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2" r:id="rId3"/>
    <p:sldId id="274" r:id="rId4"/>
    <p:sldId id="275" r:id="rId5"/>
    <p:sldId id="273" r:id="rId6"/>
    <p:sldId id="267" r:id="rId7"/>
    <p:sldId id="263" r:id="rId8"/>
    <p:sldId id="268" r:id="rId9"/>
    <p:sldId id="266" r:id="rId10"/>
    <p:sldId id="269" r:id="rId11"/>
    <p:sldId id="271" r:id="rId1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3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8" y="1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8595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910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6234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8353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9822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7856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14203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268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8950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20419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636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41036" y="320675"/>
            <a:ext cx="11252200" cy="806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41036" y="1382279"/>
            <a:ext cx="11252200" cy="47414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99443-EFA8-4043-A484-8892E93F959A}" type="datetimeFigureOut">
              <a:rPr kumimoji="1" lang="ja-JP" altLang="en-US" smtClean="0"/>
              <a:t>2018/5/29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07241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5D82C-95A1-431E-8E38-AA614A14CDCF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3942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0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kaneko.jp/index-j.html" TargetMode="External"/><Relationship Id="rId2" Type="http://schemas.openxmlformats.org/officeDocument/2006/relationships/hyperlink" Target="http://www.kkaneko.jp/dblab/intro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Cocos2d</a:t>
            </a:r>
            <a:r>
              <a:rPr lang="ja-JP" altLang="en-US" dirty="0"/>
              <a:t> </a:t>
            </a:r>
            <a:r>
              <a:rPr lang="ja-JP" altLang="en-US" dirty="0" smtClean="0"/>
              <a:t>の概要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2800" dirty="0" smtClean="0"/>
              <a:t>イベント，キーコード，イベントハンドラ，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アクション，座標</a:t>
            </a:r>
            <a:endParaRPr kumimoji="1" lang="ja-JP" altLang="en-US" sz="2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536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Cocos2d</a:t>
            </a:r>
            <a:r>
              <a:rPr kumimoji="1" lang="ja-JP" altLang="en-US" dirty="0" smtClean="0"/>
              <a:t> </a:t>
            </a:r>
            <a:r>
              <a:rPr kumimoji="1" lang="ja-JP" altLang="en-US" dirty="0" smtClean="0"/>
              <a:t>のオブジェクト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b="1" dirty="0" smtClean="0"/>
              <a:t>ディレクター </a:t>
            </a:r>
            <a:r>
              <a:rPr lang="en-US" altLang="ja-JP" b="1" dirty="0" smtClean="0"/>
              <a:t>(Director)</a:t>
            </a:r>
            <a:r>
              <a:rPr lang="en-US" altLang="ja-JP" dirty="0" smtClean="0"/>
              <a:t>	</a:t>
            </a:r>
            <a:r>
              <a:rPr lang="ja-JP" altLang="en-US" dirty="0" smtClean="0"/>
              <a:t>ゲーム</a:t>
            </a:r>
            <a:r>
              <a:rPr lang="ja-JP" altLang="en-US" dirty="0" smtClean="0"/>
              <a:t>全体</a:t>
            </a:r>
            <a:endParaRPr lang="en-US" altLang="ja-JP" dirty="0" smtClean="0"/>
          </a:p>
          <a:p>
            <a:r>
              <a:rPr kumimoji="1" lang="ja-JP" altLang="en-US" b="1" dirty="0" smtClean="0"/>
              <a:t>シーン</a:t>
            </a:r>
            <a:r>
              <a:rPr lang="en-US" altLang="ja-JP" b="1" dirty="0"/>
              <a:t> </a:t>
            </a:r>
            <a:r>
              <a:rPr lang="en-US" altLang="ja-JP" b="1" dirty="0" smtClean="0"/>
              <a:t>(Scene)	</a:t>
            </a:r>
            <a:r>
              <a:rPr lang="en-US" altLang="ja-JP" dirty="0" smtClean="0"/>
              <a:t>		</a:t>
            </a:r>
            <a:r>
              <a:rPr lang="ja-JP" altLang="en-US" dirty="0" smtClean="0"/>
              <a:t>画面</a:t>
            </a:r>
            <a:endParaRPr lang="en-US" altLang="ja-JP" dirty="0" smtClean="0"/>
          </a:p>
          <a:p>
            <a:r>
              <a:rPr lang="ja-JP" altLang="en-US" b="1" dirty="0" smtClean="0"/>
              <a:t>レイヤ </a:t>
            </a:r>
            <a:r>
              <a:rPr lang="en-US" altLang="ja-JP" b="1" dirty="0" smtClean="0"/>
              <a:t>(Layer)</a:t>
            </a:r>
            <a:r>
              <a:rPr lang="en-US" altLang="ja-JP" dirty="0" smtClean="0"/>
              <a:t>			</a:t>
            </a:r>
            <a:r>
              <a:rPr lang="ja-JP" altLang="en-US" dirty="0" smtClean="0"/>
              <a:t>１つのシーンは、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				</a:t>
            </a:r>
            <a:r>
              <a:rPr lang="ja-JP" altLang="en-US" dirty="0" smtClean="0"/>
              <a:t>１つ</a:t>
            </a:r>
            <a:r>
              <a:rPr lang="ja-JP" altLang="en-US" dirty="0" smtClean="0"/>
              <a:t>以上のレイヤの重ね合わせ</a:t>
            </a:r>
            <a:endParaRPr lang="en-US" altLang="ja-JP" dirty="0" smtClean="0"/>
          </a:p>
          <a:p>
            <a:r>
              <a:rPr kumimoji="1" lang="ja-JP" altLang="en-US" b="1" dirty="0" smtClean="0"/>
              <a:t>ゲームの登場物</a:t>
            </a:r>
            <a:endParaRPr kumimoji="1"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1708389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Cocos2d</a:t>
            </a:r>
            <a:r>
              <a:rPr kumimoji="1" lang="ja-JP" altLang="en-US" dirty="0" smtClean="0"/>
              <a:t> </a:t>
            </a:r>
            <a:r>
              <a:rPr kumimoji="1" lang="ja-JP" altLang="en-US" dirty="0" smtClean="0"/>
              <a:t>のオブジェクト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07" y="1283929"/>
            <a:ext cx="6893817" cy="5331359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772207" y="1524000"/>
            <a:ext cx="6802636" cy="50912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863388" y="1607715"/>
            <a:ext cx="6802636" cy="50912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1546578" y="4069644"/>
            <a:ext cx="699912" cy="8410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2579724" y="4069643"/>
            <a:ext cx="699912" cy="8410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3612870" y="4069642"/>
            <a:ext cx="699912" cy="8410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4646016" y="4069641"/>
            <a:ext cx="699912" cy="8410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1196622" y="5621863"/>
            <a:ext cx="699912" cy="8410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4" name="直線矢印コネクタ 13"/>
          <p:cNvCxnSpPr/>
          <p:nvPr/>
        </p:nvCxnSpPr>
        <p:spPr>
          <a:xfrm flipH="1">
            <a:off x="7628031" y="1842912"/>
            <a:ext cx="1219200" cy="112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 flipH="1">
            <a:off x="7628031" y="2011294"/>
            <a:ext cx="1219200" cy="112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/>
          <p:nvPr/>
        </p:nvCxnSpPr>
        <p:spPr>
          <a:xfrm flipH="1" flipV="1">
            <a:off x="5419518" y="4286005"/>
            <a:ext cx="3267936" cy="3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 flipH="1">
            <a:off x="4360095" y="4446871"/>
            <a:ext cx="4336137" cy="7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flipH="1">
            <a:off x="3300673" y="4611481"/>
            <a:ext cx="5395559" cy="3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 flipH="1">
            <a:off x="2241253" y="4772347"/>
            <a:ext cx="6454979" cy="7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H="1">
            <a:off x="1898515" y="4966668"/>
            <a:ext cx="6797717" cy="10521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正方形/長方形 25"/>
          <p:cNvSpPr/>
          <p:nvPr/>
        </p:nvSpPr>
        <p:spPr>
          <a:xfrm>
            <a:off x="8867212" y="4358241"/>
            <a:ext cx="30574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b="1" dirty="0" smtClean="0"/>
              <a:t>ゲーム</a:t>
            </a:r>
            <a:r>
              <a:rPr lang="ja-JP" altLang="en-US" sz="2800" b="1" dirty="0"/>
              <a:t>の登場物</a:t>
            </a:r>
            <a:endParaRPr lang="ja-JP" altLang="en-US" sz="2800" b="1" dirty="0"/>
          </a:p>
        </p:txBody>
      </p:sp>
      <p:sp>
        <p:nvSpPr>
          <p:cNvPr id="27" name="正方形/長方形 26"/>
          <p:cNvSpPr/>
          <p:nvPr/>
        </p:nvSpPr>
        <p:spPr>
          <a:xfrm>
            <a:off x="8982153" y="1488074"/>
            <a:ext cx="30574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b="1" dirty="0" smtClean="0"/>
              <a:t>シーン</a:t>
            </a:r>
            <a:r>
              <a:rPr lang="en-US" altLang="ja-JP" sz="2800" b="1" dirty="0" smtClean="0"/>
              <a:t> </a:t>
            </a:r>
            <a:r>
              <a:rPr lang="en-US" altLang="ja-JP" sz="2800" b="1" dirty="0"/>
              <a:t>(Scene)</a:t>
            </a:r>
            <a:r>
              <a:rPr lang="en-US" altLang="ja-JP" b="1" dirty="0"/>
              <a:t>	</a:t>
            </a:r>
            <a:endParaRPr lang="en-US" altLang="ja-JP" b="1" dirty="0" smtClean="0"/>
          </a:p>
        </p:txBody>
      </p:sp>
      <p:sp>
        <p:nvSpPr>
          <p:cNvPr id="28" name="正方形/長方形 27"/>
          <p:cNvSpPr/>
          <p:nvPr/>
        </p:nvSpPr>
        <p:spPr>
          <a:xfrm>
            <a:off x="8982153" y="1906002"/>
            <a:ext cx="28275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b="1" dirty="0" smtClean="0"/>
              <a:t>レイヤ </a:t>
            </a:r>
            <a:r>
              <a:rPr lang="en-US" altLang="ja-JP" sz="2800" b="1" dirty="0"/>
              <a:t>(Layer</a:t>
            </a:r>
            <a:r>
              <a:rPr lang="en-US" altLang="ja-JP" sz="2800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25427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Cocos2d</a:t>
            </a:r>
            <a:r>
              <a:rPr kumimoji="1" lang="ja-JP" altLang="en-US" dirty="0" smtClean="0"/>
              <a:t> のクラス</a:t>
            </a:r>
            <a:endParaRPr kumimoji="1" lang="ja-JP" altLang="en-US" dirty="0"/>
          </a:p>
        </p:txBody>
      </p:sp>
      <p:sp>
        <p:nvSpPr>
          <p:cNvPr id="26" name="正方形/長方形 25"/>
          <p:cNvSpPr/>
          <p:nvPr/>
        </p:nvSpPr>
        <p:spPr>
          <a:xfrm>
            <a:off x="8946234" y="1534238"/>
            <a:ext cx="30574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b="1" dirty="0" smtClean="0"/>
              <a:t>ゲーム</a:t>
            </a:r>
            <a:r>
              <a:rPr lang="ja-JP" altLang="en-US" sz="2800" b="1" dirty="0"/>
              <a:t>の</a:t>
            </a:r>
            <a:r>
              <a:rPr lang="ja-JP" altLang="en-US" sz="2800" b="1" dirty="0" smtClean="0"/>
              <a:t>登場物</a:t>
            </a:r>
            <a:endParaRPr lang="en-US" altLang="ja-JP" sz="2800" b="1" dirty="0" smtClean="0"/>
          </a:p>
          <a:p>
            <a:r>
              <a:rPr lang="ja-JP" altLang="en-US" sz="2800" b="1" dirty="0"/>
              <a:t>用</a:t>
            </a:r>
            <a:r>
              <a:rPr lang="ja-JP" altLang="en-US" sz="2800" b="1" dirty="0" smtClean="0"/>
              <a:t>のクラス</a:t>
            </a:r>
            <a:endParaRPr lang="ja-JP" altLang="en-US" sz="2800" b="1" dirty="0"/>
          </a:p>
        </p:txBody>
      </p:sp>
      <p:sp>
        <p:nvSpPr>
          <p:cNvPr id="28" name="正方形/長方形 27"/>
          <p:cNvSpPr/>
          <p:nvPr/>
        </p:nvSpPr>
        <p:spPr>
          <a:xfrm>
            <a:off x="6011123" y="1534238"/>
            <a:ext cx="19793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 smtClean="0"/>
              <a:t>レイヤ </a:t>
            </a:r>
            <a:endParaRPr lang="en-US" altLang="ja-JP" sz="2800" b="1" dirty="0" smtClean="0"/>
          </a:p>
          <a:p>
            <a:pPr algn="ctr"/>
            <a:r>
              <a:rPr lang="en-US" altLang="ja-JP" sz="2800" b="1" dirty="0" smtClean="0"/>
              <a:t>(</a:t>
            </a:r>
            <a:r>
              <a:rPr lang="en-US" altLang="ja-JP" sz="2800" b="1" dirty="0"/>
              <a:t>Layer</a:t>
            </a:r>
            <a:r>
              <a:rPr lang="en-US" altLang="ja-JP" sz="2800" b="1" dirty="0" smtClean="0"/>
              <a:t>)</a:t>
            </a:r>
          </a:p>
        </p:txBody>
      </p:sp>
      <p:sp>
        <p:nvSpPr>
          <p:cNvPr id="21" name="正方形/長方形 20"/>
          <p:cNvSpPr/>
          <p:nvPr/>
        </p:nvSpPr>
        <p:spPr>
          <a:xfrm>
            <a:off x="3288704" y="1534238"/>
            <a:ext cx="19793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/>
              <a:t>シーン</a:t>
            </a:r>
            <a:r>
              <a:rPr lang="ja-JP" altLang="en-US" sz="2800" b="1" dirty="0" smtClean="0"/>
              <a:t> </a:t>
            </a:r>
            <a:endParaRPr lang="en-US" altLang="ja-JP" sz="2800" b="1" dirty="0" smtClean="0"/>
          </a:p>
          <a:p>
            <a:pPr algn="ctr"/>
            <a:r>
              <a:rPr lang="en-US" altLang="ja-JP" sz="2800" b="1" dirty="0" smtClean="0"/>
              <a:t>(Scene)</a:t>
            </a:r>
          </a:p>
        </p:txBody>
      </p:sp>
      <p:sp>
        <p:nvSpPr>
          <p:cNvPr id="23" name="正方形/長方形 22"/>
          <p:cNvSpPr/>
          <p:nvPr/>
        </p:nvSpPr>
        <p:spPr>
          <a:xfrm>
            <a:off x="566286" y="1534239"/>
            <a:ext cx="19793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/>
              <a:t>ディレクタ</a:t>
            </a:r>
            <a:r>
              <a:rPr lang="ja-JP" altLang="en-US" sz="2800" b="1" dirty="0" smtClean="0"/>
              <a:t> </a:t>
            </a:r>
            <a:endParaRPr lang="en-US" altLang="ja-JP" sz="2800" b="1" dirty="0" smtClean="0"/>
          </a:p>
          <a:p>
            <a:pPr algn="ctr"/>
            <a:r>
              <a:rPr lang="en-US" altLang="ja-JP" sz="2800" b="1" dirty="0" smtClean="0"/>
              <a:t>(Director)</a:t>
            </a:r>
          </a:p>
        </p:txBody>
      </p:sp>
      <p:cxnSp>
        <p:nvCxnSpPr>
          <p:cNvPr id="4" name="直線矢印コネクタ 3"/>
          <p:cNvCxnSpPr/>
          <p:nvPr/>
        </p:nvCxnSpPr>
        <p:spPr>
          <a:xfrm flipV="1">
            <a:off x="6872881" y="2806145"/>
            <a:ext cx="11289" cy="1422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 flipV="1">
            <a:off x="10120490" y="2810933"/>
            <a:ext cx="11289" cy="1422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正方形/長方形 29"/>
          <p:cNvSpPr/>
          <p:nvPr/>
        </p:nvSpPr>
        <p:spPr>
          <a:xfrm>
            <a:off x="5140036" y="4546344"/>
            <a:ext cx="34882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 smtClean="0"/>
              <a:t>自前のクラスを定義．</a:t>
            </a:r>
            <a:endParaRPr lang="en-US" altLang="ja-JP" sz="2800" b="1" dirty="0" smtClean="0"/>
          </a:p>
          <a:p>
            <a:pPr algn="ctr"/>
            <a:r>
              <a:rPr lang="ja-JP" altLang="en-US" sz="2800" b="1" dirty="0"/>
              <a:t>機能</a:t>
            </a:r>
            <a:r>
              <a:rPr lang="ja-JP" altLang="en-US" sz="2800" b="1" dirty="0" smtClean="0"/>
              <a:t>を追加</a:t>
            </a:r>
            <a:endParaRPr lang="en-US" altLang="ja-JP" sz="2800" b="1" dirty="0" smtClean="0"/>
          </a:p>
        </p:txBody>
      </p:sp>
      <p:sp>
        <p:nvSpPr>
          <p:cNvPr id="31" name="正方形/長方形 30"/>
          <p:cNvSpPr/>
          <p:nvPr/>
        </p:nvSpPr>
        <p:spPr>
          <a:xfrm>
            <a:off x="8651032" y="4555920"/>
            <a:ext cx="34882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 smtClean="0"/>
              <a:t>自前のクラスを定義．</a:t>
            </a:r>
            <a:endParaRPr lang="en-US" altLang="ja-JP" sz="2800" b="1" dirty="0" smtClean="0"/>
          </a:p>
          <a:p>
            <a:pPr algn="ctr"/>
            <a:r>
              <a:rPr lang="ja-JP" altLang="en-US" sz="2800" b="1" dirty="0"/>
              <a:t>機能</a:t>
            </a:r>
            <a:r>
              <a:rPr lang="ja-JP" altLang="en-US" sz="2800" b="1" dirty="0" smtClean="0"/>
              <a:t>を追加</a:t>
            </a:r>
            <a:endParaRPr lang="en-US" altLang="ja-JP" sz="2800" b="1" dirty="0" smtClean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7139113" y="2614979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スーパークラス</a:t>
            </a:r>
            <a:endParaRPr kumimoji="1" lang="ja-JP" altLang="en-US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7039329" y="405995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サブクラス</a:t>
            </a:r>
            <a:endParaRPr kumimoji="1" lang="ja-JP" altLang="en-US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10375433" y="2651924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スーパークラス</a:t>
            </a:r>
            <a:endParaRPr kumimoji="1" lang="ja-JP" altLang="en-US" dirty="0"/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10474957" y="401821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サブクラス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36427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テキスト ボックス 13"/>
          <p:cNvSpPr txBox="1"/>
          <p:nvPr/>
        </p:nvSpPr>
        <p:spPr>
          <a:xfrm>
            <a:off x="4463740" y="5749166"/>
            <a:ext cx="736611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 smtClean="0"/>
              <a:t>Layer00</a:t>
            </a:r>
            <a:r>
              <a:rPr lang="en-US" altLang="ja-JP" sz="2800" b="1" dirty="0" smtClean="0"/>
              <a:t>, </a:t>
            </a:r>
            <a:r>
              <a:rPr lang="en-US" altLang="ja-JP" sz="2800" b="1" dirty="0" err="1" smtClean="0"/>
              <a:t>MyActor</a:t>
            </a:r>
            <a:r>
              <a:rPr lang="en-US" altLang="ja-JP" sz="2800" b="1" dirty="0" smtClean="0"/>
              <a:t> </a:t>
            </a:r>
            <a:r>
              <a:rPr lang="ja-JP" altLang="en-US" sz="2800" b="1" dirty="0" smtClean="0"/>
              <a:t>は、</a:t>
            </a:r>
            <a:r>
              <a:rPr lang="en-US" altLang="ja-JP" sz="2800" b="1" dirty="0" err="1" smtClean="0"/>
              <a:t>Cocos2d</a:t>
            </a:r>
            <a:endParaRPr lang="en-US" altLang="ja-JP" sz="2800" b="1" dirty="0" smtClean="0"/>
          </a:p>
          <a:p>
            <a:r>
              <a:rPr lang="ja-JP" altLang="en-US" sz="2800" b="1" dirty="0" smtClean="0"/>
              <a:t>のシステムのクラスをスーパークラスとする</a:t>
            </a:r>
            <a:endParaRPr lang="en-US" altLang="ja-JP" sz="2800" b="1" dirty="0" smtClean="0"/>
          </a:p>
          <a:p>
            <a:endParaRPr kumimoji="1" lang="ja-JP" altLang="en-US" sz="28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254044" y="6604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014"/>
            <a:ext cx="5846657" cy="4816676"/>
          </a:xfrm>
          <a:prstGeom prst="rect">
            <a:avLst/>
          </a:prstGeom>
        </p:spPr>
      </p:pic>
      <p:sp>
        <p:nvSpPr>
          <p:cNvPr id="13" name="正方形/長方形 12"/>
          <p:cNvSpPr/>
          <p:nvPr/>
        </p:nvSpPr>
        <p:spPr>
          <a:xfrm>
            <a:off x="8607840" y="1072183"/>
            <a:ext cx="30574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 smtClean="0"/>
              <a:t>ラベル</a:t>
            </a:r>
            <a:endParaRPr lang="en-US" altLang="ja-JP" sz="2800" b="1" dirty="0" smtClean="0"/>
          </a:p>
          <a:p>
            <a:pPr algn="ctr"/>
            <a:r>
              <a:rPr lang="en-US" altLang="ja-JP" sz="2800" b="1" dirty="0" smtClean="0"/>
              <a:t>(Label)</a:t>
            </a:r>
            <a:endParaRPr lang="ja-JP" altLang="en-US" sz="2800" b="1" dirty="0"/>
          </a:p>
        </p:txBody>
      </p:sp>
      <p:sp>
        <p:nvSpPr>
          <p:cNvPr id="16" name="正方形/長方形 15"/>
          <p:cNvSpPr/>
          <p:nvPr/>
        </p:nvSpPr>
        <p:spPr>
          <a:xfrm>
            <a:off x="6027197" y="1029734"/>
            <a:ext cx="19793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 smtClean="0"/>
              <a:t>レイヤ </a:t>
            </a:r>
            <a:endParaRPr lang="en-US" altLang="ja-JP" sz="2800" b="1" dirty="0" smtClean="0"/>
          </a:p>
          <a:p>
            <a:pPr algn="ctr"/>
            <a:r>
              <a:rPr lang="en-US" altLang="ja-JP" sz="2800" b="1" dirty="0" smtClean="0"/>
              <a:t>(</a:t>
            </a:r>
            <a:r>
              <a:rPr lang="en-US" altLang="ja-JP" sz="2800" b="1" dirty="0"/>
              <a:t>Layer</a:t>
            </a:r>
            <a:r>
              <a:rPr lang="en-US" altLang="ja-JP" sz="2800" b="1" dirty="0" smtClean="0"/>
              <a:t>)</a:t>
            </a:r>
          </a:p>
        </p:txBody>
      </p:sp>
      <p:cxnSp>
        <p:nvCxnSpPr>
          <p:cNvPr id="18" name="直線矢印コネクタ 17"/>
          <p:cNvCxnSpPr/>
          <p:nvPr/>
        </p:nvCxnSpPr>
        <p:spPr>
          <a:xfrm flipV="1">
            <a:off x="6888955" y="2301641"/>
            <a:ext cx="11289" cy="1422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 flipV="1">
            <a:off x="10136564" y="2306429"/>
            <a:ext cx="11289" cy="1422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正方形/長方形 19"/>
          <p:cNvSpPr/>
          <p:nvPr/>
        </p:nvSpPr>
        <p:spPr>
          <a:xfrm>
            <a:off x="5156110" y="4041840"/>
            <a:ext cx="3488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ja-JP" sz="2800" b="1" dirty="0" err="1" smtClean="0"/>
              <a:t>Layer00</a:t>
            </a:r>
            <a:endParaRPr lang="en-US" altLang="ja-JP" sz="2800" b="1" dirty="0" smtClean="0"/>
          </a:p>
        </p:txBody>
      </p:sp>
      <p:sp>
        <p:nvSpPr>
          <p:cNvPr id="21" name="正方形/長方形 20"/>
          <p:cNvSpPr/>
          <p:nvPr/>
        </p:nvSpPr>
        <p:spPr>
          <a:xfrm>
            <a:off x="8667106" y="4051416"/>
            <a:ext cx="3488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ja-JP" sz="2800" b="1" dirty="0" err="1" smtClean="0"/>
              <a:t>MyActor</a:t>
            </a:r>
            <a:endParaRPr lang="en-US" altLang="ja-JP" sz="2800" b="1" dirty="0" smtClean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155187" y="211047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スーパークラス</a:t>
            </a:r>
            <a:endParaRPr kumimoji="1" lang="ja-JP" altLang="en-US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7055403" y="355545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サブクラス</a:t>
            </a:r>
            <a:endParaRPr kumimoji="1" lang="ja-JP" altLang="en-US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0391507" y="214742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スーパークラス</a:t>
            </a:r>
            <a:endParaRPr kumimoji="1" lang="ja-JP" altLang="en-US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10491031" y="351371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サブクラス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90937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b="1" dirty="0" err="1"/>
              <a:t>Cocos2d</a:t>
            </a:r>
            <a:r>
              <a:rPr lang="en-US" altLang="ja-JP" b="1" dirty="0"/>
              <a:t> </a:t>
            </a:r>
            <a:r>
              <a:rPr lang="ja-JP" altLang="en-US" b="1" dirty="0" err="1"/>
              <a:t>での</a:t>
            </a:r>
            <a:r>
              <a:rPr lang="ja-JP" altLang="en-US" b="1" dirty="0"/>
              <a:t>イベント</a:t>
            </a:r>
            <a:endParaRPr kumimoji="1" lang="ja-JP" altLang="en-US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537335"/>
            <a:ext cx="10515600" cy="50389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１．</a:t>
            </a:r>
            <a:r>
              <a:rPr kumimoji="1" lang="ja-JP" altLang="en-US" b="1" dirty="0" smtClean="0"/>
              <a:t>ユーザの入力</a:t>
            </a:r>
            <a:r>
              <a:rPr kumimoji="1" lang="ja-JP" altLang="en-US" dirty="0" smtClean="0"/>
              <a:t>（キーボード，マウス，ウインドウ操作）</a:t>
            </a:r>
            <a:r>
              <a:rPr kumimoji="1" lang="ja-JP" altLang="en-US" b="1" dirty="0" smtClean="0"/>
              <a:t>によって発生するもの</a:t>
            </a:r>
            <a:endParaRPr kumimoji="1" lang="en-US" altLang="ja-JP" b="1" dirty="0" smtClean="0"/>
          </a:p>
          <a:p>
            <a:pPr marL="576000"/>
            <a:r>
              <a:rPr kumimoji="1" lang="en-US" altLang="ja-JP" b="1" dirty="0" err="1" smtClean="0"/>
              <a:t>on_key_press</a:t>
            </a:r>
            <a:r>
              <a:rPr kumimoji="1" lang="en-US" altLang="ja-JP" dirty="0" smtClean="0"/>
              <a:t>    		</a:t>
            </a:r>
            <a:r>
              <a:rPr kumimoji="1" lang="ja-JP" altLang="en-US" dirty="0" smtClean="0"/>
              <a:t>キーが押された</a:t>
            </a:r>
            <a:endParaRPr kumimoji="1" lang="en-US" altLang="ja-JP" dirty="0" smtClean="0"/>
          </a:p>
          <a:p>
            <a:pPr marL="576000"/>
            <a:r>
              <a:rPr lang="en-US" altLang="ja-JP" b="1" dirty="0" err="1" smtClean="0"/>
              <a:t>on_key_release</a:t>
            </a:r>
            <a:r>
              <a:rPr lang="en-US" altLang="ja-JP" dirty="0" smtClean="0"/>
              <a:t>		</a:t>
            </a:r>
            <a:r>
              <a:rPr lang="ja-JP" altLang="en-US" dirty="0" smtClean="0"/>
              <a:t>キーが離された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on_mouse_motion</a:t>
            </a:r>
            <a:r>
              <a:rPr lang="en-US" altLang="ja-JP" dirty="0" smtClean="0"/>
              <a:t>		</a:t>
            </a:r>
            <a:r>
              <a:rPr lang="ja-JP" altLang="en-US" dirty="0" smtClean="0"/>
              <a:t>マウスが動いた</a:t>
            </a:r>
            <a:endParaRPr lang="en-US" altLang="ja-JP" dirty="0" smtClean="0"/>
          </a:p>
          <a:p>
            <a:pPr marL="576000"/>
            <a:r>
              <a:rPr kumimoji="1" lang="en-US" altLang="ja-JP" b="1" dirty="0" err="1" smtClean="0"/>
              <a:t>on_mouse_drag</a:t>
            </a:r>
            <a:r>
              <a:rPr kumimoji="1" lang="en-US" altLang="ja-JP" dirty="0" smtClean="0"/>
              <a:t>		</a:t>
            </a:r>
            <a:r>
              <a:rPr kumimoji="1" lang="ja-JP" altLang="en-US" dirty="0" smtClean="0"/>
              <a:t>マウスのドラッグ</a:t>
            </a:r>
            <a:endParaRPr kumimoji="1" lang="en-US" altLang="ja-JP" dirty="0" smtClean="0"/>
          </a:p>
          <a:p>
            <a:pPr marL="576000"/>
            <a:r>
              <a:rPr lang="en-US" altLang="ja-JP" b="1" dirty="0" err="1" smtClean="0"/>
              <a:t>on_mouse_press</a:t>
            </a:r>
            <a:r>
              <a:rPr lang="en-US" altLang="ja-JP" dirty="0" smtClean="0"/>
              <a:t>		</a:t>
            </a:r>
            <a:r>
              <a:rPr lang="ja-JP" altLang="en-US" dirty="0" smtClean="0"/>
              <a:t>マウスのボタンが押された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on_resize</a:t>
            </a:r>
            <a:r>
              <a:rPr lang="en-US" altLang="ja-JP" dirty="0" smtClean="0"/>
              <a:t>			</a:t>
            </a:r>
            <a:r>
              <a:rPr lang="ja-JP" altLang="en-US" dirty="0" smtClean="0"/>
              <a:t>ウインドウのサイズ変更　など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２．プログラム作成者が</a:t>
            </a:r>
            <a:r>
              <a:rPr lang="ja-JP" altLang="en-US" b="1" u="sng" dirty="0" smtClean="0">
                <a:solidFill>
                  <a:srgbClr val="FF0000"/>
                </a:solidFill>
              </a:rPr>
              <a:t>独自</a:t>
            </a:r>
            <a:r>
              <a:rPr lang="ja-JP" altLang="en-US" dirty="0" smtClean="0"/>
              <a:t>に</a:t>
            </a:r>
            <a:r>
              <a:rPr lang="ja-JP" altLang="en-US" b="1" dirty="0" smtClean="0">
                <a:solidFill>
                  <a:srgbClr val="C00000"/>
                </a:solidFill>
              </a:rPr>
              <a:t>イベント</a:t>
            </a:r>
            <a:r>
              <a:rPr lang="ja-JP" altLang="en-US" dirty="0" smtClean="0"/>
              <a:t>を定義することも可能</a:t>
            </a:r>
            <a:endParaRPr lang="en-US" altLang="ja-JP" dirty="0"/>
          </a:p>
          <a:p>
            <a:pPr marL="347400" indent="0">
              <a:buNone/>
            </a:pP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098968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b="1" dirty="0" smtClean="0"/>
              <a:t>キーコード</a:t>
            </a:r>
            <a:endParaRPr kumimoji="1" lang="ja-JP" altLang="en-US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537335"/>
            <a:ext cx="10515600" cy="52349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b="1" dirty="0" smtClean="0">
                <a:solidFill>
                  <a:srgbClr val="C00000"/>
                </a:solidFill>
              </a:rPr>
              <a:t>キーコード</a:t>
            </a:r>
            <a:r>
              <a:rPr kumimoji="1" lang="ja-JP" altLang="en-US" dirty="0" smtClean="0"/>
              <a:t>とは，キーボードの各キーに付けられたコード（符号）のこと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ja-JP" altLang="en-US" b="1" dirty="0" smtClean="0"/>
              <a:t>　</a:t>
            </a:r>
            <a:r>
              <a:rPr kumimoji="1" lang="en-US" altLang="ja-JP" u="sng" dirty="0" err="1" smtClean="0"/>
              <a:t>pyglet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err="1" smtClean="0"/>
              <a:t>での</a:t>
            </a:r>
            <a:r>
              <a:rPr kumimoji="1" lang="ja-JP" altLang="en-US" u="sng" dirty="0" smtClean="0"/>
              <a:t>キーコード</a:t>
            </a:r>
            <a:endParaRPr kumimoji="1" lang="en-US" altLang="ja-JP" u="sng" dirty="0" smtClean="0"/>
          </a:p>
          <a:p>
            <a:pPr marL="576000"/>
            <a:r>
              <a:rPr kumimoji="1" lang="en-US" altLang="ja-JP" b="1" dirty="0" err="1" smtClean="0"/>
              <a:t>Key.A</a:t>
            </a:r>
            <a:r>
              <a:rPr kumimoji="1" lang="en-US" altLang="ja-JP" dirty="0" smtClean="0"/>
              <a:t>, </a:t>
            </a:r>
            <a:r>
              <a:rPr kumimoji="1" lang="en-US" altLang="ja-JP" b="1" dirty="0" err="1" smtClean="0"/>
              <a:t>Key.B</a:t>
            </a:r>
            <a:r>
              <a:rPr kumimoji="1" lang="en-US" altLang="ja-JP" dirty="0" smtClean="0"/>
              <a:t>, </a:t>
            </a:r>
            <a:r>
              <a:rPr kumimoji="1" lang="en-US" altLang="ja-JP" b="1" dirty="0" err="1" smtClean="0"/>
              <a:t>Key.C</a:t>
            </a:r>
            <a:r>
              <a:rPr kumimoji="1" lang="en-US" altLang="ja-JP" dirty="0" smtClean="0"/>
              <a:t>, ...</a:t>
            </a:r>
            <a:r>
              <a:rPr kumimoji="1" lang="en-US" altLang="ja-JP" b="1" dirty="0" smtClean="0"/>
              <a:t>		</a:t>
            </a:r>
            <a:r>
              <a:rPr lang="ja-JP" altLang="en-US" dirty="0" smtClean="0"/>
              <a:t>アルファベット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Key.1</a:t>
            </a:r>
            <a:r>
              <a:rPr lang="en-US" altLang="ja-JP" dirty="0" smtClean="0"/>
              <a:t>, </a:t>
            </a:r>
            <a:r>
              <a:rPr lang="en-US" altLang="ja-JP" b="1" dirty="0" err="1" smtClean="0"/>
              <a:t>Key.2</a:t>
            </a:r>
            <a:r>
              <a:rPr lang="en-US" altLang="ja-JP" dirty="0" smtClean="0"/>
              <a:t>, </a:t>
            </a:r>
            <a:r>
              <a:rPr lang="en-US" altLang="ja-JP" b="1" dirty="0" err="1" smtClean="0"/>
              <a:t>Key.3</a:t>
            </a:r>
            <a:r>
              <a:rPr lang="en-US" altLang="ja-JP" dirty="0" smtClean="0"/>
              <a:t>, </a:t>
            </a:r>
            <a:r>
              <a:rPr lang="en-US" altLang="ja-JP" dirty="0"/>
              <a:t>...</a:t>
            </a:r>
            <a:r>
              <a:rPr lang="en-US" altLang="ja-JP" b="1" dirty="0"/>
              <a:t>	</a:t>
            </a:r>
            <a:r>
              <a:rPr lang="en-US" altLang="ja-JP" b="1" dirty="0" smtClean="0"/>
              <a:t>	</a:t>
            </a:r>
            <a:r>
              <a:rPr lang="ja-JP" altLang="en-US" dirty="0" smtClean="0"/>
              <a:t>数字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Key.ENTER</a:t>
            </a:r>
            <a:r>
              <a:rPr lang="en-US" altLang="ja-JP" dirty="0"/>
              <a:t>	</a:t>
            </a:r>
            <a:r>
              <a:rPr lang="en-US" altLang="ja-JP" dirty="0" smtClean="0"/>
              <a:t>			Enter </a:t>
            </a:r>
            <a:r>
              <a:rPr lang="ja-JP" altLang="en-US" dirty="0" smtClean="0"/>
              <a:t>キー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Key.SPACE</a:t>
            </a:r>
            <a:r>
              <a:rPr lang="en-US" altLang="ja-JP" dirty="0" smtClean="0"/>
              <a:t>				</a:t>
            </a:r>
            <a:r>
              <a:rPr lang="ja-JP" altLang="en-US" dirty="0" smtClean="0"/>
              <a:t>スペースキー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Key.LEFT</a:t>
            </a:r>
            <a:r>
              <a:rPr lang="en-US" altLang="ja-JP" dirty="0" smtClean="0"/>
              <a:t>, </a:t>
            </a:r>
            <a:r>
              <a:rPr lang="en-US" altLang="ja-JP" b="1" dirty="0" err="1" smtClean="0"/>
              <a:t>Key.RIGHT</a:t>
            </a:r>
            <a:r>
              <a:rPr lang="en-US" altLang="ja-JP" dirty="0" smtClean="0"/>
              <a:t>, </a:t>
            </a:r>
            <a:r>
              <a:rPr lang="en-US" altLang="ja-JP" b="1" dirty="0" err="1" smtClean="0"/>
              <a:t>Key.UP</a:t>
            </a:r>
            <a:r>
              <a:rPr lang="en-US" altLang="ja-JP" dirty="0" smtClean="0"/>
              <a:t>, </a:t>
            </a:r>
            <a:r>
              <a:rPr lang="en-US" altLang="ja-JP" b="1" dirty="0" err="1" smtClean="0"/>
              <a:t>Key.DOWN</a:t>
            </a:r>
            <a:r>
              <a:rPr lang="en-US" altLang="ja-JP" dirty="0" smtClean="0"/>
              <a:t>	</a:t>
            </a:r>
            <a:r>
              <a:rPr lang="ja-JP" altLang="en-US" dirty="0" smtClean="0"/>
              <a:t>矢印キー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Key.F1</a:t>
            </a:r>
            <a:r>
              <a:rPr lang="en-US" altLang="ja-JP" dirty="0" smtClean="0"/>
              <a:t>, </a:t>
            </a:r>
            <a:r>
              <a:rPr lang="en-US" altLang="ja-JP" b="1" dirty="0" err="1" smtClean="0"/>
              <a:t>Key.F2</a:t>
            </a:r>
            <a:r>
              <a:rPr lang="en-US" altLang="ja-JP" dirty="0" smtClean="0"/>
              <a:t>, </a:t>
            </a:r>
            <a:r>
              <a:rPr lang="en-US" altLang="ja-JP" b="1" dirty="0" err="1" smtClean="0"/>
              <a:t>Key.F3</a:t>
            </a:r>
            <a:r>
              <a:rPr lang="en-US" altLang="ja-JP" dirty="0" smtClean="0"/>
              <a:t>, ...</a:t>
            </a:r>
            <a:r>
              <a:rPr lang="ja-JP" altLang="en-US" dirty="0" smtClean="0"/>
              <a:t>　ファンクションキー</a:t>
            </a:r>
            <a:endParaRPr lang="en-US" altLang="ja-JP" dirty="0" smtClean="0"/>
          </a:p>
          <a:p>
            <a:pPr marL="347400" indent="0">
              <a:buNone/>
            </a:pP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503628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b="1" dirty="0" smtClean="0"/>
              <a:t>イベント</a:t>
            </a:r>
            <a:r>
              <a:rPr lang="ja-JP" altLang="en-US" b="1" dirty="0"/>
              <a:t>ハンドラ</a:t>
            </a:r>
            <a:endParaRPr kumimoji="1" lang="ja-JP" altLang="en-US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537335"/>
            <a:ext cx="10515600" cy="52349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イベントハンドラ</a:t>
            </a:r>
            <a:r>
              <a:rPr kumimoji="1" lang="ja-JP" altLang="en-US" dirty="0" smtClean="0"/>
              <a:t>とは，特定のイベントが発生したときに動くプログラム</a:t>
            </a:r>
            <a:endParaRPr kumimoji="1" lang="en-US" altLang="ja-JP" dirty="0" smtClean="0"/>
          </a:p>
          <a:p>
            <a:pPr marL="0" indent="0">
              <a:buNone/>
            </a:pPr>
            <a:endParaRPr kumimoji="1" lang="en-US" altLang="ja-JP" b="1" dirty="0" smtClean="0"/>
          </a:p>
          <a:p>
            <a:pPr marL="347400" indent="0">
              <a:buNone/>
            </a:pPr>
            <a:r>
              <a:rPr lang="en-US" altLang="ja-JP" b="1" dirty="0" err="1"/>
              <a:t>def</a:t>
            </a:r>
            <a:r>
              <a:rPr lang="en-US" altLang="ja-JP" b="1" dirty="0"/>
              <a:t> </a:t>
            </a:r>
            <a:r>
              <a:rPr lang="en-US" altLang="ja-JP" b="1" dirty="0" err="1">
                <a:solidFill>
                  <a:srgbClr val="C00000"/>
                </a:solidFill>
              </a:rPr>
              <a:t>on_key_press</a:t>
            </a:r>
            <a:r>
              <a:rPr lang="en-US" altLang="ja-JP" b="1" dirty="0"/>
              <a:t>(self, symbol, modifiers):</a:t>
            </a:r>
            <a:r>
              <a:rPr lang="en-US" altLang="ja-JP" dirty="0"/>
              <a:t> </a:t>
            </a:r>
            <a:endParaRPr lang="en-US" altLang="ja-JP" dirty="0" smtClean="0"/>
          </a:p>
          <a:p>
            <a:pPr marL="347400" indent="0">
              <a:buNone/>
            </a:pPr>
            <a:r>
              <a:rPr lang="ja-JP" altLang="en-US" dirty="0" smtClean="0"/>
              <a:t>    </a:t>
            </a:r>
            <a:r>
              <a:rPr lang="en-US" altLang="ja-JP" dirty="0" smtClean="0"/>
              <a:t>if </a:t>
            </a:r>
            <a:r>
              <a:rPr lang="en-US" altLang="ja-JP" dirty="0"/>
              <a:t>symbol == </a:t>
            </a:r>
            <a:r>
              <a:rPr lang="en-US" altLang="ja-JP" b="1" dirty="0" err="1">
                <a:solidFill>
                  <a:srgbClr val="C00000"/>
                </a:solidFill>
              </a:rPr>
              <a:t>key.RIGHT</a:t>
            </a:r>
            <a:r>
              <a:rPr lang="en-US" altLang="ja-JP" dirty="0"/>
              <a:t>: </a:t>
            </a:r>
            <a:endParaRPr lang="en-US" altLang="ja-JP" dirty="0" smtClean="0"/>
          </a:p>
          <a:p>
            <a:pPr marL="347400" indent="0">
              <a:buNone/>
            </a:pPr>
            <a:r>
              <a:rPr lang="en-US" altLang="ja-JP" b="1" dirty="0">
                <a:solidFill>
                  <a:srgbClr val="C00000"/>
                </a:solidFill>
              </a:rPr>
              <a:t> </a:t>
            </a:r>
            <a:r>
              <a:rPr lang="en-US" altLang="ja-JP" b="1" dirty="0" smtClean="0">
                <a:solidFill>
                  <a:srgbClr val="C00000"/>
                </a:solidFill>
              </a:rPr>
              <a:t>       </a:t>
            </a:r>
            <a:r>
              <a:rPr lang="en-US" altLang="ja-JP" b="1" dirty="0" err="1" smtClean="0">
                <a:solidFill>
                  <a:srgbClr val="C00000"/>
                </a:solidFill>
              </a:rPr>
              <a:t>self.label.x</a:t>
            </a:r>
            <a:r>
              <a:rPr lang="en-US" altLang="ja-JP" b="1" dirty="0" smtClean="0">
                <a:solidFill>
                  <a:srgbClr val="C00000"/>
                </a:solidFill>
              </a:rPr>
              <a:t> </a:t>
            </a:r>
            <a:r>
              <a:rPr lang="en-US" altLang="ja-JP" b="1" dirty="0">
                <a:solidFill>
                  <a:srgbClr val="C00000"/>
                </a:solidFill>
              </a:rPr>
              <a:t>+= </a:t>
            </a:r>
            <a:r>
              <a:rPr lang="en-US" altLang="ja-JP" b="1" dirty="0" smtClean="0">
                <a:solidFill>
                  <a:srgbClr val="C00000"/>
                </a:solidFill>
              </a:rPr>
              <a:t>10</a:t>
            </a:r>
          </a:p>
          <a:p>
            <a:pPr marL="347400" indent="0">
              <a:buNone/>
            </a:pPr>
            <a:endParaRPr lang="en-US" altLang="ja-JP" b="1" dirty="0">
              <a:solidFill>
                <a:srgbClr val="C00000"/>
              </a:solidFill>
            </a:endParaRPr>
          </a:p>
          <a:p>
            <a:pPr marL="347400" indent="0">
              <a:buNone/>
            </a:pPr>
            <a:r>
              <a:rPr lang="en-US" altLang="ja-JP" dirty="0" err="1" smtClean="0">
                <a:solidFill>
                  <a:srgbClr val="C00000"/>
                </a:solidFill>
              </a:rPr>
              <a:t>on_key_press</a:t>
            </a:r>
            <a:r>
              <a:rPr lang="en-US" altLang="ja-JP" dirty="0" smtClean="0">
                <a:solidFill>
                  <a:srgbClr val="C00000"/>
                </a:solidFill>
              </a:rPr>
              <a:t> 		</a:t>
            </a:r>
            <a:r>
              <a:rPr lang="ja-JP" altLang="en-US" dirty="0" smtClean="0"/>
              <a:t>イベント</a:t>
            </a:r>
            <a:endParaRPr lang="en-US" altLang="ja-JP" dirty="0" smtClean="0"/>
          </a:p>
          <a:p>
            <a:pPr marL="347400" indent="0">
              <a:buNone/>
            </a:pPr>
            <a:r>
              <a:rPr lang="en-US" altLang="ja-JP" dirty="0" err="1" smtClean="0">
                <a:solidFill>
                  <a:srgbClr val="C00000"/>
                </a:solidFill>
              </a:rPr>
              <a:t>key.RIGHT</a:t>
            </a:r>
            <a:r>
              <a:rPr lang="en-US" altLang="ja-JP" dirty="0" smtClean="0">
                <a:solidFill>
                  <a:srgbClr val="C00000"/>
                </a:solidFill>
              </a:rPr>
              <a:t>		</a:t>
            </a:r>
            <a:r>
              <a:rPr lang="ja-JP" altLang="en-US" dirty="0" smtClean="0"/>
              <a:t>キーコード</a:t>
            </a:r>
            <a:endParaRPr lang="en-US" altLang="ja-JP" dirty="0" smtClean="0"/>
          </a:p>
          <a:p>
            <a:pPr marL="347400" indent="0">
              <a:buNone/>
            </a:pPr>
            <a:r>
              <a:rPr lang="en-US" altLang="ja-JP" dirty="0" err="1" smtClean="0">
                <a:solidFill>
                  <a:srgbClr val="C00000"/>
                </a:solidFill>
              </a:rPr>
              <a:t>self.label.x</a:t>
            </a:r>
            <a:r>
              <a:rPr lang="en-US" altLang="ja-JP" dirty="0" smtClean="0">
                <a:solidFill>
                  <a:srgbClr val="C00000"/>
                </a:solidFill>
              </a:rPr>
              <a:t> += 10	</a:t>
            </a:r>
            <a:r>
              <a:rPr lang="ja-JP" altLang="en-US" dirty="0" smtClean="0"/>
              <a:t>動くプログラム</a:t>
            </a:r>
            <a:endParaRPr lang="en-US" altLang="ja-JP" dirty="0" smtClean="0"/>
          </a:p>
        </p:txBody>
      </p:sp>
      <p:sp>
        <p:nvSpPr>
          <p:cNvPr id="5" name="正方形/長方形 4"/>
          <p:cNvSpPr/>
          <p:nvPr/>
        </p:nvSpPr>
        <p:spPr>
          <a:xfrm>
            <a:off x="925830" y="2720340"/>
            <a:ext cx="8189595" cy="1828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6208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78205" y="233680"/>
            <a:ext cx="10515600" cy="789305"/>
          </a:xfrm>
        </p:spPr>
        <p:txBody>
          <a:bodyPr/>
          <a:lstStyle/>
          <a:p>
            <a:r>
              <a:rPr lang="en-US" altLang="ja-JP" b="1" dirty="0" err="1"/>
              <a:t>C</a:t>
            </a:r>
            <a:r>
              <a:rPr kumimoji="1" lang="en-US" altLang="ja-JP" b="1" dirty="0" err="1" smtClean="0"/>
              <a:t>ocos2d</a:t>
            </a:r>
            <a:r>
              <a:rPr lang="ja-JP" altLang="en-US" b="1" dirty="0" smtClean="0"/>
              <a:t> </a:t>
            </a:r>
            <a:r>
              <a:rPr kumimoji="1" lang="ja-JP" altLang="en-US" b="1" dirty="0" smtClean="0"/>
              <a:t>のアクション</a:t>
            </a:r>
            <a:endParaRPr kumimoji="1" lang="ja-JP" altLang="en-US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98195" y="1194435"/>
            <a:ext cx="10515600" cy="56635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ja-JP" altLang="en-US" b="1" dirty="0" smtClean="0">
                <a:solidFill>
                  <a:srgbClr val="C00000"/>
                </a:solidFill>
              </a:rPr>
              <a:t>アクション</a:t>
            </a:r>
            <a:r>
              <a:rPr kumimoji="1" lang="ja-JP" altLang="en-US" dirty="0" smtClean="0"/>
              <a:t>とは，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オブジェクト</a:t>
            </a:r>
            <a:r>
              <a:rPr kumimoji="1" lang="ja-JP" altLang="en-US" dirty="0" smtClean="0"/>
              <a:t>の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属性</a:t>
            </a:r>
            <a:r>
              <a:rPr kumimoji="1" lang="ja-JP" altLang="en-US" dirty="0" smtClean="0"/>
              <a:t>を</a:t>
            </a:r>
            <a:r>
              <a:rPr kumimoji="1" lang="ja-JP" altLang="en-US" b="1" u="sng" smtClean="0">
                <a:solidFill>
                  <a:srgbClr val="FF0000"/>
                </a:solidFill>
              </a:rPr>
              <a:t>変化させる</a:t>
            </a:r>
            <a:r>
              <a:rPr lang="ja-JP" altLang="en-US" smtClean="0"/>
              <a:t>ための操作</a:t>
            </a:r>
            <a:endParaRPr lang="en-US" altLang="ja-JP" dirty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en-US" altLang="ja-JP" u="sng" dirty="0" err="1"/>
              <a:t>Cocos2d</a:t>
            </a:r>
            <a:r>
              <a:rPr lang="en-US" altLang="ja-JP" u="sng" dirty="0"/>
              <a:t> </a:t>
            </a:r>
            <a:r>
              <a:rPr lang="ja-JP" altLang="en-US" u="sng" dirty="0" err="1" smtClean="0"/>
              <a:t>での</a:t>
            </a:r>
            <a:r>
              <a:rPr lang="ja-JP" altLang="en-US" b="1" u="sng" dirty="0" smtClean="0">
                <a:solidFill>
                  <a:srgbClr val="C00000"/>
                </a:solidFill>
              </a:rPr>
              <a:t>オブジェクト</a:t>
            </a:r>
            <a:r>
              <a:rPr lang="ja-JP" altLang="en-US" b="1" u="sng" dirty="0" smtClean="0"/>
              <a:t>の</a:t>
            </a:r>
            <a:r>
              <a:rPr lang="ja-JP" altLang="en-US" b="1" u="sng" dirty="0" smtClean="0">
                <a:solidFill>
                  <a:srgbClr val="C00000"/>
                </a:solidFill>
              </a:rPr>
              <a:t>属性</a:t>
            </a:r>
            <a:endParaRPr lang="en-US" altLang="ja-JP" u="sng" dirty="0"/>
          </a:p>
          <a:p>
            <a:pPr marL="360000" indent="0">
              <a:buNone/>
            </a:pPr>
            <a:r>
              <a:rPr lang="ja-JP" altLang="en-US" dirty="0" smtClean="0"/>
              <a:t>位置，大きさ，見える／見えない，透明度など</a:t>
            </a:r>
            <a:endParaRPr lang="en-US" altLang="ja-JP" dirty="0" smtClean="0"/>
          </a:p>
          <a:p>
            <a:pPr marL="720000" indent="0">
              <a:buNone/>
            </a:pPr>
            <a:endParaRPr kumimoji="1" lang="en-US" altLang="ja-JP" u="sng" dirty="0" smtClean="0"/>
          </a:p>
          <a:p>
            <a:pPr marL="0" indent="0">
              <a:buNone/>
            </a:pPr>
            <a:r>
              <a:rPr kumimoji="1" lang="en-US" altLang="ja-JP" u="sng" dirty="0" err="1" smtClean="0"/>
              <a:t>Cocos2d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smtClean="0"/>
              <a:t>の</a:t>
            </a:r>
            <a:r>
              <a:rPr kumimoji="1" lang="ja-JP" altLang="en-US" b="1" u="sng" dirty="0" smtClean="0">
                <a:solidFill>
                  <a:srgbClr val="C00000"/>
                </a:solidFill>
              </a:rPr>
              <a:t>アクション</a:t>
            </a:r>
            <a:r>
              <a:rPr kumimoji="1" lang="ja-JP" altLang="en-US" u="sng" dirty="0" smtClean="0"/>
              <a:t>の例</a:t>
            </a:r>
            <a:endParaRPr kumimoji="1" lang="en-US" altLang="ja-JP" u="sng" dirty="0" smtClean="0"/>
          </a:p>
          <a:p>
            <a:pPr marL="576000"/>
            <a:r>
              <a:rPr lang="en-US" altLang="ja-JP" b="1" dirty="0" err="1" smtClean="0"/>
              <a:t>MoveBy</a:t>
            </a:r>
            <a:r>
              <a:rPr lang="en-US" altLang="ja-JP" b="1" dirty="0" smtClean="0"/>
              <a:t>	</a:t>
            </a:r>
            <a:r>
              <a:rPr lang="ja-JP" altLang="en-US" b="1" dirty="0" smtClean="0"/>
              <a:t>移動</a:t>
            </a:r>
            <a:r>
              <a:rPr lang="ja-JP" altLang="en-US" dirty="0" smtClean="0"/>
              <a:t>（経過時間，</a:t>
            </a:r>
            <a:r>
              <a:rPr lang="ja-JP" altLang="en-US" u="sng" dirty="0" smtClean="0"/>
              <a:t>移動量</a:t>
            </a:r>
            <a:r>
              <a:rPr lang="ja-JP" altLang="en-US" dirty="0" smtClean="0"/>
              <a:t>を指定）</a:t>
            </a:r>
            <a:endParaRPr lang="en-US" altLang="ja-JP" dirty="0" smtClean="0"/>
          </a:p>
          <a:p>
            <a:pPr marL="576000"/>
            <a:r>
              <a:rPr lang="en-US" altLang="ja-JP" b="1" dirty="0" err="1" smtClean="0"/>
              <a:t>MoveTo</a:t>
            </a:r>
            <a:r>
              <a:rPr lang="en-US" altLang="ja-JP" b="1" dirty="0"/>
              <a:t>	</a:t>
            </a:r>
            <a:r>
              <a:rPr lang="ja-JP" altLang="en-US" b="1" dirty="0"/>
              <a:t>移動</a:t>
            </a:r>
            <a:r>
              <a:rPr lang="ja-JP" altLang="en-US" dirty="0"/>
              <a:t>（経過</a:t>
            </a:r>
            <a:r>
              <a:rPr lang="ja-JP" altLang="en-US" dirty="0" smtClean="0"/>
              <a:t>時間</a:t>
            </a:r>
            <a:r>
              <a:rPr lang="ja-JP" altLang="en-US" dirty="0"/>
              <a:t>，</a:t>
            </a:r>
            <a:r>
              <a:rPr lang="ja-JP" altLang="en-US" u="sng" dirty="0" smtClean="0"/>
              <a:t>場所</a:t>
            </a:r>
            <a:r>
              <a:rPr lang="ja-JP" altLang="en-US" dirty="0" smtClean="0"/>
              <a:t>を</a:t>
            </a:r>
            <a:r>
              <a:rPr lang="ja-JP" altLang="en-US" dirty="0"/>
              <a:t>指定）</a:t>
            </a:r>
          </a:p>
          <a:p>
            <a:pPr marL="576000"/>
            <a:r>
              <a:rPr lang="en-US" altLang="ja-JP" b="1" dirty="0" err="1" smtClean="0"/>
              <a:t>Jum</a:t>
            </a:r>
            <a:r>
              <a:rPr lang="en-US" altLang="ja-JP" b="1" dirty="0" err="1"/>
              <a:t>p</a:t>
            </a:r>
            <a:r>
              <a:rPr lang="en-US" altLang="ja-JP" b="1" dirty="0" err="1" smtClean="0"/>
              <a:t>By</a:t>
            </a:r>
            <a:r>
              <a:rPr lang="en-US" altLang="ja-JP" b="1" dirty="0"/>
              <a:t>	</a:t>
            </a:r>
            <a:r>
              <a:rPr lang="ja-JP" altLang="en-US" b="1" dirty="0"/>
              <a:t>ジャンプ</a:t>
            </a:r>
            <a:r>
              <a:rPr lang="ja-JP" altLang="en-US" dirty="0" smtClean="0"/>
              <a:t>（</a:t>
            </a:r>
            <a:r>
              <a:rPr lang="ja-JP" altLang="en-US" dirty="0"/>
              <a:t>経過</a:t>
            </a:r>
            <a:r>
              <a:rPr lang="ja-JP" altLang="en-US" dirty="0" smtClean="0"/>
              <a:t>時間，移動量</a:t>
            </a:r>
            <a:r>
              <a:rPr lang="ja-JP" altLang="en-US" dirty="0"/>
              <a:t>，ジャンプの回数と大きさを指定</a:t>
            </a:r>
            <a:r>
              <a:rPr lang="ja-JP" altLang="en-US" dirty="0" smtClean="0"/>
              <a:t>）</a:t>
            </a:r>
            <a:endParaRPr lang="ja-JP" altLang="en-US" dirty="0"/>
          </a:p>
          <a:p>
            <a:pPr marL="576000"/>
            <a:r>
              <a:rPr lang="en-US" altLang="ja-JP" b="1" dirty="0" err="1" smtClean="0"/>
              <a:t>JumpTo</a:t>
            </a:r>
            <a:r>
              <a:rPr lang="en-US" altLang="ja-JP" b="1" dirty="0"/>
              <a:t>	</a:t>
            </a:r>
            <a:r>
              <a:rPr lang="ja-JP" altLang="en-US" b="1" dirty="0"/>
              <a:t>ジャンプ</a:t>
            </a:r>
            <a:r>
              <a:rPr lang="ja-JP" altLang="en-US" dirty="0" smtClean="0"/>
              <a:t>（</a:t>
            </a:r>
            <a:r>
              <a:rPr lang="ja-JP" altLang="en-US" dirty="0"/>
              <a:t>経過</a:t>
            </a:r>
            <a:r>
              <a:rPr lang="ja-JP" altLang="en-US" dirty="0" smtClean="0"/>
              <a:t>時間，場所，ジャンプの回数と大きさを</a:t>
            </a:r>
            <a:r>
              <a:rPr lang="ja-JP" altLang="en-US" dirty="0"/>
              <a:t>指定）</a:t>
            </a:r>
          </a:p>
          <a:p>
            <a:pPr marL="0" indent="0">
              <a:buNone/>
            </a:pP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10644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1742" y="1323022"/>
            <a:ext cx="6105525" cy="4772025"/>
          </a:xfrm>
          <a:prstGeom prst="rect">
            <a:avLst/>
          </a:prstGeom>
        </p:spPr>
      </p:pic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878205" y="233680"/>
            <a:ext cx="10515600" cy="789305"/>
          </a:xfrm>
        </p:spPr>
        <p:txBody>
          <a:bodyPr/>
          <a:lstStyle/>
          <a:p>
            <a:r>
              <a:rPr lang="en-US" altLang="ja-JP" b="1" dirty="0" err="1"/>
              <a:t>C</a:t>
            </a:r>
            <a:r>
              <a:rPr kumimoji="1" lang="en-US" altLang="ja-JP" b="1" dirty="0" err="1" smtClean="0"/>
              <a:t>ocos2d</a:t>
            </a:r>
            <a:r>
              <a:rPr lang="ja-JP" altLang="en-US" b="1" dirty="0" smtClean="0"/>
              <a:t> </a:t>
            </a:r>
            <a:r>
              <a:rPr kumimoji="1" lang="ja-JP" altLang="en-US" b="1" dirty="0" smtClean="0"/>
              <a:t>の座標</a:t>
            </a:r>
            <a:endParaRPr kumimoji="1" lang="ja-JP" altLang="en-US" b="1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650335" y="5878949"/>
            <a:ext cx="1880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原点 </a:t>
            </a:r>
            <a:r>
              <a:rPr lang="en-US" altLang="ja-JP" sz="2800" dirty="0" smtClean="0"/>
              <a:t>(0, 0)</a:t>
            </a:r>
            <a:endParaRPr kumimoji="1" lang="ja-JP" altLang="en-US" sz="28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878205" y="1453892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(0, 479)</a:t>
            </a:r>
            <a:endParaRPr kumimoji="1" lang="ja-JP" altLang="en-US" sz="28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8617267" y="1430536"/>
            <a:ext cx="18614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(639, 479)</a:t>
            </a:r>
            <a:endParaRPr kumimoji="1" lang="ja-JP" altLang="en-US" sz="28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8651782" y="5721931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(639, 0)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60889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終</a:t>
            </a:r>
            <a:r>
              <a:rPr lang="ja-JP" altLang="en-US" dirty="0" smtClean="0"/>
              <a:t>わり</a:t>
            </a:r>
            <a:r>
              <a:rPr lang="ja-JP" altLang="en-US" dirty="0"/>
              <a:t>に</a:t>
            </a:r>
            <a:endParaRPr lang="ja-JP" altLang="en-US" dirty="0" smtClean="0"/>
          </a:p>
        </p:txBody>
      </p:sp>
      <p:sp>
        <p:nvSpPr>
          <p:cNvPr id="26629" name="コンテンツ プレースホルダー 2"/>
          <p:cNvSpPr txBox="1">
            <a:spLocks/>
          </p:cNvSpPr>
          <p:nvPr/>
        </p:nvSpPr>
        <p:spPr bwMode="auto">
          <a:xfrm>
            <a:off x="849188" y="1459831"/>
            <a:ext cx="10143403" cy="698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ja-JP" sz="2800" dirty="0" smtClean="0"/>
              <a:t>Web </a:t>
            </a:r>
            <a:r>
              <a:rPr lang="ja-JP" altLang="en-US" sz="2800" dirty="0" smtClean="0"/>
              <a:t>ページ</a:t>
            </a:r>
            <a:r>
              <a:rPr lang="en-US" altLang="ja-JP" sz="2800" dirty="0" smtClean="0"/>
              <a:t>: </a:t>
            </a:r>
            <a:r>
              <a:rPr lang="en-US" altLang="ja-JP" sz="2800" b="1" dirty="0" smtClean="0">
                <a:hlinkClick r:id="rId2"/>
              </a:rPr>
              <a:t>http://</a:t>
            </a:r>
            <a:r>
              <a:rPr lang="en-US" altLang="ja-JP" sz="2800" b="1" dirty="0" err="1" smtClean="0">
                <a:hlinkClick r:id="rId2"/>
              </a:rPr>
              <a:t>www.kkaneko.jp</a:t>
            </a:r>
            <a:r>
              <a:rPr lang="en-US" altLang="ja-JP" sz="2800" b="1" dirty="0" smtClean="0">
                <a:hlinkClick r:id="rId2"/>
              </a:rPr>
              <a:t>/</a:t>
            </a:r>
            <a:r>
              <a:rPr lang="en-US" altLang="ja-JP" sz="2800" b="1" dirty="0" err="1" smtClean="0">
                <a:hlinkClick r:id="rId2"/>
              </a:rPr>
              <a:t>dblab</a:t>
            </a:r>
            <a:r>
              <a:rPr lang="en-US" altLang="ja-JP" sz="2800" b="1" dirty="0" smtClean="0">
                <a:hlinkClick r:id="rId2"/>
              </a:rPr>
              <a:t>/intro/</a:t>
            </a:r>
            <a:endParaRPr lang="en-US" altLang="ja-JP" sz="2800" b="1" dirty="0" smtClean="0"/>
          </a:p>
          <a:p>
            <a:pPr>
              <a:buFontTx/>
              <a:buNone/>
            </a:pPr>
            <a:endParaRPr lang="en-US" altLang="ja-JP" sz="2800" b="1" dirty="0"/>
          </a:p>
          <a:p>
            <a:pPr>
              <a:buFontTx/>
              <a:buNone/>
            </a:pPr>
            <a:r>
              <a:rPr lang="ja-JP" altLang="en-US" sz="2800" dirty="0" smtClean="0"/>
              <a:t>その他，さまざまな資料を金子研究室 </a:t>
            </a:r>
            <a:r>
              <a:rPr lang="en-US" altLang="ja-JP" sz="2800" dirty="0" smtClean="0"/>
              <a:t>Web </a:t>
            </a:r>
            <a:r>
              <a:rPr lang="ja-JP" altLang="en-US" sz="2800" dirty="0" smtClean="0"/>
              <a:t>ページで公開しています</a:t>
            </a:r>
            <a:endParaRPr lang="en-US" altLang="ja-JP" sz="2800" dirty="0" smtClean="0"/>
          </a:p>
          <a:p>
            <a:pPr>
              <a:buFontTx/>
              <a:buNone/>
            </a:pPr>
            <a:r>
              <a:rPr lang="en-US" altLang="ja-JP" sz="2800" b="1" dirty="0"/>
              <a:t>	</a:t>
            </a:r>
            <a:r>
              <a:rPr lang="en-US" altLang="ja-JP" sz="2800" b="1" dirty="0" smtClean="0"/>
              <a:t>	</a:t>
            </a:r>
            <a:r>
              <a:rPr lang="en-US" altLang="ja-JP" sz="2800" b="1" dirty="0" smtClean="0">
                <a:hlinkClick r:id="rId3"/>
              </a:rPr>
              <a:t>http://</a:t>
            </a:r>
            <a:r>
              <a:rPr lang="en-US" altLang="ja-JP" sz="2800" b="1" dirty="0" err="1" smtClean="0">
                <a:hlinkClick r:id="rId3"/>
              </a:rPr>
              <a:t>www.kkaneko.jp</a:t>
            </a:r>
            <a:r>
              <a:rPr lang="en-US" altLang="ja-JP" sz="2800" b="1" dirty="0" smtClean="0">
                <a:hlinkClick r:id="rId3"/>
              </a:rPr>
              <a:t>/index-</a:t>
            </a:r>
            <a:r>
              <a:rPr lang="en-US" altLang="ja-JP" sz="2800" b="1" dirty="0" err="1" smtClean="0">
                <a:hlinkClick r:id="rId3"/>
              </a:rPr>
              <a:t>j.html</a:t>
            </a:r>
            <a:endParaRPr lang="en-US" altLang="ja-JP" sz="2800" b="1" smtClean="0"/>
          </a:p>
          <a:p>
            <a:pPr>
              <a:buFontTx/>
              <a:buNone/>
            </a:pPr>
            <a:endParaRPr lang="en-US" altLang="ja-JP" sz="2800" b="1" dirty="0" smtClean="0"/>
          </a:p>
          <a:p>
            <a:pPr>
              <a:buFontTx/>
              <a:buNone/>
            </a:pPr>
            <a:endParaRPr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73706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261</Words>
  <Application>Microsoft Office PowerPoint</Application>
  <PresentationFormat>ワイド画面</PresentationFormat>
  <Paragraphs>92</Paragraphs>
  <Slides>11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6" baseType="lpstr">
      <vt:lpstr>メイリオ</vt:lpstr>
      <vt:lpstr>游ゴシック</vt:lpstr>
      <vt:lpstr>Arial</vt:lpstr>
      <vt:lpstr>Segoe UI</vt:lpstr>
      <vt:lpstr>Office テーマ</vt:lpstr>
      <vt:lpstr>Cocos2d の概要</vt:lpstr>
      <vt:lpstr>Cocos2d のオブジェクト</vt:lpstr>
      <vt:lpstr>Cocos2d のオブジェクト</vt:lpstr>
      <vt:lpstr>Cocos2d のクラス</vt:lpstr>
      <vt:lpstr>PowerPoint プレゼンテーション</vt:lpstr>
      <vt:lpstr>Cocos2d でのイベント</vt:lpstr>
      <vt:lpstr>キーコード</vt:lpstr>
      <vt:lpstr>イベントハンドラ</vt:lpstr>
      <vt:lpstr>Cocos2d のアクション</vt:lpstr>
      <vt:lpstr>Cocos2d の座標</vt:lpstr>
      <vt:lpstr>終わりに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ゲームエンジンの構成要素</dc:title>
  <dc:creator>金子　邦彦</dc:creator>
  <cp:lastModifiedBy>金子　邦彦</cp:lastModifiedBy>
  <cp:revision>26</cp:revision>
  <dcterms:created xsi:type="dcterms:W3CDTF">2018-05-08T02:37:35Z</dcterms:created>
  <dcterms:modified xsi:type="dcterms:W3CDTF">2018-05-29T03:13:18Z</dcterms:modified>
</cp:coreProperties>
</file>