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544" r:id="rId2"/>
    <p:sldId id="272" r:id="rId3"/>
    <p:sldId id="274" r:id="rId4"/>
    <p:sldId id="275" r:id="rId5"/>
    <p:sldId id="273" r:id="rId6"/>
    <p:sldId id="267" r:id="rId7"/>
    <p:sldId id="263" r:id="rId8"/>
    <p:sldId id="268" r:id="rId9"/>
    <p:sldId id="266" r:id="rId10"/>
    <p:sldId id="269" r:id="rId1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01" autoAdjust="0"/>
    <p:restoredTop sz="94660"/>
  </p:normalViewPr>
  <p:slideViewPr>
    <p:cSldViewPr snapToGrid="0">
      <p:cViewPr varScale="1">
        <p:scale>
          <a:sx n="74" d="100"/>
          <a:sy n="74" d="100"/>
        </p:scale>
        <p:origin x="93" y="2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64EF8-74FE-40A1-902E-125A64E3EB0E}" type="datetimeFigureOut">
              <a:rPr kumimoji="1" lang="ja-JP" altLang="en-US" smtClean="0"/>
              <a:t>2019/12/2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223C1-63D0-4CA4-8D67-2118CF2CB8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7231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85671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1FFE6-F1D8-49BC-BAE1-142CCDF48997}" type="datetime1">
              <a:rPr kumimoji="1" lang="ja-JP" altLang="en-US" smtClean="0"/>
              <a:t>2019/12/2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0792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238B8-54AE-41BF-BC20-EE44A6AD06BD}" type="datetime1">
              <a:rPr kumimoji="1" lang="ja-JP" altLang="en-US" smtClean="0"/>
              <a:t>2019/12/2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7503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376" y="2614172"/>
            <a:ext cx="3086100" cy="1397000"/>
          </a:xfrm>
        </p:spPr>
        <p:txBody>
          <a:bodyPr/>
          <a:lstStyle>
            <a:lvl1pPr algn="r">
              <a:lnSpc>
                <a:spcPct val="100000"/>
              </a:lnSpc>
              <a:defRPr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2284" y="946596"/>
            <a:ext cx="5311720" cy="5267459"/>
          </a:xfrm>
        </p:spPr>
        <p:txBody>
          <a:bodyPr anchor="ctr"/>
          <a:lstStyle>
            <a:lvl1pPr>
              <a:spcBef>
                <a:spcPts val="0"/>
              </a:spcBef>
              <a:defRPr sz="2600"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</a:lstStyle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CEEC8-FA74-48B2-B078-5280C41E3997}" type="datetime1">
              <a:rPr kumimoji="1" lang="ja-JP" altLang="en-US" smtClean="0"/>
              <a:t>2019/12/2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8" name="直線コネクタ 7">
            <a:extLst>
              <a:ext uri="{FF2B5EF4-FFF2-40B4-BE49-F238E27FC236}">
                <a16:creationId xmlns:a16="http://schemas.microsoft.com/office/drawing/2014/main" id="{FEE24C5F-FDEB-41AC-8EE7-D7A90FDF0D4E}"/>
              </a:ext>
            </a:extLst>
          </p:cNvPr>
          <p:cNvCxnSpPr/>
          <p:nvPr userDrawn="1"/>
        </p:nvCxnSpPr>
        <p:spPr>
          <a:xfrm>
            <a:off x="3408372" y="1771739"/>
            <a:ext cx="0" cy="30818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172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E0F13-AD3C-43B6-A5DA-9F550367F7FA}" type="datetime1">
              <a:rPr kumimoji="1" lang="ja-JP" altLang="en-US" smtClean="0"/>
              <a:t>2019/12/2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08162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1845" y="175028"/>
            <a:ext cx="8461208" cy="4698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1845" y="846253"/>
            <a:ext cx="8461208" cy="53331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26D54-EB46-4A75-B443-4401D9CF9279}" type="datetime1">
              <a:rPr kumimoji="1" lang="ja-JP" altLang="en-US" smtClean="0"/>
              <a:t>2019/12/2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メイリオ" panose="020B0604030504040204" pitchFamily="50" charset="-128"/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5071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メイリオ" panose="020B0604030504040204" pitchFamily="50" charset="-128"/>
              </a:defRPr>
            </a:lvl1pPr>
          </a:lstStyle>
          <a:p>
            <a:fld id="{E205D82C-95A1-431E-8E38-AA614A14CDCF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D9445425-3AD1-45CB-BDD6-281EC62A9D6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8622" y="90311"/>
            <a:ext cx="746942" cy="70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42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3200" kern="1200">
          <a:solidFill>
            <a:srgbClr val="FF0000"/>
          </a:solidFill>
          <a:latin typeface="Arial" panose="020B0604020202020204" pitchFamily="34" charset="0"/>
          <a:ea typeface="メイリオ" panose="020B0604030504040204" pitchFamily="50" charset="-128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Arial" panose="020B0604020202020204" pitchFamily="34" charset="0"/>
          <a:ea typeface="メイリオ" panose="020B0604030504040204" pitchFamily="50" charset="-128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Arial" panose="020B0604020202020204" pitchFamily="34" charset="0"/>
          <a:ea typeface="メイリオ" panose="020B0604030504040204" pitchFamily="50" charset="-128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Arial" panose="020B0604020202020204" pitchFamily="34" charset="0"/>
          <a:ea typeface="メイリオ" panose="020B0604030504040204" pitchFamily="50" charset="-128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Arial" panose="020B0604020202020204" pitchFamily="34" charset="0"/>
          <a:ea typeface="メイリオ" panose="020B0604030504040204" pitchFamily="50" charset="-128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Arial" panose="020B0604020202020204" pitchFamily="34" charset="0"/>
          <a:ea typeface="メイリオ" panose="020B0604030504040204" pitchFamily="50" charset="-128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42823" y="1122363"/>
            <a:ext cx="8223849" cy="2387600"/>
          </a:xfrm>
        </p:spPr>
        <p:txBody>
          <a:bodyPr>
            <a:noAutofit/>
          </a:bodyPr>
          <a:lstStyle/>
          <a:p>
            <a:r>
              <a:rPr lang="en-US" altLang="ja-JP" dirty="0"/>
              <a:t>Cocos2d</a:t>
            </a:r>
            <a:r>
              <a:rPr lang="ja-JP" altLang="en-US" dirty="0"/>
              <a:t> の概要</a:t>
            </a:r>
            <a:br>
              <a:rPr lang="en-US" altLang="ja-JP" dirty="0"/>
            </a:br>
            <a:endParaRPr lang="ja-JP" altLang="en-US" dirty="0"/>
          </a:p>
        </p:txBody>
      </p:sp>
      <p:sp>
        <p:nvSpPr>
          <p:cNvPr id="6" name="字幕 5">
            <a:extLst>
              <a:ext uri="{FF2B5EF4-FFF2-40B4-BE49-F238E27FC236}">
                <a16:creationId xmlns:a16="http://schemas.microsoft.com/office/drawing/2014/main" id="{C84E1CA8-AB97-4D64-AAA1-5B084FB857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954620"/>
            <a:ext cx="6858000" cy="1655762"/>
          </a:xfrm>
        </p:spPr>
        <p:txBody>
          <a:bodyPr>
            <a:noAutofit/>
          </a:bodyPr>
          <a:lstStyle/>
          <a:p>
            <a:r>
              <a:rPr lang="ja-JP" altLang="en-US" dirty="0"/>
              <a:t>イベント，キーコード，イベントハンドラ，</a:t>
            </a:r>
            <a:endParaRPr lang="en-US" altLang="ja-JP" dirty="0"/>
          </a:p>
          <a:p>
            <a:r>
              <a:rPr lang="ja-JP" altLang="en-US" dirty="0"/>
              <a:t>アクション，座標</a:t>
            </a:r>
          </a:p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55940FB6-D91C-4C45-82A6-6C3F63B50793}" type="slidenum">
              <a:rPr lang="ja-JP" altLang="en-US" smtClean="0"/>
              <a:pPr/>
              <a:t>1</a:t>
            </a:fld>
            <a:endParaRPr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3875482" y="4869762"/>
            <a:ext cx="1415772" cy="461665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algn="ctr"/>
            <a:r>
              <a:rPr lang="ja-JP" altLang="en-US" sz="2400" dirty="0">
                <a:latin typeface="Arial" panose="020B0604020202020204" pitchFamily="34" charset="0"/>
                <a:ea typeface="メイリオ" panose="020B0604030504040204" pitchFamily="50" charset="-128"/>
              </a:rPr>
              <a:t>金子邦彦</a:t>
            </a: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660" y="4363597"/>
            <a:ext cx="1473994" cy="1473994"/>
          </a:xfrm>
          <a:prstGeom prst="rect">
            <a:avLst/>
          </a:prstGeom>
        </p:spPr>
      </p:pic>
      <p:pic>
        <p:nvPicPr>
          <p:cNvPr id="7" name="Picture 2" descr="https://mirrors.creativecommons.org/presskit/buttons/88x31/png/by-nc-sa.e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780" y="6105526"/>
            <a:ext cx="1433790" cy="50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正方形/長方形 7"/>
          <p:cNvSpPr/>
          <p:nvPr/>
        </p:nvSpPr>
        <p:spPr>
          <a:xfrm>
            <a:off x="1932036" y="3917885"/>
            <a:ext cx="5413277" cy="461665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algn="ctr"/>
            <a:r>
              <a:rPr lang="en-US" altLang="ja-JP" sz="2400" dirty="0">
                <a:latin typeface="Arial" panose="020B0604020202020204" pitchFamily="34" charset="0"/>
                <a:ea typeface="メイリオ" panose="020B0604030504040204" pitchFamily="50" charset="-128"/>
              </a:rPr>
              <a:t>https://www.kkaneko.jp/cc/game/index.html</a:t>
            </a:r>
            <a:endParaRPr lang="ja-JP" altLang="en-US" sz="2400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81328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dirty="0" err="1"/>
              <a:t>Cocos2d</a:t>
            </a:r>
            <a:r>
              <a:rPr lang="ja-JP" altLang="en-US" dirty="0"/>
              <a:t> のオブジェクト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1845" y="846253"/>
            <a:ext cx="8610282" cy="5333166"/>
          </a:xfrm>
        </p:spPr>
        <p:txBody>
          <a:bodyPr>
            <a:noAutofit/>
          </a:bodyPr>
          <a:lstStyle/>
          <a:p>
            <a:r>
              <a:rPr lang="ja-JP" altLang="en-US" dirty="0"/>
              <a:t>ディレクター </a:t>
            </a:r>
            <a:r>
              <a:rPr lang="en-US" altLang="ja-JP" dirty="0"/>
              <a:t>(Director)	</a:t>
            </a:r>
          </a:p>
          <a:p>
            <a:pPr marL="0" indent="0">
              <a:buNone/>
            </a:pPr>
            <a:r>
              <a:rPr lang="ja-JP" altLang="en-US" dirty="0"/>
              <a:t>　ゲーム全体</a:t>
            </a:r>
            <a:endParaRPr lang="en-US" altLang="ja-JP" dirty="0"/>
          </a:p>
          <a:p>
            <a:r>
              <a:rPr lang="ja-JP" altLang="en-US" dirty="0"/>
              <a:t>シーン</a:t>
            </a:r>
            <a:r>
              <a:rPr lang="en-US" altLang="ja-JP" dirty="0"/>
              <a:t> (Scene)			</a:t>
            </a:r>
          </a:p>
          <a:p>
            <a:pPr marL="0" indent="0">
              <a:buNone/>
            </a:pPr>
            <a:r>
              <a:rPr lang="ja-JP" altLang="en-US" dirty="0"/>
              <a:t>　画面</a:t>
            </a:r>
            <a:endParaRPr lang="en-US" altLang="ja-JP" dirty="0"/>
          </a:p>
          <a:p>
            <a:r>
              <a:rPr lang="ja-JP" altLang="en-US" dirty="0"/>
              <a:t>レイヤ </a:t>
            </a:r>
            <a:r>
              <a:rPr lang="en-US" altLang="ja-JP" dirty="0"/>
              <a:t>(Layer)			</a:t>
            </a:r>
          </a:p>
          <a:p>
            <a:pPr marL="0" indent="0">
              <a:buNone/>
            </a:pPr>
            <a:r>
              <a:rPr lang="ja-JP" altLang="en-US" dirty="0"/>
              <a:t>　１つのシーンは，１つ以上のレイヤの重ね合わせ</a:t>
            </a:r>
            <a:endParaRPr lang="en-US" altLang="ja-JP" dirty="0"/>
          </a:p>
          <a:p>
            <a:r>
              <a:rPr lang="ja-JP" altLang="en-US" dirty="0"/>
              <a:t>ゲームの登場物</a:t>
            </a: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13574884-0891-41A1-A252-D477488E4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8389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dirty="0" err="1"/>
              <a:t>Cocos2d</a:t>
            </a:r>
            <a:r>
              <a:rPr lang="ja-JP" altLang="en-US" dirty="0"/>
              <a:t> のオブジェクト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56" y="1820197"/>
            <a:ext cx="5170363" cy="3998519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579155" y="2000250"/>
            <a:ext cx="5101977" cy="381846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kumimoji="1" lang="ja-JP" altLang="en-US" sz="135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647541" y="2063036"/>
            <a:ext cx="5101977" cy="381846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kumimoji="1" lang="ja-JP" altLang="en-US" sz="135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1159934" y="3909484"/>
            <a:ext cx="524934" cy="6307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kumimoji="1" lang="ja-JP" altLang="en-US" sz="135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1934793" y="3909483"/>
            <a:ext cx="524934" cy="6307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kumimoji="1" lang="ja-JP" altLang="en-US" sz="135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2709653" y="3909482"/>
            <a:ext cx="524934" cy="6307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kumimoji="1" lang="ja-JP" altLang="en-US" sz="135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3484512" y="3909481"/>
            <a:ext cx="524934" cy="6307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kumimoji="1" lang="ja-JP" altLang="en-US" sz="135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897467" y="5073648"/>
            <a:ext cx="524934" cy="6307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kumimoji="1" lang="ja-JP" altLang="en-US" sz="135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cxnSp>
        <p:nvCxnSpPr>
          <p:cNvPr id="14" name="直線矢印コネクタ 13"/>
          <p:cNvCxnSpPr/>
          <p:nvPr/>
        </p:nvCxnSpPr>
        <p:spPr>
          <a:xfrm flipH="1">
            <a:off x="5721023" y="2239434"/>
            <a:ext cx="914400" cy="84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/>
          <p:nvPr/>
        </p:nvCxnSpPr>
        <p:spPr>
          <a:xfrm flipH="1">
            <a:off x="5721023" y="2365721"/>
            <a:ext cx="914400" cy="84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/>
          <p:nvPr/>
        </p:nvCxnSpPr>
        <p:spPr>
          <a:xfrm flipH="1" flipV="1">
            <a:off x="4064639" y="4071754"/>
            <a:ext cx="2450952" cy="28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 flipH="1">
            <a:off x="3270072" y="4192404"/>
            <a:ext cx="3252103" cy="5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 flipH="1">
            <a:off x="2475505" y="4315861"/>
            <a:ext cx="4046669" cy="28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 flipH="1">
            <a:off x="1680940" y="4436511"/>
            <a:ext cx="4841234" cy="5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flipH="1">
            <a:off x="1423887" y="4582251"/>
            <a:ext cx="5098288" cy="7891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正方形/長方形 25"/>
          <p:cNvSpPr/>
          <p:nvPr/>
        </p:nvSpPr>
        <p:spPr>
          <a:xfrm>
            <a:off x="6650410" y="4125931"/>
            <a:ext cx="2293085" cy="41549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ゲームの登場物</a:t>
            </a:r>
          </a:p>
        </p:txBody>
      </p:sp>
      <p:sp>
        <p:nvSpPr>
          <p:cNvPr id="27" name="正方形/長方形 26"/>
          <p:cNvSpPr/>
          <p:nvPr/>
        </p:nvSpPr>
        <p:spPr>
          <a:xfrm>
            <a:off x="6736615" y="1973305"/>
            <a:ext cx="2293085" cy="62324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シーン</a:t>
            </a:r>
            <a:r>
              <a:rPr lang="en-US" altLang="ja-JP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 (Scene)</a:t>
            </a:r>
            <a:r>
              <a:rPr lang="en-US" altLang="ja-JP" sz="1350" b="1" dirty="0">
                <a:latin typeface="Arial" panose="020B0604020202020204" pitchFamily="34" charset="0"/>
                <a:ea typeface="メイリオ" panose="020B0604030504040204" pitchFamily="50" charset="-128"/>
              </a:rPr>
              <a:t>	</a:t>
            </a:r>
          </a:p>
        </p:txBody>
      </p:sp>
      <p:sp>
        <p:nvSpPr>
          <p:cNvPr id="28" name="正方形/長方形 27"/>
          <p:cNvSpPr/>
          <p:nvPr/>
        </p:nvSpPr>
        <p:spPr>
          <a:xfrm>
            <a:off x="6736615" y="2286751"/>
            <a:ext cx="2120675" cy="41549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レイヤ </a:t>
            </a:r>
            <a:r>
              <a:rPr lang="en-US" altLang="ja-JP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(Layer)</a:t>
            </a: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0712E621-C0E5-4CBE-87B4-EC95EE85F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5427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dirty="0" err="1"/>
              <a:t>Cocos2d</a:t>
            </a:r>
            <a:r>
              <a:rPr lang="ja-JP" altLang="en-US" dirty="0"/>
              <a:t> のクラス</a:t>
            </a:r>
          </a:p>
        </p:txBody>
      </p:sp>
      <p:sp>
        <p:nvSpPr>
          <p:cNvPr id="26" name="正方形/長方形 25"/>
          <p:cNvSpPr/>
          <p:nvPr/>
        </p:nvSpPr>
        <p:spPr>
          <a:xfrm>
            <a:off x="6709676" y="2007929"/>
            <a:ext cx="2293085" cy="73866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ゲームの登場物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用のクラス</a:t>
            </a:r>
          </a:p>
        </p:txBody>
      </p:sp>
      <p:sp>
        <p:nvSpPr>
          <p:cNvPr id="28" name="正方形/長方形 27"/>
          <p:cNvSpPr/>
          <p:nvPr/>
        </p:nvSpPr>
        <p:spPr>
          <a:xfrm>
            <a:off x="4508342" y="2007929"/>
            <a:ext cx="1484519" cy="73866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レイヤ 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pPr algn="ctr"/>
            <a:r>
              <a:rPr lang="en-US" altLang="ja-JP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(Layer)</a:t>
            </a:r>
          </a:p>
        </p:txBody>
      </p:sp>
      <p:sp>
        <p:nvSpPr>
          <p:cNvPr id="21" name="正方形/長方形 20"/>
          <p:cNvSpPr/>
          <p:nvPr/>
        </p:nvSpPr>
        <p:spPr>
          <a:xfrm>
            <a:off x="2466528" y="2007929"/>
            <a:ext cx="1484519" cy="73866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シーン 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pPr algn="ctr"/>
            <a:r>
              <a:rPr lang="en-US" altLang="ja-JP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(Scene)</a:t>
            </a:r>
          </a:p>
        </p:txBody>
      </p:sp>
      <p:sp>
        <p:nvSpPr>
          <p:cNvPr id="23" name="正方形/長方形 22"/>
          <p:cNvSpPr/>
          <p:nvPr/>
        </p:nvSpPr>
        <p:spPr>
          <a:xfrm>
            <a:off x="424714" y="2007929"/>
            <a:ext cx="1484519" cy="106182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ディレクタ 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pPr algn="ctr"/>
            <a:r>
              <a:rPr lang="en-US" altLang="ja-JP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(Director)</a:t>
            </a:r>
          </a:p>
        </p:txBody>
      </p:sp>
      <p:cxnSp>
        <p:nvCxnSpPr>
          <p:cNvPr id="4" name="直線矢印コネクタ 3"/>
          <p:cNvCxnSpPr/>
          <p:nvPr/>
        </p:nvCxnSpPr>
        <p:spPr>
          <a:xfrm flipV="1">
            <a:off x="5154661" y="2961859"/>
            <a:ext cx="8467" cy="1066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 flipV="1">
            <a:off x="7590368" y="2965450"/>
            <a:ext cx="8467" cy="1066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正方形/長方形 29"/>
          <p:cNvSpPr/>
          <p:nvPr/>
        </p:nvSpPr>
        <p:spPr>
          <a:xfrm>
            <a:off x="3855028" y="4267008"/>
            <a:ext cx="2616200" cy="73866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自前のクラスを定義．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pPr algn="ctr"/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機能を追加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488275" y="4274190"/>
            <a:ext cx="2616200" cy="73866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自前のクラスを定義．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pPr algn="ctr"/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機能を追加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354335" y="2818484"/>
            <a:ext cx="1396536" cy="30008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kumimoji="1" lang="ja-JP" altLang="en-US" sz="1350" dirty="0">
                <a:latin typeface="Arial" panose="020B0604020202020204" pitchFamily="34" charset="0"/>
                <a:ea typeface="メイリオ" panose="020B0604030504040204" pitchFamily="50" charset="-128"/>
              </a:rPr>
              <a:t>スーパークラス</a:t>
            </a: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5279497" y="3902215"/>
            <a:ext cx="1050288" cy="30008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kumimoji="1" lang="ja-JP" altLang="en-US" sz="1350" dirty="0">
                <a:latin typeface="Arial" panose="020B0604020202020204" pitchFamily="34" charset="0"/>
                <a:ea typeface="メイリオ" panose="020B0604030504040204" pitchFamily="50" charset="-128"/>
              </a:rPr>
              <a:t>サブクラス</a:t>
            </a: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7781575" y="2846193"/>
            <a:ext cx="1396536" cy="30008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kumimoji="1" lang="ja-JP" altLang="en-US" sz="1350" dirty="0">
                <a:latin typeface="Arial" panose="020B0604020202020204" pitchFamily="34" charset="0"/>
                <a:ea typeface="メイリオ" panose="020B0604030504040204" pitchFamily="50" charset="-128"/>
              </a:rPr>
              <a:t>スーパークラス</a:t>
            </a: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7856218" y="3870913"/>
            <a:ext cx="1050288" cy="30008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kumimoji="1" lang="ja-JP" altLang="en-US" sz="1350" dirty="0">
                <a:latin typeface="Arial" panose="020B0604020202020204" pitchFamily="34" charset="0"/>
                <a:ea typeface="メイリオ" panose="020B0604030504040204" pitchFamily="50" charset="-128"/>
              </a:rPr>
              <a:t>サブクラス</a:t>
            </a: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F743D932-3353-43E0-A35A-D4E900080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36427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テキスト ボックス 13"/>
          <p:cNvSpPr txBox="1"/>
          <p:nvPr/>
        </p:nvSpPr>
        <p:spPr>
          <a:xfrm>
            <a:off x="3347805" y="5169125"/>
            <a:ext cx="5570756" cy="1061829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US" altLang="ja-JP" sz="2100" b="1" dirty="0" err="1">
                <a:latin typeface="Arial" panose="020B0604020202020204" pitchFamily="34" charset="0"/>
                <a:ea typeface="メイリオ" panose="020B0604030504040204" pitchFamily="50" charset="-128"/>
              </a:rPr>
              <a:t>Layer00</a:t>
            </a:r>
            <a:r>
              <a:rPr lang="en-US" altLang="ja-JP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, </a:t>
            </a:r>
            <a:r>
              <a:rPr lang="en-US" altLang="ja-JP" sz="2100" b="1" dirty="0" err="1">
                <a:latin typeface="Arial" panose="020B0604020202020204" pitchFamily="34" charset="0"/>
                <a:ea typeface="メイリオ" panose="020B0604030504040204" pitchFamily="50" charset="-128"/>
              </a:rPr>
              <a:t>MyActor</a:t>
            </a:r>
            <a:r>
              <a:rPr lang="en-US" altLang="ja-JP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 </a:t>
            </a:r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は、</a:t>
            </a:r>
            <a:r>
              <a:rPr lang="en-US" altLang="ja-JP" sz="2100" b="1" dirty="0" err="1">
                <a:latin typeface="Arial" panose="020B0604020202020204" pitchFamily="34" charset="0"/>
                <a:ea typeface="メイリオ" panose="020B0604030504040204" pitchFamily="50" charset="-128"/>
              </a:rPr>
              <a:t>Cocos2d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のシステムのクラスをスーパークラスとする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endParaRPr kumimoji="1" lang="ja-JP" altLang="en-US" sz="2100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690534" y="1352551"/>
            <a:ext cx="184731" cy="30008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endParaRPr kumimoji="1" lang="ja-JP" altLang="en-US" sz="1350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7011"/>
            <a:ext cx="4384993" cy="3612507"/>
          </a:xfrm>
          <a:prstGeom prst="rect">
            <a:avLst/>
          </a:prstGeom>
        </p:spPr>
      </p:pic>
      <p:sp>
        <p:nvSpPr>
          <p:cNvPr id="13" name="正方形/長方形 12"/>
          <p:cNvSpPr/>
          <p:nvPr/>
        </p:nvSpPr>
        <p:spPr>
          <a:xfrm>
            <a:off x="6455881" y="1661387"/>
            <a:ext cx="2293085" cy="73866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ラベル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pPr algn="ctr"/>
            <a:r>
              <a:rPr lang="en-US" altLang="ja-JP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(Label)</a:t>
            </a:r>
            <a:endParaRPr lang="ja-JP" altLang="en-US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4520398" y="1629551"/>
            <a:ext cx="1484519" cy="73866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ja-JP" altLang="en-US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レイヤ 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  <a:p>
            <a:pPr algn="ctr"/>
            <a:r>
              <a:rPr lang="en-US" altLang="ja-JP" sz="2100" b="1" dirty="0">
                <a:latin typeface="Arial" panose="020B0604020202020204" pitchFamily="34" charset="0"/>
                <a:ea typeface="メイリオ" panose="020B0604030504040204" pitchFamily="50" charset="-128"/>
              </a:rPr>
              <a:t>(Layer)</a:t>
            </a:r>
          </a:p>
        </p:txBody>
      </p:sp>
      <p:cxnSp>
        <p:nvCxnSpPr>
          <p:cNvPr id="18" name="直線矢印コネクタ 17"/>
          <p:cNvCxnSpPr/>
          <p:nvPr/>
        </p:nvCxnSpPr>
        <p:spPr>
          <a:xfrm flipV="1">
            <a:off x="5166717" y="2583481"/>
            <a:ext cx="8467" cy="1066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 flipV="1">
            <a:off x="7602423" y="2587072"/>
            <a:ext cx="8467" cy="1066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正方形/長方形 19"/>
          <p:cNvSpPr/>
          <p:nvPr/>
        </p:nvSpPr>
        <p:spPr>
          <a:xfrm>
            <a:off x="3867083" y="3888630"/>
            <a:ext cx="2616200" cy="41549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en-US" altLang="ja-JP" sz="2100" b="1" dirty="0" err="1">
                <a:latin typeface="Arial" panose="020B0604020202020204" pitchFamily="34" charset="0"/>
                <a:ea typeface="メイリオ" panose="020B0604030504040204" pitchFamily="50" charset="-128"/>
              </a:rPr>
              <a:t>Layer00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6500330" y="3895812"/>
            <a:ext cx="2616200" cy="41549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en-US" altLang="ja-JP" sz="2100" b="1" dirty="0" err="1">
                <a:latin typeface="Arial" panose="020B0604020202020204" pitchFamily="34" charset="0"/>
                <a:ea typeface="メイリオ" panose="020B0604030504040204" pitchFamily="50" charset="-128"/>
              </a:rPr>
              <a:t>MyActor</a:t>
            </a:r>
            <a:endParaRPr lang="en-US" altLang="ja-JP" sz="2100" b="1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5366390" y="2440106"/>
            <a:ext cx="1396536" cy="30008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kumimoji="1" lang="ja-JP" altLang="en-US" sz="1350" dirty="0">
                <a:latin typeface="Arial" panose="020B0604020202020204" pitchFamily="34" charset="0"/>
                <a:ea typeface="メイリオ" panose="020B0604030504040204" pitchFamily="50" charset="-128"/>
              </a:rPr>
              <a:t>スーパークラス</a:t>
            </a: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5291552" y="3523837"/>
            <a:ext cx="1050288" cy="30008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kumimoji="1" lang="ja-JP" altLang="en-US" sz="1350" dirty="0">
                <a:latin typeface="Arial" panose="020B0604020202020204" pitchFamily="34" charset="0"/>
                <a:ea typeface="メイリオ" panose="020B0604030504040204" pitchFamily="50" charset="-128"/>
              </a:rPr>
              <a:t>サブクラス</a:t>
            </a: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793630" y="2467815"/>
            <a:ext cx="1396536" cy="30008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kumimoji="1" lang="ja-JP" altLang="en-US" sz="1350" dirty="0">
                <a:latin typeface="Arial" panose="020B0604020202020204" pitchFamily="34" charset="0"/>
                <a:ea typeface="メイリオ" panose="020B0604030504040204" pitchFamily="50" charset="-128"/>
              </a:rPr>
              <a:t>スーパークラス</a:t>
            </a: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7868273" y="3492535"/>
            <a:ext cx="1050288" cy="30008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kumimoji="1" lang="ja-JP" altLang="en-US" sz="1350" dirty="0">
                <a:latin typeface="Arial" panose="020B0604020202020204" pitchFamily="34" charset="0"/>
                <a:ea typeface="メイリオ" panose="020B0604030504040204" pitchFamily="50" charset="-128"/>
              </a:rPr>
              <a:t>サブクラス</a:t>
            </a:r>
          </a:p>
        </p:txBody>
      </p:sp>
      <p:sp>
        <p:nvSpPr>
          <p:cNvPr id="2" name="スライド番号プレースホルダー 1">
            <a:extLst>
              <a:ext uri="{FF2B5EF4-FFF2-40B4-BE49-F238E27FC236}">
                <a16:creationId xmlns:a16="http://schemas.microsoft.com/office/drawing/2014/main" id="{08ED648D-C3AE-4FFC-B2E5-4B6E7572F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909375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dirty="0" err="1"/>
              <a:t>Cocos2d</a:t>
            </a:r>
            <a:r>
              <a:rPr lang="en-US" altLang="ja-JP" dirty="0"/>
              <a:t> </a:t>
            </a:r>
            <a:r>
              <a:rPr lang="ja-JP" altLang="en-US" dirty="0" err="1"/>
              <a:t>での</a:t>
            </a:r>
            <a:r>
              <a:rPr lang="ja-JP" altLang="en-US" dirty="0"/>
              <a:t>イベント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dirty="0"/>
              <a:t>１．ユーザの入力（キーボード，マウス，ウインドウ操作）によって発生するもの</a:t>
            </a:r>
            <a:endParaRPr lang="en-US" altLang="ja-JP" dirty="0"/>
          </a:p>
          <a:p>
            <a:pPr lvl="1"/>
            <a:r>
              <a:rPr lang="en-US" altLang="ja-JP" dirty="0" err="1"/>
              <a:t>on_key_press</a:t>
            </a:r>
            <a:r>
              <a:rPr lang="en-US" altLang="ja-JP" dirty="0"/>
              <a:t>    		</a:t>
            </a:r>
            <a:r>
              <a:rPr lang="ja-JP" altLang="en-US" dirty="0"/>
              <a:t>キーが押された</a:t>
            </a:r>
            <a:endParaRPr lang="en-US" altLang="ja-JP" dirty="0"/>
          </a:p>
          <a:p>
            <a:pPr lvl="1"/>
            <a:r>
              <a:rPr lang="en-US" altLang="ja-JP" dirty="0" err="1"/>
              <a:t>on_key_release</a:t>
            </a:r>
            <a:r>
              <a:rPr lang="en-US" altLang="ja-JP" dirty="0"/>
              <a:t>		</a:t>
            </a:r>
            <a:r>
              <a:rPr lang="ja-JP" altLang="en-US" dirty="0"/>
              <a:t>キーが離された</a:t>
            </a:r>
            <a:endParaRPr lang="en-US" altLang="ja-JP" dirty="0"/>
          </a:p>
          <a:p>
            <a:pPr lvl="1"/>
            <a:r>
              <a:rPr lang="en-US" altLang="ja-JP" dirty="0" err="1"/>
              <a:t>on_mouse_motion</a:t>
            </a:r>
            <a:r>
              <a:rPr lang="en-US" altLang="ja-JP" dirty="0"/>
              <a:t>		</a:t>
            </a:r>
            <a:r>
              <a:rPr lang="ja-JP" altLang="en-US" dirty="0"/>
              <a:t>マウスが動いた</a:t>
            </a:r>
            <a:endParaRPr lang="en-US" altLang="ja-JP" dirty="0"/>
          </a:p>
          <a:p>
            <a:pPr lvl="1"/>
            <a:r>
              <a:rPr lang="en-US" altLang="ja-JP" dirty="0" err="1"/>
              <a:t>on_mouse_drag</a:t>
            </a:r>
            <a:r>
              <a:rPr lang="en-US" altLang="ja-JP" dirty="0"/>
              <a:t>		</a:t>
            </a:r>
            <a:r>
              <a:rPr lang="ja-JP" altLang="en-US" dirty="0"/>
              <a:t>マウスのドラッグ</a:t>
            </a:r>
            <a:endParaRPr lang="en-US" altLang="ja-JP" dirty="0"/>
          </a:p>
          <a:p>
            <a:pPr lvl="1"/>
            <a:r>
              <a:rPr lang="en-US" altLang="ja-JP" dirty="0" err="1"/>
              <a:t>on_mouse_press</a:t>
            </a:r>
            <a:r>
              <a:rPr lang="en-US" altLang="ja-JP" dirty="0"/>
              <a:t>		</a:t>
            </a:r>
            <a:r>
              <a:rPr lang="ja-JP" altLang="en-US" dirty="0"/>
              <a:t>マウスのボタンが押された</a:t>
            </a:r>
            <a:endParaRPr lang="en-US" altLang="ja-JP" dirty="0"/>
          </a:p>
          <a:p>
            <a:pPr lvl="1"/>
            <a:r>
              <a:rPr lang="en-US" altLang="ja-JP" dirty="0" err="1"/>
              <a:t>on_resize</a:t>
            </a:r>
            <a:r>
              <a:rPr lang="en-US" altLang="ja-JP" dirty="0"/>
              <a:t>			</a:t>
            </a:r>
            <a:r>
              <a:rPr lang="ja-JP" altLang="en-US" dirty="0"/>
              <a:t>ウインドウのサイズ変更　など</a:t>
            </a:r>
            <a:endParaRPr lang="en-US" altLang="ja-JP" dirty="0"/>
          </a:p>
          <a:p>
            <a:pPr marL="0" indent="0">
              <a:buNone/>
            </a:pPr>
            <a:r>
              <a:rPr lang="ja-JP" altLang="en-US" dirty="0"/>
              <a:t>２．プログラム作成者が独自にイベントを定義することも可能</a:t>
            </a:r>
            <a:endParaRPr lang="en-US" altLang="ja-JP" dirty="0"/>
          </a:p>
          <a:p>
            <a:endParaRPr lang="en-US" altLang="ja-JP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F5708139-5284-4653-B985-6E477A16B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8968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ja-JP" altLang="en-US" dirty="0"/>
              <a:t>キーコード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ja-JP" altLang="en-US" dirty="0"/>
              <a:t>キーコードとは，キーボードの各キーに付けられたコード（符号）のこと</a:t>
            </a:r>
            <a:endParaRPr lang="en-US" altLang="ja-JP" dirty="0"/>
          </a:p>
          <a:p>
            <a:pPr marL="457200" lvl="1" indent="0">
              <a:buNone/>
            </a:pPr>
            <a:r>
              <a:rPr lang="en-US" altLang="ja-JP" dirty="0" err="1"/>
              <a:t>pyglet</a:t>
            </a:r>
            <a:r>
              <a:rPr lang="en-US" altLang="ja-JP" dirty="0"/>
              <a:t> </a:t>
            </a:r>
            <a:r>
              <a:rPr lang="ja-JP" altLang="en-US" dirty="0" err="1"/>
              <a:t>での</a:t>
            </a:r>
            <a:r>
              <a:rPr lang="ja-JP" altLang="en-US" dirty="0"/>
              <a:t>キーコード</a:t>
            </a:r>
            <a:endParaRPr lang="en-US" altLang="ja-JP" dirty="0"/>
          </a:p>
          <a:p>
            <a:pPr lvl="1"/>
            <a:r>
              <a:rPr lang="en-US" altLang="ja-JP" dirty="0" err="1"/>
              <a:t>Key.A</a:t>
            </a:r>
            <a:r>
              <a:rPr lang="en-US" altLang="ja-JP" dirty="0"/>
              <a:t>, </a:t>
            </a:r>
            <a:r>
              <a:rPr lang="en-US" altLang="ja-JP" dirty="0" err="1"/>
              <a:t>Key.B</a:t>
            </a:r>
            <a:r>
              <a:rPr lang="en-US" altLang="ja-JP" dirty="0"/>
              <a:t>, </a:t>
            </a:r>
            <a:r>
              <a:rPr lang="en-US" altLang="ja-JP" dirty="0" err="1"/>
              <a:t>Key.C</a:t>
            </a:r>
            <a:r>
              <a:rPr lang="en-US" altLang="ja-JP" dirty="0"/>
              <a:t>, ...		</a:t>
            </a:r>
            <a:r>
              <a:rPr lang="ja-JP" altLang="en-US" dirty="0"/>
              <a:t>アルファベット</a:t>
            </a:r>
            <a:endParaRPr lang="en-US" altLang="ja-JP" dirty="0"/>
          </a:p>
          <a:p>
            <a:pPr lvl="1"/>
            <a:r>
              <a:rPr lang="en-US" altLang="ja-JP" dirty="0" err="1"/>
              <a:t>Key.1</a:t>
            </a:r>
            <a:r>
              <a:rPr lang="en-US" altLang="ja-JP" dirty="0"/>
              <a:t>, </a:t>
            </a:r>
            <a:r>
              <a:rPr lang="en-US" altLang="ja-JP" dirty="0" err="1"/>
              <a:t>Key.2</a:t>
            </a:r>
            <a:r>
              <a:rPr lang="en-US" altLang="ja-JP" dirty="0"/>
              <a:t>, </a:t>
            </a:r>
            <a:r>
              <a:rPr lang="en-US" altLang="ja-JP" dirty="0" err="1"/>
              <a:t>Key.3</a:t>
            </a:r>
            <a:r>
              <a:rPr lang="en-US" altLang="ja-JP" dirty="0"/>
              <a:t>, ...		</a:t>
            </a:r>
            <a:r>
              <a:rPr lang="ja-JP" altLang="en-US" dirty="0"/>
              <a:t>数字</a:t>
            </a:r>
            <a:endParaRPr lang="en-US" altLang="ja-JP" dirty="0"/>
          </a:p>
          <a:p>
            <a:pPr lvl="1"/>
            <a:r>
              <a:rPr lang="en-US" altLang="ja-JP" dirty="0" err="1"/>
              <a:t>Key.ENTER</a:t>
            </a:r>
            <a:r>
              <a:rPr lang="en-US" altLang="ja-JP" dirty="0"/>
              <a:t>				Enter </a:t>
            </a:r>
            <a:r>
              <a:rPr lang="ja-JP" altLang="en-US" dirty="0"/>
              <a:t>キー</a:t>
            </a:r>
            <a:endParaRPr lang="en-US" altLang="ja-JP" dirty="0"/>
          </a:p>
          <a:p>
            <a:pPr lvl="1"/>
            <a:r>
              <a:rPr lang="en-US" altLang="ja-JP" dirty="0" err="1"/>
              <a:t>Key.SPACE</a:t>
            </a:r>
            <a:r>
              <a:rPr lang="en-US" altLang="ja-JP" dirty="0"/>
              <a:t>				</a:t>
            </a:r>
            <a:r>
              <a:rPr lang="ja-JP" altLang="en-US" dirty="0"/>
              <a:t>スペースキー</a:t>
            </a:r>
            <a:endParaRPr lang="en-US" altLang="ja-JP" dirty="0"/>
          </a:p>
          <a:p>
            <a:pPr lvl="1"/>
            <a:r>
              <a:rPr lang="en-US" altLang="ja-JP" dirty="0" err="1"/>
              <a:t>Key.LEFT</a:t>
            </a:r>
            <a:r>
              <a:rPr lang="en-US" altLang="ja-JP" dirty="0"/>
              <a:t>, </a:t>
            </a:r>
            <a:r>
              <a:rPr lang="en-US" altLang="ja-JP" dirty="0" err="1"/>
              <a:t>Key.RIGHT</a:t>
            </a:r>
            <a:r>
              <a:rPr lang="en-US" altLang="ja-JP" dirty="0"/>
              <a:t>, </a:t>
            </a:r>
            <a:r>
              <a:rPr lang="en-US" altLang="ja-JP" dirty="0" err="1"/>
              <a:t>Key.UP</a:t>
            </a:r>
            <a:r>
              <a:rPr lang="en-US" altLang="ja-JP" dirty="0"/>
              <a:t>, </a:t>
            </a:r>
            <a:r>
              <a:rPr lang="en-US" altLang="ja-JP" dirty="0" err="1"/>
              <a:t>Key.DOWN</a:t>
            </a:r>
            <a:r>
              <a:rPr lang="en-US" altLang="ja-JP" dirty="0"/>
              <a:t>	</a:t>
            </a:r>
            <a:r>
              <a:rPr lang="ja-JP" altLang="en-US" dirty="0"/>
              <a:t>矢印キー</a:t>
            </a:r>
            <a:endParaRPr lang="en-US" altLang="ja-JP" dirty="0"/>
          </a:p>
          <a:p>
            <a:pPr lvl="1"/>
            <a:r>
              <a:rPr lang="en-US" altLang="ja-JP" dirty="0" err="1"/>
              <a:t>Key.F1</a:t>
            </a:r>
            <a:r>
              <a:rPr lang="en-US" altLang="ja-JP" dirty="0"/>
              <a:t>, </a:t>
            </a:r>
            <a:r>
              <a:rPr lang="en-US" altLang="ja-JP" dirty="0" err="1"/>
              <a:t>Key.F2</a:t>
            </a:r>
            <a:r>
              <a:rPr lang="en-US" altLang="ja-JP" dirty="0"/>
              <a:t>, </a:t>
            </a:r>
            <a:r>
              <a:rPr lang="en-US" altLang="ja-JP" dirty="0" err="1"/>
              <a:t>Key.F3</a:t>
            </a:r>
            <a:r>
              <a:rPr lang="en-US" altLang="ja-JP" dirty="0"/>
              <a:t>, ...</a:t>
            </a:r>
            <a:r>
              <a:rPr lang="ja-JP" altLang="en-US" dirty="0"/>
              <a:t>　ファンクションキー</a:t>
            </a:r>
            <a:endParaRPr lang="en-US" altLang="ja-JP" dirty="0"/>
          </a:p>
          <a:p>
            <a:endParaRPr lang="en-US" altLang="ja-JP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36D8CF0F-8413-4119-9BF2-76D4D482B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3628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ja-JP" altLang="en-US" dirty="0"/>
              <a:t>イベントハンドラ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ja-JP" altLang="en-US" dirty="0"/>
              <a:t>イベントハンドラとは，特定のイベントが発生したときに動くプログラム</a:t>
            </a:r>
            <a:endParaRPr lang="en-US" altLang="ja-JP" dirty="0"/>
          </a:p>
          <a:p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def</a:t>
            </a:r>
            <a:r>
              <a:rPr lang="en-US" altLang="ja-JP" dirty="0"/>
              <a:t> </a:t>
            </a:r>
            <a:r>
              <a:rPr lang="en-US" altLang="ja-JP" dirty="0" err="1"/>
              <a:t>on_key_press</a:t>
            </a:r>
            <a:r>
              <a:rPr lang="en-US" altLang="ja-JP" dirty="0"/>
              <a:t>(self, symbol, modifiers): </a:t>
            </a:r>
          </a:p>
          <a:p>
            <a:pPr marL="0" indent="0">
              <a:buNone/>
            </a:pPr>
            <a:r>
              <a:rPr lang="ja-JP" altLang="en-US" dirty="0"/>
              <a:t>    </a:t>
            </a:r>
            <a:r>
              <a:rPr lang="en-US" altLang="ja-JP" dirty="0"/>
              <a:t>if symbol == </a:t>
            </a:r>
            <a:r>
              <a:rPr lang="en-US" altLang="ja-JP" dirty="0" err="1"/>
              <a:t>key.RIGHT</a:t>
            </a:r>
            <a:r>
              <a:rPr lang="en-US" altLang="ja-JP" dirty="0"/>
              <a:t>: </a:t>
            </a:r>
          </a:p>
          <a:p>
            <a:pPr marL="0" indent="0">
              <a:buNone/>
            </a:pPr>
            <a:r>
              <a:rPr lang="en-US" altLang="ja-JP" dirty="0"/>
              <a:t>        </a:t>
            </a:r>
            <a:r>
              <a:rPr lang="en-US" altLang="ja-JP" dirty="0" err="1"/>
              <a:t>self.label.x</a:t>
            </a:r>
            <a:r>
              <a:rPr lang="en-US" altLang="ja-JP" dirty="0"/>
              <a:t> += 10</a:t>
            </a:r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on_key_press</a:t>
            </a:r>
            <a:r>
              <a:rPr lang="en-US" altLang="ja-JP" dirty="0"/>
              <a:t> 		</a:t>
            </a:r>
            <a:r>
              <a:rPr lang="ja-JP" altLang="en-US" dirty="0"/>
              <a:t>イベント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key.RIGHT</a:t>
            </a:r>
            <a:r>
              <a:rPr lang="en-US" altLang="ja-JP" dirty="0"/>
              <a:t>		</a:t>
            </a:r>
            <a:r>
              <a:rPr lang="ja-JP" altLang="en-US" dirty="0"/>
              <a:t>キーコード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self.label.x</a:t>
            </a:r>
            <a:r>
              <a:rPr lang="en-US" altLang="ja-JP" dirty="0"/>
              <a:t> += 10	</a:t>
            </a:r>
            <a:r>
              <a:rPr lang="ja-JP" altLang="en-US" dirty="0"/>
              <a:t>動くプログラム</a:t>
            </a:r>
            <a:endParaRPr lang="en-US" altLang="ja-JP" dirty="0"/>
          </a:p>
        </p:txBody>
      </p:sp>
      <p:sp>
        <p:nvSpPr>
          <p:cNvPr id="5" name="正方形/長方形 4"/>
          <p:cNvSpPr/>
          <p:nvPr/>
        </p:nvSpPr>
        <p:spPr>
          <a:xfrm>
            <a:off x="694373" y="2897505"/>
            <a:ext cx="6142196" cy="1371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kumimoji="1" lang="ja-JP" altLang="en-US" sz="135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C66F0CC-1FCF-4A55-9704-5A4D428B6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6208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dirty="0" err="1"/>
              <a:t>Cocos2d</a:t>
            </a:r>
            <a:r>
              <a:rPr lang="ja-JP" altLang="en-US" dirty="0"/>
              <a:t> のアクション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ja-JP" altLang="en-US" dirty="0"/>
              <a:t>アクションとは，オブジェクトの属性を変化させるための操作</a:t>
            </a:r>
            <a:endParaRPr lang="en-US" altLang="ja-JP" dirty="0"/>
          </a:p>
          <a:p>
            <a:r>
              <a:rPr lang="en-US" altLang="ja-JP" dirty="0" err="1"/>
              <a:t>Cocos2d</a:t>
            </a:r>
            <a:r>
              <a:rPr lang="en-US" altLang="ja-JP" dirty="0"/>
              <a:t> </a:t>
            </a:r>
            <a:r>
              <a:rPr lang="ja-JP" altLang="en-US" dirty="0" err="1"/>
              <a:t>での</a:t>
            </a:r>
            <a:r>
              <a:rPr lang="ja-JP" altLang="en-US" dirty="0"/>
              <a:t>オブジェクトの属性</a:t>
            </a:r>
            <a:endParaRPr lang="en-US" altLang="ja-JP" dirty="0"/>
          </a:p>
          <a:p>
            <a:pPr lvl="1"/>
            <a:r>
              <a:rPr lang="ja-JP" altLang="en-US" dirty="0"/>
              <a:t>位置，大きさ，見える／見えない，透明度など</a:t>
            </a:r>
            <a:endParaRPr lang="en-US" altLang="ja-JP" dirty="0"/>
          </a:p>
          <a:p>
            <a:r>
              <a:rPr lang="en-US" altLang="ja-JP" dirty="0" err="1"/>
              <a:t>Cocos2d</a:t>
            </a:r>
            <a:r>
              <a:rPr lang="en-US" altLang="ja-JP" dirty="0"/>
              <a:t> </a:t>
            </a:r>
            <a:r>
              <a:rPr lang="ja-JP" altLang="en-US" dirty="0"/>
              <a:t>のアクションの例</a:t>
            </a:r>
            <a:endParaRPr lang="en-US" altLang="ja-JP" dirty="0"/>
          </a:p>
          <a:p>
            <a:pPr lvl="1"/>
            <a:r>
              <a:rPr lang="en-US" altLang="ja-JP" dirty="0" err="1"/>
              <a:t>MoveBy</a:t>
            </a:r>
            <a:r>
              <a:rPr lang="en-US" altLang="ja-JP" dirty="0"/>
              <a:t>	</a:t>
            </a:r>
            <a:r>
              <a:rPr lang="ja-JP" altLang="en-US" dirty="0"/>
              <a:t>移動（経過時間，移動量を指定）</a:t>
            </a:r>
            <a:endParaRPr lang="en-US" altLang="ja-JP" dirty="0"/>
          </a:p>
          <a:p>
            <a:pPr lvl="1"/>
            <a:r>
              <a:rPr lang="en-US" altLang="ja-JP" dirty="0" err="1"/>
              <a:t>MoveTo</a:t>
            </a:r>
            <a:r>
              <a:rPr lang="en-US" altLang="ja-JP" dirty="0"/>
              <a:t>	</a:t>
            </a:r>
            <a:r>
              <a:rPr lang="ja-JP" altLang="en-US" dirty="0"/>
              <a:t>移動（経過時間，場所を指定）</a:t>
            </a:r>
          </a:p>
          <a:p>
            <a:pPr lvl="1"/>
            <a:r>
              <a:rPr lang="en-US" altLang="ja-JP" dirty="0" err="1"/>
              <a:t>JumpBy</a:t>
            </a:r>
            <a:r>
              <a:rPr lang="en-US" altLang="ja-JP" dirty="0"/>
              <a:t>	</a:t>
            </a:r>
            <a:r>
              <a:rPr lang="ja-JP" altLang="en-US" dirty="0"/>
              <a:t>ジャンプ（経過時間，移動量，ジャンプの回数と大きさを指定）</a:t>
            </a:r>
          </a:p>
          <a:p>
            <a:pPr lvl="1"/>
            <a:r>
              <a:rPr lang="en-US" altLang="ja-JP" dirty="0" err="1"/>
              <a:t>JumpTo</a:t>
            </a:r>
            <a:r>
              <a:rPr lang="en-US" altLang="ja-JP" dirty="0"/>
              <a:t>	</a:t>
            </a:r>
            <a:r>
              <a:rPr lang="ja-JP" altLang="en-US" dirty="0"/>
              <a:t>ジャンプ（経過時間，場所，ジャンプの回数と大きさを指定）</a:t>
            </a:r>
          </a:p>
          <a:p>
            <a:endParaRPr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7F88AB46-CCB3-4CB7-AE8E-E07759B28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0644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3807" y="1849517"/>
            <a:ext cx="4579144" cy="3579019"/>
          </a:xfrm>
          <a:prstGeom prst="rect">
            <a:avLst/>
          </a:prstGeom>
        </p:spPr>
      </p:pic>
      <p:sp>
        <p:nvSpPr>
          <p:cNvPr id="5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dirty="0" err="1"/>
              <a:t>Cocos2d</a:t>
            </a:r>
            <a:r>
              <a:rPr lang="ja-JP" altLang="en-US" dirty="0"/>
              <a:t> の座標</a:t>
            </a: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87751" y="5266462"/>
            <a:ext cx="1426994" cy="415498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ja-JP" altLang="en-US" sz="2100" dirty="0">
                <a:latin typeface="Arial" panose="020B0604020202020204" pitchFamily="34" charset="0"/>
                <a:ea typeface="メイリオ" panose="020B0604030504040204" pitchFamily="50" charset="-128"/>
              </a:rPr>
              <a:t>原点 </a:t>
            </a:r>
            <a:r>
              <a:rPr lang="en-US" altLang="ja-JP" sz="2100" dirty="0">
                <a:latin typeface="Arial" panose="020B0604020202020204" pitchFamily="34" charset="0"/>
                <a:ea typeface="メイリオ" panose="020B0604030504040204" pitchFamily="50" charset="-128"/>
              </a:rPr>
              <a:t>(0, 0)</a:t>
            </a:r>
            <a:endParaRPr kumimoji="1" lang="ja-JP" altLang="en-US" sz="2100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658654" y="1947669"/>
            <a:ext cx="1111202" cy="415498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US" altLang="ja-JP" sz="2100" dirty="0">
                <a:latin typeface="Arial" panose="020B0604020202020204" pitchFamily="34" charset="0"/>
                <a:ea typeface="メイリオ" panose="020B0604030504040204" pitchFamily="50" charset="-128"/>
              </a:rPr>
              <a:t>(0, 479)</a:t>
            </a:r>
            <a:endParaRPr kumimoji="1" lang="ja-JP" altLang="en-US" sz="2100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462950" y="1930152"/>
            <a:ext cx="1409360" cy="415498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US" altLang="ja-JP" sz="2100" dirty="0">
                <a:latin typeface="Arial" panose="020B0604020202020204" pitchFamily="34" charset="0"/>
                <a:ea typeface="メイリオ" panose="020B0604030504040204" pitchFamily="50" charset="-128"/>
              </a:rPr>
              <a:t>(639, 479)</a:t>
            </a:r>
            <a:endParaRPr kumimoji="1" lang="ja-JP" altLang="en-US" sz="2100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6488837" y="5148698"/>
            <a:ext cx="1111202" cy="415498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US" altLang="ja-JP" sz="2100" dirty="0">
                <a:latin typeface="Arial" panose="020B0604020202020204" pitchFamily="34" charset="0"/>
                <a:ea typeface="メイリオ" panose="020B0604030504040204" pitchFamily="50" charset="-128"/>
              </a:rPr>
              <a:t>(639, 0)</a:t>
            </a:r>
            <a:endParaRPr kumimoji="1" lang="ja-JP" altLang="en-US" sz="2100" dirty="0">
              <a:latin typeface="Arial" panose="020B0604020202020204" pitchFamily="34" charset="0"/>
              <a:ea typeface="メイリオ" panose="020B0604030504040204" pitchFamily="50" charset="-128"/>
            </a:endParaRPr>
          </a:p>
        </p:txBody>
      </p:sp>
      <p:sp>
        <p:nvSpPr>
          <p:cNvPr id="2" name="スライド番号プレースホルダー 1">
            <a:extLst>
              <a:ext uri="{FF2B5EF4-FFF2-40B4-BE49-F238E27FC236}">
                <a16:creationId xmlns:a16="http://schemas.microsoft.com/office/drawing/2014/main" id="{BF06BF44-BDD6-4705-80B1-13FAAF187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0889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551</Words>
  <Application>Microsoft Office PowerPoint</Application>
  <PresentationFormat>画面に合わせる (4:3)</PresentationFormat>
  <Paragraphs>99</Paragraphs>
  <Slides>10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4" baseType="lpstr">
      <vt:lpstr>游ゴシック</vt:lpstr>
      <vt:lpstr>Arial</vt:lpstr>
      <vt:lpstr>Calibri</vt:lpstr>
      <vt:lpstr>Office テーマ</vt:lpstr>
      <vt:lpstr>Cocos2d の概要 </vt:lpstr>
      <vt:lpstr>Cocos2d のオブジェクト</vt:lpstr>
      <vt:lpstr>Cocos2d のオブジェクト</vt:lpstr>
      <vt:lpstr>Cocos2d のクラス</vt:lpstr>
      <vt:lpstr>PowerPoint プレゼンテーション</vt:lpstr>
      <vt:lpstr>Cocos2d でのイベント</vt:lpstr>
      <vt:lpstr>キーコード</vt:lpstr>
      <vt:lpstr>イベントハンドラ</vt:lpstr>
      <vt:lpstr>Cocos2d のアクション</vt:lpstr>
      <vt:lpstr>Cocos2d の座標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プログラミング</dc:title>
  <dc:creator>kaneko kunihiko</dc:creator>
  <cp:lastModifiedBy>kaneko kunihiko</cp:lastModifiedBy>
  <cp:revision>37</cp:revision>
  <dcterms:created xsi:type="dcterms:W3CDTF">2019-11-02T00:06:04Z</dcterms:created>
  <dcterms:modified xsi:type="dcterms:W3CDTF">2019-12-02T13:48:19Z</dcterms:modified>
</cp:coreProperties>
</file>