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484" r:id="rId2"/>
    <p:sldId id="516" r:id="rId3"/>
    <p:sldId id="485" r:id="rId4"/>
    <p:sldId id="518" r:id="rId5"/>
    <p:sldId id="519" r:id="rId6"/>
    <p:sldId id="520" r:id="rId7"/>
    <p:sldId id="548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49" r:id="rId20"/>
    <p:sldId id="547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6" r:id="rId33"/>
    <p:sldId id="499" r:id="rId34"/>
    <p:sldId id="500" r:id="rId35"/>
    <p:sldId id="502" r:id="rId36"/>
    <p:sldId id="503" r:id="rId37"/>
    <p:sldId id="504" r:id="rId38"/>
    <p:sldId id="552" r:id="rId39"/>
    <p:sldId id="550" r:id="rId40"/>
    <p:sldId id="509" r:id="rId41"/>
    <p:sldId id="551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325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80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2FE54C5-6472-40AA-8274-93CF73844D58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12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78505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14E2196-8666-49F3-B8D2-E0D9699802B2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13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64784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9BD546B-3F54-4202-8B5C-A15ECA66D1E4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14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38522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7F2C8BA-A22F-4F03-981A-4FD41C7D7D4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15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9757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8DE0CA7-687C-4E26-BBB3-2FD49CBEE0E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16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8663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587337E-69CA-443B-9F56-F9BD3170F6EB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17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92673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9B710C0-35EB-463E-AA95-8F5B220A5216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18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46269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34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8D2A37F-6D45-47FF-8DE7-BC7E507425B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21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10518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A7633CB-306E-43E0-B38F-0128DA84C100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22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9304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61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9A01DFA-4B44-4819-854F-4F175E003032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23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7711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2A6577E-B555-4801-AB64-A13657D0A711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24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45049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2BCF870-F41C-4426-BDE2-1DD355DEEAC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25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5782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32BEE50-9436-477C-B625-DE39BE168B2D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26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09662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32BEE50-9436-477C-B625-DE39BE168B2D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27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01706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F12426F-55F1-4F96-946B-178418D7A647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28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20694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DC491B8-0507-4966-922F-C11929112EF9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29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43982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C263767-D15A-4BB4-A7BC-12206B4E88A6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30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440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C8B8707-ACF7-4F9B-AE7B-CA1AE12AA1B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31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38695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16E38BE-CC17-4086-9150-F289CB7C6A85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32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9413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F12426F-55F1-4F96-946B-178418D7A647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4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81052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561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284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7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42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D99D7D0-D0F0-4DDD-965D-4C1B96CCE01E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5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3298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9D75D96-24B8-4E2D-BFB6-3CAA3963CA27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6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7979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E119C17-960A-4362-A7FF-7AF650175459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8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3909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553E683-BBC7-482C-836E-891481C59F79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9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7071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2B57A2E-9707-4B83-BD8A-1BD06712A58C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10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2677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AE74AE0-A17A-403A-A379-977D6844F0C5}" type="slidenum">
              <a:rPr lang="en-US" altLang="ja-JP" sz="1200" smtClean="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11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0732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vc</a:t>
            </a:r>
            <a:r>
              <a:rPr lang="en-US" altLang="ja-JP" dirty="0"/>
              <a:t>-1. Visual Studio 2019</a:t>
            </a:r>
            <a:br>
              <a:rPr lang="en-US" altLang="ja-JP" dirty="0"/>
            </a:br>
            <a:r>
              <a:rPr lang="en-US" altLang="ja-JP" dirty="0"/>
              <a:t>C++ </a:t>
            </a:r>
            <a:r>
              <a:rPr lang="ja-JP" altLang="en-US" dirty="0"/>
              <a:t>の基本操作</a:t>
            </a:r>
            <a:br>
              <a:rPr lang="en-US" altLang="ja-JP" dirty="0"/>
            </a:br>
            <a:r>
              <a:rPr lang="ja-JP" altLang="en-US" sz="3200" dirty="0">
                <a:solidFill>
                  <a:schemeClr val="tx1"/>
                </a:solidFill>
              </a:rPr>
              <a:t>（</a:t>
            </a:r>
            <a:r>
              <a:rPr lang="en-US" altLang="ja-JP" sz="3200" dirty="0">
                <a:solidFill>
                  <a:schemeClr val="tx1"/>
                </a:solidFill>
              </a:rPr>
              <a:t>Visual Studio C++ </a:t>
            </a:r>
            <a:r>
              <a:rPr lang="ja-JP" altLang="en-US" sz="3200" dirty="0">
                <a:solidFill>
                  <a:schemeClr val="tx1"/>
                </a:solidFill>
              </a:rPr>
              <a:t>の機能と操作演習，全</a:t>
            </a:r>
            <a:r>
              <a:rPr lang="en-US" altLang="ja-JP" sz="3200" dirty="0">
                <a:solidFill>
                  <a:schemeClr val="tx1"/>
                </a:solidFill>
              </a:rPr>
              <a:t>5</a:t>
            </a:r>
            <a:r>
              <a:rPr lang="ja-JP" altLang="en-US" sz="3200">
                <a:solidFill>
                  <a:schemeClr val="tx1"/>
                </a:solidFill>
              </a:rPr>
              <a:t>回）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843360" y="3633998"/>
            <a:ext cx="5590634" cy="461665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https://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www.kkaneko.jp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/cc/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vc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index.html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04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065314"/>
            <a:ext cx="6705600" cy="4574971"/>
          </a:xfrm>
          <a:prstGeom prst="rect">
            <a:avLst/>
          </a:prstGeom>
        </p:spPr>
      </p:pic>
      <p:sp>
        <p:nvSpPr>
          <p:cNvPr id="26628" name="Rectangle 1028"/>
          <p:cNvSpPr>
            <a:spLocks noChangeArrowheads="1"/>
          </p:cNvSpPr>
          <p:nvPr/>
        </p:nvSpPr>
        <p:spPr bwMode="auto">
          <a:xfrm>
            <a:off x="761999" y="989115"/>
            <a:ext cx="6810375" cy="439251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629" name="Text Box 1029" descr="20%"/>
          <p:cNvSpPr txBox="1">
            <a:spLocks noChangeArrowheads="1"/>
          </p:cNvSpPr>
          <p:nvPr/>
        </p:nvSpPr>
        <p:spPr bwMode="auto">
          <a:xfrm>
            <a:off x="3457573" y="5714999"/>
            <a:ext cx="4438651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プロジェクトの種類を選べる画面</a:t>
            </a:r>
            <a:r>
              <a:rPr lang="ja-JP" altLang="en-US" sz="2400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が現れる</a:t>
            </a:r>
          </a:p>
        </p:txBody>
      </p:sp>
      <p:sp>
        <p:nvSpPr>
          <p:cNvPr id="26630" name="Line 1030"/>
          <p:cNvSpPr>
            <a:spLocks noChangeShapeType="1"/>
          </p:cNvSpPr>
          <p:nvPr/>
        </p:nvSpPr>
        <p:spPr bwMode="auto">
          <a:xfrm flipH="1" flipV="1">
            <a:off x="5124450" y="5381624"/>
            <a:ext cx="133350" cy="33337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プロジェクトの新規作成</a:t>
            </a:r>
            <a:r>
              <a:rPr lang="en-US" altLang="ja-JP" dirty="0"/>
              <a:t>(2/7)</a:t>
            </a:r>
          </a:p>
        </p:txBody>
      </p:sp>
      <p:sp>
        <p:nvSpPr>
          <p:cNvPr id="26631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477FE5F-6618-4D28-B3D2-408F857F4EB2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10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71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54620"/>
            <a:ext cx="8077200" cy="5510760"/>
          </a:xfrm>
          <a:prstGeom prst="rect">
            <a:avLst/>
          </a:prstGeom>
        </p:spPr>
      </p:pic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3667125" y="2427982"/>
            <a:ext cx="3714750" cy="75336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677" name="Text Box 1029" descr="25%"/>
          <p:cNvSpPr txBox="1">
            <a:spLocks noChangeArrowheads="1"/>
          </p:cNvSpPr>
          <p:nvPr/>
        </p:nvSpPr>
        <p:spPr bwMode="auto">
          <a:xfrm>
            <a:off x="1154112" y="3719500"/>
            <a:ext cx="397827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①「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コンソールアプリ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」を選ぶ</a:t>
            </a:r>
          </a:p>
        </p:txBody>
      </p:sp>
      <p:sp>
        <p:nvSpPr>
          <p:cNvPr id="28678" name="Line 1030"/>
          <p:cNvSpPr>
            <a:spLocks noChangeShapeType="1"/>
          </p:cNvSpPr>
          <p:nvPr/>
        </p:nvSpPr>
        <p:spPr bwMode="auto">
          <a:xfrm flipV="1">
            <a:off x="3438525" y="3181350"/>
            <a:ext cx="619125" cy="538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プロジェクトの新規作成</a:t>
            </a:r>
            <a:r>
              <a:rPr lang="en-US" altLang="ja-JP" dirty="0"/>
              <a:t>(3/7)</a:t>
            </a:r>
          </a:p>
        </p:txBody>
      </p:sp>
      <p:sp>
        <p:nvSpPr>
          <p:cNvPr id="28679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A670FED-6311-4587-8848-D94019C248D7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11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Rectangle 1028"/>
          <p:cNvSpPr>
            <a:spLocks noChangeArrowheads="1"/>
          </p:cNvSpPr>
          <p:nvPr/>
        </p:nvSpPr>
        <p:spPr bwMode="auto">
          <a:xfrm>
            <a:off x="7105650" y="5886450"/>
            <a:ext cx="1089860" cy="32968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Text Box 1029" descr="25%"/>
          <p:cNvSpPr txBox="1">
            <a:spLocks noChangeArrowheads="1"/>
          </p:cNvSpPr>
          <p:nvPr/>
        </p:nvSpPr>
        <p:spPr bwMode="auto">
          <a:xfrm>
            <a:off x="2068512" y="5411515"/>
            <a:ext cx="3978275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②「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次へ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11" name="Line 1030"/>
          <p:cNvSpPr>
            <a:spLocks noChangeShapeType="1"/>
          </p:cNvSpPr>
          <p:nvPr/>
        </p:nvSpPr>
        <p:spPr bwMode="auto">
          <a:xfrm>
            <a:off x="6046787" y="5950124"/>
            <a:ext cx="1058863" cy="12682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94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" y="1028659"/>
            <a:ext cx="7634288" cy="5327692"/>
          </a:xfrm>
          <a:prstGeom prst="rect">
            <a:avLst/>
          </a:prstGeom>
        </p:spPr>
      </p:pic>
      <p:sp>
        <p:nvSpPr>
          <p:cNvPr id="30724" name="Rectangle 1028"/>
          <p:cNvSpPr>
            <a:spLocks noChangeArrowheads="1"/>
          </p:cNvSpPr>
          <p:nvPr/>
        </p:nvSpPr>
        <p:spPr bwMode="auto">
          <a:xfrm>
            <a:off x="933450" y="2171700"/>
            <a:ext cx="1981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5" name="Text Box 1029" descr="25%"/>
          <p:cNvSpPr txBox="1">
            <a:spLocks noChangeArrowheads="1"/>
          </p:cNvSpPr>
          <p:nvPr/>
        </p:nvSpPr>
        <p:spPr bwMode="auto">
          <a:xfrm>
            <a:off x="3305175" y="4200525"/>
            <a:ext cx="41148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プロジェクト名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」が自動設定される．確認．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726" name="Line 1030"/>
          <p:cNvSpPr>
            <a:spLocks noChangeShapeType="1"/>
          </p:cNvSpPr>
          <p:nvPr/>
        </p:nvSpPr>
        <p:spPr bwMode="auto">
          <a:xfrm flipH="1" flipV="1">
            <a:off x="2790825" y="2781300"/>
            <a:ext cx="1028700" cy="1419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プロジェクトの新規作成</a:t>
            </a:r>
            <a:r>
              <a:rPr lang="en-US" altLang="ja-JP" dirty="0"/>
              <a:t>(4/7)</a:t>
            </a:r>
          </a:p>
        </p:txBody>
      </p:sp>
      <p:sp>
        <p:nvSpPr>
          <p:cNvPr id="30727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A1D9FCB-B3A7-44A6-A496-7E7815F66F6F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12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72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" y="1028659"/>
            <a:ext cx="7634288" cy="5327692"/>
          </a:xfrm>
          <a:prstGeom prst="rect">
            <a:avLst/>
          </a:prstGeom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31056" y="2834461"/>
            <a:ext cx="1981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773" name="Text Box 5" descr="25%"/>
          <p:cNvSpPr txBox="1">
            <a:spLocks noChangeArrowheads="1"/>
          </p:cNvSpPr>
          <p:nvPr/>
        </p:nvSpPr>
        <p:spPr bwMode="auto">
          <a:xfrm>
            <a:off x="3543299" y="3763962"/>
            <a:ext cx="5324475" cy="12003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場所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」も自動設定される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ネットワークドライブなどを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使いたいときは，ここを書き換える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2812256" y="3352394"/>
            <a:ext cx="731044" cy="58143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プロジェクトの新規作成</a:t>
            </a:r>
            <a:r>
              <a:rPr lang="en-US" altLang="ja-JP" dirty="0"/>
              <a:t>(5/7)</a:t>
            </a:r>
          </a:p>
        </p:txBody>
      </p:sp>
      <p:sp>
        <p:nvSpPr>
          <p:cNvPr id="32775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D351F57-71EA-4EBD-BAEF-C217764ACC79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13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3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71575"/>
            <a:ext cx="7556060" cy="5273100"/>
          </a:xfrm>
          <a:prstGeom prst="rect">
            <a:avLst/>
          </a:prstGeom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191374" y="5825550"/>
            <a:ext cx="1202885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821" name="Text Box 5" descr="25%"/>
          <p:cNvSpPr txBox="1">
            <a:spLocks noChangeArrowheads="1"/>
          </p:cNvSpPr>
          <p:nvPr/>
        </p:nvSpPr>
        <p:spPr bwMode="auto">
          <a:xfrm>
            <a:off x="2664879" y="5641687"/>
            <a:ext cx="3200400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5895974" y="5934075"/>
            <a:ext cx="1295399" cy="1476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プロジェクトの新規作成</a:t>
            </a:r>
            <a:r>
              <a:rPr lang="en-US" altLang="ja-JP" dirty="0"/>
              <a:t>(6/7)</a:t>
            </a:r>
          </a:p>
        </p:txBody>
      </p:sp>
      <p:sp>
        <p:nvSpPr>
          <p:cNvPr id="3482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5DE747B-EC33-4A93-80F7-E5C59F67A3D2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14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12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2" y="1131887"/>
            <a:ext cx="8162975" cy="5204620"/>
          </a:xfrm>
          <a:prstGeom prst="rect">
            <a:avLst/>
          </a:prstGeom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596087" y="1962150"/>
            <a:ext cx="1757338" cy="23812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5876925" y="2200275"/>
            <a:ext cx="912031" cy="132397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918" name="Text Box 7" descr="20%"/>
          <p:cNvSpPr txBox="1">
            <a:spLocks noChangeArrowheads="1"/>
          </p:cNvSpPr>
          <p:nvPr/>
        </p:nvSpPr>
        <p:spPr bwMode="auto">
          <a:xfrm>
            <a:off x="3359956" y="3524250"/>
            <a:ext cx="4114800" cy="12003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先ほど確認した「プロジェクト名」が現れるので，</a:t>
            </a:r>
            <a:r>
              <a:rPr lang="ja-JP" altLang="en-US" sz="2400" b="1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</a:t>
            </a:r>
            <a:r>
              <a:rPr lang="ja-JP" altLang="en-US" sz="2400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プロジェクトの新規作成</a:t>
            </a:r>
            <a:r>
              <a:rPr lang="en-US" altLang="ja-JP" dirty="0"/>
              <a:t>(7/7)</a:t>
            </a:r>
          </a:p>
        </p:txBody>
      </p:sp>
      <p:sp>
        <p:nvSpPr>
          <p:cNvPr id="38919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8F204C3-7B38-4FC9-8C54-BEBE0092EA49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15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76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8610600" cy="5490021"/>
          </a:xfrm>
          <a:prstGeom prst="rect">
            <a:avLst/>
          </a:prstGeom>
        </p:spPr>
      </p:pic>
      <p:sp>
        <p:nvSpPr>
          <p:cNvPr id="18436" name="Rectangle 1029"/>
          <p:cNvSpPr>
            <a:spLocks noChangeArrowheads="1"/>
          </p:cNvSpPr>
          <p:nvPr/>
        </p:nvSpPr>
        <p:spPr bwMode="auto">
          <a:xfrm>
            <a:off x="6618370" y="1684115"/>
            <a:ext cx="2011279" cy="973359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37" name="Rectangle 1035"/>
          <p:cNvSpPr>
            <a:spLocks noChangeArrowheads="1"/>
          </p:cNvSpPr>
          <p:nvPr/>
        </p:nvSpPr>
        <p:spPr bwMode="auto">
          <a:xfrm>
            <a:off x="152400" y="5257800"/>
            <a:ext cx="6332618" cy="1026716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38" name="Text Box 1030" descr="20%"/>
          <p:cNvSpPr txBox="1">
            <a:spLocks noChangeArrowheads="1"/>
          </p:cNvSpPr>
          <p:nvPr/>
        </p:nvSpPr>
        <p:spPr bwMode="auto">
          <a:xfrm>
            <a:off x="5867400" y="3785395"/>
            <a:ext cx="28956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ファイル一覧など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が表示される</a:t>
            </a:r>
          </a:p>
        </p:txBody>
      </p:sp>
      <p:sp>
        <p:nvSpPr>
          <p:cNvPr id="18439" name="Line 1031"/>
          <p:cNvSpPr>
            <a:spLocks noChangeShapeType="1"/>
          </p:cNvSpPr>
          <p:nvPr/>
        </p:nvSpPr>
        <p:spPr bwMode="auto">
          <a:xfrm flipV="1">
            <a:off x="7324724" y="2635473"/>
            <a:ext cx="371475" cy="109277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40" name="Rectangle 1032"/>
          <p:cNvSpPr>
            <a:spLocks noChangeArrowheads="1"/>
          </p:cNvSpPr>
          <p:nvPr/>
        </p:nvSpPr>
        <p:spPr bwMode="auto">
          <a:xfrm>
            <a:off x="304799" y="1434305"/>
            <a:ext cx="6180219" cy="1962373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41" name="Text Box 1033" descr="20%"/>
          <p:cNvSpPr txBox="1">
            <a:spLocks noChangeArrowheads="1"/>
          </p:cNvSpPr>
          <p:nvPr/>
        </p:nvSpPr>
        <p:spPr bwMode="auto">
          <a:xfrm>
            <a:off x="2476500" y="3940175"/>
            <a:ext cx="29718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ソースファイルの編集はここで行う</a:t>
            </a:r>
          </a:p>
        </p:txBody>
      </p:sp>
      <p:sp>
        <p:nvSpPr>
          <p:cNvPr id="18442" name="Line 1034"/>
          <p:cNvSpPr>
            <a:spLocks noChangeShapeType="1"/>
          </p:cNvSpPr>
          <p:nvPr/>
        </p:nvSpPr>
        <p:spPr bwMode="auto">
          <a:xfrm flipH="1" flipV="1">
            <a:off x="3394908" y="3372073"/>
            <a:ext cx="62667" cy="56175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43" name="Text Box 1036" descr="20%"/>
          <p:cNvSpPr txBox="1">
            <a:spLocks noChangeArrowheads="1"/>
          </p:cNvSpPr>
          <p:nvPr/>
        </p:nvSpPr>
        <p:spPr bwMode="auto">
          <a:xfrm>
            <a:off x="5981700" y="5609233"/>
            <a:ext cx="28956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ビルド結果が現れる</a:t>
            </a:r>
          </a:p>
        </p:txBody>
      </p:sp>
      <p:sp>
        <p:nvSpPr>
          <p:cNvPr id="18445" name="Rectangle 1038"/>
          <p:cNvSpPr>
            <a:spLocks noChangeArrowheads="1"/>
          </p:cNvSpPr>
          <p:nvPr/>
        </p:nvSpPr>
        <p:spPr bwMode="auto">
          <a:xfrm>
            <a:off x="152400" y="790575"/>
            <a:ext cx="5029200" cy="29845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46" name="Line 1039"/>
          <p:cNvSpPr>
            <a:spLocks noChangeShapeType="1"/>
          </p:cNvSpPr>
          <p:nvPr/>
        </p:nvSpPr>
        <p:spPr bwMode="auto">
          <a:xfrm flipV="1">
            <a:off x="838200" y="1089025"/>
            <a:ext cx="304800" cy="86201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47" name="Text Box 1040" descr="20%"/>
          <p:cNvSpPr txBox="1">
            <a:spLocks noChangeArrowheads="1"/>
          </p:cNvSpPr>
          <p:nvPr/>
        </p:nvSpPr>
        <p:spPr bwMode="auto">
          <a:xfrm>
            <a:off x="38100" y="2008187"/>
            <a:ext cx="17526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各種の操作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メニュー</a:t>
            </a:r>
          </a:p>
        </p:txBody>
      </p:sp>
      <p:sp>
        <p:nvSpPr>
          <p:cNvPr id="18448" name="Rectangle 1041"/>
          <p:cNvSpPr>
            <a:spLocks noChangeArrowheads="1"/>
          </p:cNvSpPr>
          <p:nvPr/>
        </p:nvSpPr>
        <p:spPr bwMode="auto">
          <a:xfrm>
            <a:off x="228600" y="1125538"/>
            <a:ext cx="5410200" cy="169862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49" name="Text Box 1042" descr="20%"/>
          <p:cNvSpPr txBox="1">
            <a:spLocks noChangeArrowheads="1"/>
          </p:cNvSpPr>
          <p:nvPr/>
        </p:nvSpPr>
        <p:spPr bwMode="auto">
          <a:xfrm>
            <a:off x="6553200" y="779464"/>
            <a:ext cx="17526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操作の１ボタン実行</a:t>
            </a:r>
          </a:p>
        </p:txBody>
      </p:sp>
      <p:sp>
        <p:nvSpPr>
          <p:cNvPr id="18450" name="Line 1043"/>
          <p:cNvSpPr>
            <a:spLocks noChangeShapeType="1"/>
          </p:cNvSpPr>
          <p:nvPr/>
        </p:nvSpPr>
        <p:spPr bwMode="auto">
          <a:xfrm flipH="1">
            <a:off x="5600700" y="1200150"/>
            <a:ext cx="952500" cy="10319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Microsoft Visual Studio </a:t>
            </a:r>
            <a:r>
              <a:rPr lang="ja-JP" altLang="en-US" dirty="0"/>
              <a:t>の画面構成</a:t>
            </a:r>
          </a:p>
        </p:txBody>
      </p:sp>
      <p:sp>
        <p:nvSpPr>
          <p:cNvPr id="18451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A01BFDA-4AAE-405E-9ECB-F2D784B6649B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16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735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4" y="990916"/>
            <a:ext cx="8424947" cy="5347684"/>
          </a:xfrm>
          <a:prstGeom prst="rect">
            <a:avLst/>
          </a:prstGeom>
        </p:spPr>
      </p:pic>
      <p:sp>
        <p:nvSpPr>
          <p:cNvPr id="20484" name="Rectangle 2052"/>
          <p:cNvSpPr>
            <a:spLocks noChangeArrowheads="1"/>
          </p:cNvSpPr>
          <p:nvPr/>
        </p:nvSpPr>
        <p:spPr bwMode="auto">
          <a:xfrm>
            <a:off x="636671" y="914400"/>
            <a:ext cx="744454" cy="238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485" name="Text Box 2053" descr="25%"/>
          <p:cNvSpPr txBox="1">
            <a:spLocks noChangeArrowheads="1"/>
          </p:cNvSpPr>
          <p:nvPr/>
        </p:nvSpPr>
        <p:spPr bwMode="auto">
          <a:xfrm>
            <a:off x="4327525" y="4000500"/>
            <a:ext cx="466407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→「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終了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」を選ぶ</a:t>
            </a:r>
          </a:p>
        </p:txBody>
      </p:sp>
      <p:sp>
        <p:nvSpPr>
          <p:cNvPr id="20486" name="Line 2054"/>
          <p:cNvSpPr>
            <a:spLocks noChangeShapeType="1"/>
          </p:cNvSpPr>
          <p:nvPr/>
        </p:nvSpPr>
        <p:spPr bwMode="auto">
          <a:xfrm flipH="1" flipV="1">
            <a:off x="2828924" y="4000500"/>
            <a:ext cx="1449472" cy="4667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Microsoft Visual Studio </a:t>
            </a:r>
            <a:r>
              <a:rPr lang="ja-JP" altLang="en-US" dirty="0"/>
              <a:t>の終了</a:t>
            </a:r>
          </a:p>
        </p:txBody>
      </p:sp>
      <p:sp>
        <p:nvSpPr>
          <p:cNvPr id="20487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37617A8-151B-45D3-93BE-C021F12E7D3E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17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Rectangle 2052"/>
          <p:cNvSpPr>
            <a:spLocks noChangeArrowheads="1"/>
          </p:cNvSpPr>
          <p:nvPr/>
        </p:nvSpPr>
        <p:spPr bwMode="auto">
          <a:xfrm>
            <a:off x="685799" y="3881437"/>
            <a:ext cx="2143125" cy="3095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 flipV="1">
            <a:off x="1379452" y="990915"/>
            <a:ext cx="2898944" cy="327628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44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プロジェクトの新規作成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プロジェクトの種類</a:t>
            </a:r>
          </a:p>
          <a:p>
            <a:pPr marL="0" indent="0">
              <a:buNone/>
            </a:pPr>
            <a:r>
              <a:rPr lang="ja-JP" altLang="en-US" dirty="0"/>
              <a:t>	「コンソールアプリ」を選ぶ</a:t>
            </a:r>
          </a:p>
          <a:p>
            <a:pPr marL="0" indent="0">
              <a:buNone/>
            </a:pPr>
            <a:r>
              <a:rPr lang="ja-JP" altLang="en-US" dirty="0"/>
              <a:t>② プロジェクト名</a:t>
            </a:r>
          </a:p>
          <a:p>
            <a:pPr marL="0" indent="0">
              <a:buNone/>
            </a:pPr>
            <a:r>
              <a:rPr lang="ja-JP" altLang="en-US" dirty="0"/>
              <a:t>	確認する</a:t>
            </a:r>
          </a:p>
          <a:p>
            <a:pPr marL="0" indent="0">
              <a:buNone/>
            </a:pPr>
            <a:r>
              <a:rPr lang="ja-JP" altLang="en-US" dirty="0"/>
              <a:t>③ 場所</a:t>
            </a:r>
          </a:p>
          <a:p>
            <a:pPr marL="0" indent="0">
              <a:buNone/>
            </a:pPr>
            <a:r>
              <a:rPr lang="ja-JP" altLang="en-US" dirty="0"/>
              <a:t>	確認する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 </a:t>
            </a:r>
            <a:r>
              <a:rPr lang="en-US" altLang="ja-JP" dirty="0"/>
              <a:t>※</a:t>
            </a:r>
            <a:r>
              <a:rPr lang="ja-JP" altLang="en-US" dirty="0"/>
              <a:t> ネットワークドライブなどを使うときは，各自で設定する</a:t>
            </a:r>
          </a:p>
        </p:txBody>
      </p:sp>
      <p:sp>
        <p:nvSpPr>
          <p:cNvPr id="4096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E57BD63-C559-4046-B269-C32F4C691C3D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18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154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1-1 Visual Studio</a:t>
            </a:r>
            <a:r>
              <a:rPr lang="ja-JP" altLang="en-US" dirty="0"/>
              <a:t> のプロジェクト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プロジェクトは，１つのソフトウエアに関するファイルの集まり</a:t>
            </a:r>
            <a:endParaRPr lang="en-US" altLang="ja-JP" dirty="0"/>
          </a:p>
          <a:p>
            <a:pPr lvl="1"/>
            <a:r>
              <a:rPr lang="ja-JP" altLang="en-US" dirty="0"/>
              <a:t>プログラムが格納されたファイル（ソースファイル）</a:t>
            </a:r>
            <a:endParaRPr lang="en-US" altLang="ja-JP" dirty="0"/>
          </a:p>
          <a:p>
            <a:pPr lvl="1"/>
            <a:r>
              <a:rPr lang="ja-JP" altLang="en-US" dirty="0"/>
              <a:t>設定ファイル</a:t>
            </a:r>
            <a:endParaRPr lang="en-US" altLang="ja-JP" dirty="0"/>
          </a:p>
          <a:p>
            <a:pPr lvl="1"/>
            <a:r>
              <a:rPr lang="ja-JP" altLang="en-US" dirty="0"/>
              <a:t>など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1845" y="5938532"/>
            <a:ext cx="799533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ある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Visual Studio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のファイルとフォルダ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14898" y="709218"/>
            <a:ext cx="8346682" cy="2488270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7" y="4075129"/>
            <a:ext cx="2423885" cy="103290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45" y="5040229"/>
            <a:ext cx="2121707" cy="89830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316" y="4109080"/>
            <a:ext cx="3353027" cy="103919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316" y="5075278"/>
            <a:ext cx="2941541" cy="91166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504" y="4109081"/>
            <a:ext cx="2317496" cy="8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0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1-1. Visual Studio 2019 </a:t>
            </a:r>
            <a:r>
              <a:rPr lang="ja-JP" altLang="en-US" dirty="0"/>
              <a:t>の起動とプロジェクトの新規作成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1-2. Visual Studio 2019 </a:t>
            </a:r>
            <a:r>
              <a:rPr lang="ja-JP" altLang="en-US" dirty="0"/>
              <a:t>でソースファイルの編集と保存，ビルド，実行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50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1-2</a:t>
            </a:r>
            <a:r>
              <a:rPr lang="ja-JP" altLang="en-US" dirty="0"/>
              <a:t> </a:t>
            </a:r>
            <a:r>
              <a:rPr lang="en-US" altLang="ja-JP" dirty="0"/>
              <a:t>Visual Studio 2019 </a:t>
            </a:r>
            <a:r>
              <a:rPr lang="ja-JP" altLang="en-US" dirty="0"/>
              <a:t>でソースファイルの編集と保存，ビルド，実行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7D48D27A-5475-4DC4-AF2C-0F6E5FBCF6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990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1027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ビルドと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43012" name="AutoShape 1028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3013" name="AutoShape 1029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43014" name="AutoShape 1030" descr="25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ファイルの</a:t>
            </a:r>
            <a:endParaRPr lang="en-US" altLang="ja-JP" sz="2000" dirty="0">
              <a:solidFill>
                <a:schemeClr val="tx2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43015" name="AutoShape 1031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3016" name="AutoShape 1032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3017" name="AutoShape 1033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43018" name="Text Box 1034"/>
          <p:cNvSpPr txBox="1">
            <a:spLocks noChangeArrowheads="1"/>
          </p:cNvSpPr>
          <p:nvPr/>
        </p:nvSpPr>
        <p:spPr bwMode="auto">
          <a:xfrm>
            <a:off x="533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43019" name="Text Box 1035"/>
          <p:cNvSpPr txBox="1">
            <a:spLocks noChangeArrowheads="1"/>
          </p:cNvSpPr>
          <p:nvPr/>
        </p:nvSpPr>
        <p:spPr bwMode="auto">
          <a:xfrm>
            <a:off x="2819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43020" name="Text Box 1036"/>
          <p:cNvSpPr txBox="1">
            <a:spLocks noChangeArrowheads="1"/>
          </p:cNvSpPr>
          <p:nvPr/>
        </p:nvSpPr>
        <p:spPr bwMode="auto">
          <a:xfrm>
            <a:off x="5105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43021" name="Text Box 1037"/>
          <p:cNvSpPr txBox="1">
            <a:spLocks noChangeArrowheads="1"/>
          </p:cNvSpPr>
          <p:nvPr/>
        </p:nvSpPr>
        <p:spPr bwMode="auto">
          <a:xfrm>
            <a:off x="7391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43022" name="Text Box 1038"/>
          <p:cNvSpPr txBox="1">
            <a:spLocks noChangeArrowheads="1"/>
          </p:cNvSpPr>
          <p:nvPr/>
        </p:nvSpPr>
        <p:spPr bwMode="auto">
          <a:xfrm>
            <a:off x="2422525" y="6116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04800" y="271497"/>
            <a:ext cx="8461208" cy="46986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Arial" panose="020B0604020202020204" pitchFamily="34" charset="0"/>
              </a:rPr>
              <a:t>Microsoft Visual Studio </a:t>
            </a:r>
            <a:r>
              <a:rPr lang="ja-JP" altLang="en-US" dirty="0">
                <a:latin typeface="Arial" panose="020B0604020202020204" pitchFamily="34" charset="0"/>
              </a:rPr>
              <a:t>での</a:t>
            </a:r>
            <a:br>
              <a:rPr lang="ja-JP" altLang="en-US" dirty="0">
                <a:latin typeface="Arial" panose="020B0604020202020204" pitchFamily="34" charset="0"/>
              </a:rPr>
            </a:br>
            <a:r>
              <a:rPr lang="ja-JP" altLang="en-US" dirty="0">
                <a:latin typeface="Arial" panose="020B0604020202020204" pitchFamily="34" charset="0"/>
              </a:rPr>
              <a:t>プログラム実行までの手順</a:t>
            </a:r>
          </a:p>
        </p:txBody>
      </p:sp>
      <p:sp>
        <p:nvSpPr>
          <p:cNvPr id="4302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246488B-A68B-4086-9BC4-B0B91D981FE1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21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9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31455"/>
            <a:ext cx="8610600" cy="5490021"/>
          </a:xfrm>
          <a:prstGeom prst="rect">
            <a:avLst/>
          </a:prstGeom>
        </p:spPr>
      </p:pic>
      <p:sp>
        <p:nvSpPr>
          <p:cNvPr id="45060" name="Rectangle 1028"/>
          <p:cNvSpPr>
            <a:spLocks noChangeArrowheads="1"/>
          </p:cNvSpPr>
          <p:nvPr/>
        </p:nvSpPr>
        <p:spPr bwMode="auto">
          <a:xfrm>
            <a:off x="409574" y="1676399"/>
            <a:ext cx="6134101" cy="389731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5061" name="Text Box 1029" descr="25%"/>
          <p:cNvSpPr txBox="1">
            <a:spLocks noChangeArrowheads="1"/>
          </p:cNvSpPr>
          <p:nvPr/>
        </p:nvSpPr>
        <p:spPr bwMode="auto">
          <a:xfrm>
            <a:off x="1491498" y="5679529"/>
            <a:ext cx="4518777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ソースファイルの編集は，この画面を使う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ソースファイルの編集と保存</a:t>
            </a:r>
            <a:r>
              <a:rPr lang="en-US" altLang="ja-JP" dirty="0"/>
              <a:t>(1/3)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F0B4C86-A3D6-4170-8BB0-EF7F90368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506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D6690D6-D748-4C95-AAA6-4C5CF205DC8C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22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25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266824"/>
            <a:ext cx="6867525" cy="4495469"/>
          </a:xfrm>
          <a:prstGeom prst="rect">
            <a:avLst/>
          </a:prstGeom>
        </p:spPr>
      </p:pic>
      <p:sp>
        <p:nvSpPr>
          <p:cNvPr id="47108" name="Text Box 6" descr="25%"/>
          <p:cNvSpPr txBox="1">
            <a:spLocks noChangeArrowheads="1"/>
          </p:cNvSpPr>
          <p:nvPr/>
        </p:nvSpPr>
        <p:spPr bwMode="auto">
          <a:xfrm>
            <a:off x="4268705" y="3686175"/>
            <a:ext cx="3352800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編集する</a:t>
            </a:r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 flipH="1" flipV="1">
            <a:off x="3325729" y="3208338"/>
            <a:ext cx="912896" cy="668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1038224" y="1743075"/>
            <a:ext cx="2257425" cy="2133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ソースファイルの編集と保存</a:t>
            </a:r>
            <a:r>
              <a:rPr lang="en-US" altLang="ja-JP" dirty="0"/>
              <a:t>(2/3)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B34364B-7772-49E3-9785-411B9E1C1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7111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4203E30-8FCF-47FC-AB3C-B262FF4C0B3C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23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787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471612"/>
            <a:ext cx="3648075" cy="1247775"/>
          </a:xfrm>
          <a:prstGeom prst="rect">
            <a:avLst/>
          </a:prstGeom>
        </p:spPr>
      </p:pic>
      <p:sp>
        <p:nvSpPr>
          <p:cNvPr id="49156" name="Text Box 4" descr="25%"/>
          <p:cNvSpPr txBox="1">
            <a:spLocks noChangeArrowheads="1"/>
          </p:cNvSpPr>
          <p:nvPr/>
        </p:nvSpPr>
        <p:spPr bwMode="auto">
          <a:xfrm>
            <a:off x="4991100" y="1480691"/>
            <a:ext cx="33528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保存のボタンをクリックして保存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143124" y="1685032"/>
            <a:ext cx="323851" cy="33426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ソースファイルの編集と保存</a:t>
            </a:r>
            <a:r>
              <a:rPr lang="en-US" altLang="ja-JP" dirty="0"/>
              <a:t>(3/3)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6FCFFD3-5F86-47B4-B70E-7F110BF65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9159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6860DD5-1835-4BFE-B55D-650A1D9310EA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24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7" y="3576638"/>
            <a:ext cx="3518990" cy="2962275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28698" y="3505199"/>
            <a:ext cx="619127" cy="2571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28698" y="5325367"/>
            <a:ext cx="2324102" cy="25628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Text Box 4" descr="25%"/>
          <p:cNvSpPr txBox="1">
            <a:spLocks noChangeArrowheads="1"/>
          </p:cNvSpPr>
          <p:nvPr/>
        </p:nvSpPr>
        <p:spPr bwMode="auto">
          <a:xfrm>
            <a:off x="4991099" y="4376291"/>
            <a:ext cx="380047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メニューを使って保存することもできる</a:t>
            </a:r>
          </a:p>
        </p:txBody>
      </p:sp>
    </p:spTree>
    <p:extLst>
      <p:ext uri="{BB962C8B-B14F-4D97-AF65-F5344CB8AC3E}">
        <p14:creationId xmlns:p14="http://schemas.microsoft.com/office/powerpoint/2010/main" val="23366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57348" name="AutoShape 4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7349" name="AutoShape 5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57350" name="AutoShape 6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ファイルの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57351" name="AutoShape 7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7352" name="AutoShape 8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7353" name="AutoShape 9" descr="25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819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105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391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18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Arial" panose="020B0604020202020204" pitchFamily="34" charset="0"/>
              </a:rPr>
              <a:t>Microsoft Visual Studio </a:t>
            </a:r>
            <a:r>
              <a:rPr lang="ja-JP" altLang="en-US" dirty="0">
                <a:latin typeface="Arial" panose="020B0604020202020204" pitchFamily="34" charset="0"/>
              </a:rPr>
              <a:t>での</a:t>
            </a:r>
            <a:br>
              <a:rPr lang="ja-JP" altLang="en-US" dirty="0">
                <a:latin typeface="Arial" panose="020B0604020202020204" pitchFamily="34" charset="0"/>
              </a:rPr>
            </a:br>
            <a:r>
              <a:rPr lang="ja-JP" altLang="en-US" dirty="0">
                <a:latin typeface="Arial" panose="020B0604020202020204" pitchFamily="34" charset="0"/>
              </a:rPr>
              <a:t>プログラム実行までの手順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CD905A5-7DD5-4B0D-BE9A-58A9ECA19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5735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F404F8E-0972-4BE2-88ED-B26DBA87B283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25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44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6" y="1437382"/>
            <a:ext cx="8370385" cy="2848868"/>
          </a:xfrm>
          <a:prstGeom prst="rect">
            <a:avLst/>
          </a:prstGeom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903871" y="1437382"/>
            <a:ext cx="1163554" cy="41046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3493" name="Text Box 5" descr="25%"/>
          <p:cNvSpPr txBox="1">
            <a:spLocks noChangeArrowheads="1"/>
          </p:cNvSpPr>
          <p:nvPr/>
        </p:nvSpPr>
        <p:spPr bwMode="auto">
          <a:xfrm>
            <a:off x="676275" y="4792216"/>
            <a:ext cx="675322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→「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ソリューションのビルド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」を選ぶ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3527508" y="2028825"/>
            <a:ext cx="1524000" cy="274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</a:t>
            </a:r>
            <a:r>
              <a:rPr lang="en-US" altLang="ja-JP" dirty="0"/>
              <a:t>(1/2)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2B636D-99EC-4DDB-8CE1-4899BF1D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3495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8F84E1E-864B-45ED-AFDC-BBCD221CFAAB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26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99145" y="1847850"/>
            <a:ext cx="2449429" cy="3619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742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737112"/>
            <a:ext cx="4467225" cy="4034913"/>
          </a:xfrm>
          <a:prstGeom prst="rect">
            <a:avLst/>
          </a:prstGeom>
        </p:spPr>
      </p:pic>
      <p:sp>
        <p:nvSpPr>
          <p:cNvPr id="63493" name="Text Box 5" descr="25%"/>
          <p:cNvSpPr txBox="1">
            <a:spLocks noChangeArrowheads="1"/>
          </p:cNvSpPr>
          <p:nvPr/>
        </p:nvSpPr>
        <p:spPr bwMode="auto">
          <a:xfrm>
            <a:off x="452437" y="5027921"/>
            <a:ext cx="675322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ビルド：１　正常終了，０　失敗・・・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のように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表示されるので確認する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</a:t>
            </a:r>
            <a:r>
              <a:rPr lang="en-US" altLang="ja-JP" dirty="0"/>
              <a:t>(2/2)</a:t>
            </a:r>
          </a:p>
        </p:txBody>
      </p:sp>
      <p:sp>
        <p:nvSpPr>
          <p:cNvPr id="63495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8F84E1E-864B-45ED-AFDC-BBCD221CFAAB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27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10187" y="4486275"/>
            <a:ext cx="2518863" cy="190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1845" y="6334780"/>
            <a:ext cx="705994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表示が違う場合は，ソースコードにミスがある</a:t>
            </a:r>
          </a:p>
        </p:txBody>
      </p:sp>
    </p:spTree>
    <p:extLst>
      <p:ext uri="{BB962C8B-B14F-4D97-AF65-F5344CB8AC3E}">
        <p14:creationId xmlns:p14="http://schemas.microsoft.com/office/powerpoint/2010/main" val="80650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1028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12292" name="AutoShape 1030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293" name="AutoShape 1031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12294" name="AutoShape 1033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ファイルの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12295" name="AutoShape 1034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296" name="AutoShape 1035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297" name="AutoShape 1036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12298" name="Text Box 1037"/>
          <p:cNvSpPr txBox="1">
            <a:spLocks noChangeArrowheads="1"/>
          </p:cNvSpPr>
          <p:nvPr/>
        </p:nvSpPr>
        <p:spPr bwMode="auto">
          <a:xfrm>
            <a:off x="533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12299" name="Text Box 1038"/>
          <p:cNvSpPr txBox="1">
            <a:spLocks noChangeArrowheads="1"/>
          </p:cNvSpPr>
          <p:nvPr/>
        </p:nvSpPr>
        <p:spPr bwMode="auto">
          <a:xfrm>
            <a:off x="2819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12300" name="Text Box 1039"/>
          <p:cNvSpPr txBox="1">
            <a:spLocks noChangeArrowheads="1"/>
          </p:cNvSpPr>
          <p:nvPr/>
        </p:nvSpPr>
        <p:spPr bwMode="auto">
          <a:xfrm>
            <a:off x="5105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12301" name="Text Box 1040"/>
          <p:cNvSpPr txBox="1">
            <a:spLocks noChangeArrowheads="1"/>
          </p:cNvSpPr>
          <p:nvPr/>
        </p:nvSpPr>
        <p:spPr bwMode="auto">
          <a:xfrm>
            <a:off x="7391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19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>
                <a:latin typeface="Arial" panose="020B0604020202020204" pitchFamily="34" charset="0"/>
              </a:rPr>
              <a:t>手戻り</a:t>
            </a:r>
          </a:p>
        </p:txBody>
      </p:sp>
      <p:sp>
        <p:nvSpPr>
          <p:cNvPr id="1230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B04867E-34A7-43E5-9300-69F92865A2F1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28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3059111" y="4930492"/>
            <a:ext cx="5141913" cy="630238"/>
          </a:xfrm>
          <a:custGeom>
            <a:avLst/>
            <a:gdLst>
              <a:gd name="T0" fmla="*/ 2147483646 w 1452"/>
              <a:gd name="T1" fmla="*/ 0 h 724"/>
              <a:gd name="T2" fmla="*/ 2147483646 w 1452"/>
              <a:gd name="T3" fmla="*/ 2147483646 h 724"/>
              <a:gd name="T4" fmla="*/ 2147483646 w 1452"/>
              <a:gd name="T5" fmla="*/ 2147483646 h 724"/>
              <a:gd name="T6" fmla="*/ 2147483646 w 1452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4">
                <a:moveTo>
                  <a:pt x="1403" y="0"/>
                </a:moveTo>
                <a:cubicBezTo>
                  <a:pt x="1378" y="104"/>
                  <a:pt x="1452" y="520"/>
                  <a:pt x="1251" y="622"/>
                </a:cubicBezTo>
                <a:cubicBezTo>
                  <a:pt x="1050" y="724"/>
                  <a:pt x="398" y="718"/>
                  <a:pt x="199" y="614"/>
                </a:cubicBezTo>
                <a:cubicBezTo>
                  <a:pt x="0" y="510"/>
                  <a:pt x="88" y="128"/>
                  <a:pt x="59" y="0"/>
                </a:cubicBezTo>
              </a:path>
            </a:pathLst>
          </a:custGeom>
          <a:noFill/>
          <a:ln w="76200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876800" y="5892235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やり直す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3463875" y="4796348"/>
            <a:ext cx="2403526" cy="567021"/>
          </a:xfrm>
          <a:custGeom>
            <a:avLst/>
            <a:gdLst>
              <a:gd name="T0" fmla="*/ 2147483646 w 1452"/>
              <a:gd name="T1" fmla="*/ 0 h 724"/>
              <a:gd name="T2" fmla="*/ 2147483646 w 1452"/>
              <a:gd name="T3" fmla="*/ 2147483646 h 724"/>
              <a:gd name="T4" fmla="*/ 2147483646 w 1452"/>
              <a:gd name="T5" fmla="*/ 2147483646 h 724"/>
              <a:gd name="T6" fmla="*/ 2147483646 w 1452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4">
                <a:moveTo>
                  <a:pt x="1403" y="0"/>
                </a:moveTo>
                <a:cubicBezTo>
                  <a:pt x="1378" y="104"/>
                  <a:pt x="1452" y="520"/>
                  <a:pt x="1251" y="622"/>
                </a:cubicBezTo>
                <a:cubicBezTo>
                  <a:pt x="1050" y="724"/>
                  <a:pt x="398" y="718"/>
                  <a:pt x="199" y="614"/>
                </a:cubicBezTo>
                <a:cubicBezTo>
                  <a:pt x="0" y="510"/>
                  <a:pt x="88" y="128"/>
                  <a:pt x="59" y="0"/>
                </a:cubicBezTo>
              </a:path>
            </a:pathLst>
          </a:custGeom>
          <a:noFill/>
          <a:ln w="76200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8459" y="931184"/>
            <a:ext cx="62889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ビルドや実行の段階で問題が分かった</a:t>
            </a:r>
            <a:endParaRPr lang="en-US" altLang="ja-JP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ときは，編集からやり直す</a:t>
            </a:r>
          </a:p>
        </p:txBody>
      </p:sp>
    </p:spTree>
    <p:extLst>
      <p:ext uri="{BB962C8B-B14F-4D97-AF65-F5344CB8AC3E}">
        <p14:creationId xmlns:p14="http://schemas.microsoft.com/office/powerpoint/2010/main" val="1207010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 descr="25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61444" name="AutoShape 4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1445" name="AutoShape 5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61446" name="AutoShape 6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ファイルの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61447" name="AutoShape 7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1448" name="AutoShape 8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1449" name="AutoShape 9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819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105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391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1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04800" y="288959"/>
            <a:ext cx="8461208" cy="46986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Arial" panose="020B0604020202020204" pitchFamily="34" charset="0"/>
              </a:rPr>
              <a:t>Microsoft Visual Studio </a:t>
            </a:r>
            <a:r>
              <a:rPr lang="ja-JP" altLang="en-US" dirty="0">
                <a:latin typeface="Arial" panose="020B0604020202020204" pitchFamily="34" charset="0"/>
              </a:rPr>
              <a:t>での</a:t>
            </a:r>
            <a:br>
              <a:rPr lang="ja-JP" altLang="en-US" dirty="0">
                <a:latin typeface="Arial" panose="020B0604020202020204" pitchFamily="34" charset="0"/>
              </a:rPr>
            </a:br>
            <a:r>
              <a:rPr lang="ja-JP" altLang="en-US" dirty="0">
                <a:latin typeface="Arial" panose="020B0604020202020204" pitchFamily="34" charset="0"/>
              </a:rPr>
              <a:t>プログラム実行までの手順</a:t>
            </a:r>
          </a:p>
        </p:txBody>
      </p:sp>
      <p:sp>
        <p:nvSpPr>
          <p:cNvPr id="6145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BDCED79-F7E9-4BE7-9FF1-27082DFFBC0C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29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21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1-1 Visual Studio 2019 </a:t>
            </a:r>
            <a:r>
              <a:rPr lang="ja-JP" altLang="en-US" dirty="0"/>
              <a:t>の起動と</a:t>
            </a:r>
            <a:br>
              <a:rPr lang="en-US" altLang="ja-JP" dirty="0"/>
            </a:br>
            <a:r>
              <a:rPr lang="ja-JP" altLang="en-US" dirty="0"/>
              <a:t>プロジェクトの新規作成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C1BF6B0-91B1-495A-AC4F-C68BE7DB4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1020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</a:t>
            </a:r>
            <a:r>
              <a:rPr lang="en-US" altLang="ja-JP" dirty="0"/>
              <a:t>(1/2)</a:t>
            </a:r>
          </a:p>
        </p:txBody>
      </p:sp>
      <p:sp>
        <p:nvSpPr>
          <p:cNvPr id="6554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EA7BA29-6BF7-470E-9521-FB564750747E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30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093787"/>
            <a:ext cx="7267575" cy="435588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29175" y="1062939"/>
            <a:ext cx="1057275" cy="27056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3876675" y="2618689"/>
            <a:ext cx="1176337" cy="301037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Text Box 5" descr="25%"/>
          <p:cNvSpPr txBox="1">
            <a:spLocks noChangeArrowheads="1"/>
          </p:cNvSpPr>
          <p:nvPr/>
        </p:nvSpPr>
        <p:spPr bwMode="auto">
          <a:xfrm>
            <a:off x="2095500" y="5767369"/>
            <a:ext cx="40386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デバッグ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デバッグなしで開始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」と操作する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29175" y="2139264"/>
            <a:ext cx="3190875" cy="32771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3590926" y="1333499"/>
            <a:ext cx="1250154" cy="443386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6507" y="2480380"/>
            <a:ext cx="3877985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ビルドが正常終了したら、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できる</a:t>
            </a:r>
          </a:p>
        </p:txBody>
      </p:sp>
    </p:spTree>
    <p:extLst>
      <p:ext uri="{BB962C8B-B14F-4D97-AF65-F5344CB8AC3E}">
        <p14:creationId xmlns:p14="http://schemas.microsoft.com/office/powerpoint/2010/main" val="1133820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8" y="1250951"/>
            <a:ext cx="6729627" cy="4395435"/>
          </a:xfrm>
          <a:prstGeom prst="rect">
            <a:avLst/>
          </a:prstGeom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880848" y="1333500"/>
            <a:ext cx="4596027" cy="241935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9637" name="Text Box 5" descr="20%"/>
          <p:cNvSpPr txBox="1">
            <a:spLocks noChangeArrowheads="1"/>
          </p:cNvSpPr>
          <p:nvPr/>
        </p:nvSpPr>
        <p:spPr bwMode="auto">
          <a:xfrm>
            <a:off x="2733675" y="4407165"/>
            <a:ext cx="4151396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実行画面が現れる</a:t>
            </a:r>
            <a:endParaRPr lang="en-US" altLang="ja-JP" sz="2400" dirty="0">
              <a:solidFill>
                <a:srgbClr val="0033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（何かキーを押して終了）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 flipV="1">
            <a:off x="3343275" y="3773311"/>
            <a:ext cx="457200" cy="6096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</a:t>
            </a:r>
            <a:r>
              <a:rPr lang="en-US" altLang="ja-JP" dirty="0"/>
              <a:t>(2/2)</a:t>
            </a:r>
          </a:p>
        </p:txBody>
      </p:sp>
      <p:sp>
        <p:nvSpPr>
          <p:cNvPr id="69639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18E5345-8D2C-4C98-BC95-BA3C2E2887C6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31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930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ビルドと実行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① </a:t>
            </a:r>
            <a:r>
              <a:rPr lang="ja-JP" altLang="en-US" dirty="0"/>
              <a:t>「ビルド」→「ソリューションのビルド」を選ぶ</a:t>
            </a:r>
          </a:p>
          <a:p>
            <a:pPr marL="0" indent="0">
              <a:buNone/>
            </a:pPr>
            <a:r>
              <a:rPr lang="ja-JP" altLang="en-US" dirty="0"/>
              <a:t>　　　ビルド結果が現れる</a:t>
            </a:r>
          </a:p>
          <a:p>
            <a:pPr marL="0" indent="0">
              <a:buNone/>
            </a:pPr>
            <a:r>
              <a:rPr lang="ja-JP" altLang="en-US" dirty="0"/>
              <a:t>② 「デバッグ」→「デバッグなしで開始」を選ぶ</a:t>
            </a:r>
          </a:p>
          <a:p>
            <a:pPr marL="0" indent="0">
              <a:buNone/>
            </a:pPr>
            <a:r>
              <a:rPr lang="ja-JP" altLang="en-US" dirty="0"/>
              <a:t>　　　実行画面が現れる</a:t>
            </a:r>
          </a:p>
          <a:p>
            <a:pPr marL="0" indent="0">
              <a:buNone/>
            </a:pPr>
            <a:r>
              <a:rPr lang="ja-JP" altLang="en-US" dirty="0"/>
              <a:t>③ 実行画面で，数値を入れる</a:t>
            </a:r>
          </a:p>
          <a:p>
            <a:pPr marL="0" indent="0">
              <a:buNone/>
            </a:pPr>
            <a:r>
              <a:rPr lang="ja-JP" altLang="en-US" dirty="0"/>
              <a:t>　　　順次，計算結果が現れる</a:t>
            </a:r>
          </a:p>
          <a:p>
            <a:endParaRPr lang="ja-JP" altLang="en-US" dirty="0"/>
          </a:p>
          <a:p>
            <a:endParaRPr lang="en-US" altLang="ja-JP" dirty="0"/>
          </a:p>
        </p:txBody>
      </p:sp>
      <p:sp>
        <p:nvSpPr>
          <p:cNvPr id="7782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07EDB83-FE45-4BC4-BA90-2B636B9451BF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32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664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5" y="1216556"/>
            <a:ext cx="7777298" cy="41972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C++ </a:t>
            </a:r>
            <a:r>
              <a:rPr lang="ja-JP" altLang="en-US" dirty="0"/>
              <a:t>のソースファイル例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44973" y="2685791"/>
            <a:ext cx="3383426" cy="343073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18577" y="4089979"/>
            <a:ext cx="5371655" cy="791539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8399" y="2685791"/>
            <a:ext cx="1212191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← 編集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57948" y="4310752"/>
            <a:ext cx="1212191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← 編集</a:t>
            </a:r>
          </a:p>
        </p:txBody>
      </p:sp>
    </p:spTree>
    <p:extLst>
      <p:ext uri="{BB962C8B-B14F-4D97-AF65-F5344CB8AC3E}">
        <p14:creationId xmlns:p14="http://schemas.microsoft.com/office/powerpoint/2010/main" val="346580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" y="1911544"/>
            <a:ext cx="5611887" cy="27182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C++ </a:t>
            </a:r>
            <a:r>
              <a:rPr lang="ja-JP" altLang="en-US" dirty="0"/>
              <a:t>のソースファイル例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27605" y="3494899"/>
            <a:ext cx="2409081" cy="271030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5813873" y="2118763"/>
            <a:ext cx="2819400" cy="1088571"/>
          </a:xfrm>
          <a:prstGeom prst="wedgeRoundRectCallout">
            <a:avLst>
              <a:gd name="adj1" fmla="val -131644"/>
              <a:gd name="adj2" fmla="val 84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に、値 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2.0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をセット</a:t>
            </a:r>
            <a:endParaRPr kumimoji="1" lang="ja-JP" altLang="en-US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759873" y="3402175"/>
            <a:ext cx="3347698" cy="1227627"/>
          </a:xfrm>
          <a:prstGeom prst="wedgeRoundRectCallout">
            <a:avLst>
              <a:gd name="adj1" fmla="val -53783"/>
              <a:gd name="adj2" fmla="val -184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の平方根の計算。結果の表示</a:t>
            </a:r>
            <a:endParaRPr kumimoji="1" lang="ja-JP" altLang="en-US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8001" y="5245763"/>
            <a:ext cx="81661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 =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」と書かずに「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 =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2.0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」と書くのは、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小数付きの数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として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計算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したい（整数ではない）ときの 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C, C++ 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言語での流儀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27605" y="3847552"/>
            <a:ext cx="4702338" cy="352654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028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431771FE-8A25-4D97-B02B-F96D684D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cs typeface="Calibri" panose="020F0502020204030204" pitchFamily="34" charset="0"/>
              </a:rPr>
              <a:t>プログラムに関する２種類のファイル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59903" y="1506276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実行型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ファイル</a:t>
            </a:r>
            <a:endParaRPr kumimoji="1" lang="ja-JP" altLang="en-US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屈折矢印 9"/>
          <p:cNvSpPr/>
          <p:nvPr/>
        </p:nvSpPr>
        <p:spPr>
          <a:xfrm flipV="1">
            <a:off x="6683398" y="2133157"/>
            <a:ext cx="504305" cy="7835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59503" y="1340119"/>
            <a:ext cx="172355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その中身は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マシン語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（機械語）</a:t>
            </a:r>
            <a:endParaRPr kumimoji="1" lang="ja-JP" altLang="en-US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90518" y="4552448"/>
            <a:ext cx="4185761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マシン語（機械語）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コンピュータに指令を与える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命令言語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102" y="1136944"/>
            <a:ext cx="295465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プログラムが格納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されたファイル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ソースファイル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屈折矢印 15"/>
          <p:cNvSpPr/>
          <p:nvPr/>
        </p:nvSpPr>
        <p:spPr>
          <a:xfrm flipV="1">
            <a:off x="3086687" y="1814537"/>
            <a:ext cx="504305" cy="7835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4212" y="4356498"/>
            <a:ext cx="3972859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ソースファイル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は、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テキストファイル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一種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文字が格納されたファイルで、各文字が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コード化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さている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4102" y="1081406"/>
            <a:ext cx="3002585" cy="1371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104272" y="1494758"/>
            <a:ext cx="1579125" cy="10541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95" y="2683694"/>
            <a:ext cx="3276892" cy="158724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572" y="3070789"/>
            <a:ext cx="4449160" cy="10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6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実行型ファイルとは、コンピュータが実行するプログラムが格納されたファイル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実行ファイル、実行形式ファイルともいう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1C5E08D-57C0-44AD-925B-1BC00A8D2D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2263" y="174625"/>
            <a:ext cx="8461375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Arial" panose="020B0604020202020204" pitchFamily="34" charset="0"/>
                <a:cs typeface="Calibri" panose="020F0502020204030204" pitchFamily="34" charset="0"/>
              </a:rPr>
              <a:t>1-2-1 </a:t>
            </a:r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実行型ファイル</a:t>
            </a:r>
          </a:p>
        </p:txBody>
      </p:sp>
    </p:spTree>
    <p:extLst>
      <p:ext uri="{BB962C8B-B14F-4D97-AF65-F5344CB8AC3E}">
        <p14:creationId xmlns:p14="http://schemas.microsoft.com/office/powerpoint/2010/main" val="589300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0824BFBE-17E5-4D09-B7E6-CBF83138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>
                <a:cs typeface="Calibri" panose="020F0502020204030204" pitchFamily="34" charset="0"/>
              </a:rPr>
              <a:t>1-2-2 </a:t>
            </a:r>
            <a:r>
              <a:rPr lang="ja-JP" altLang="en-US" dirty="0">
                <a:cs typeface="Calibri" panose="020F0502020204030204" pitchFamily="34" charset="0"/>
              </a:rPr>
              <a:t>ビルド（コンパイル）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458" y="5410439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ソースファイル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3028" y="5410438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実行型ファイル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976687" y="3658947"/>
            <a:ext cx="1025618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92190" y="4600514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（コンパイルともいう）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35927" y="1216393"/>
            <a:ext cx="7422173" cy="14796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コンパイル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ともいう）とは、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ソースファイル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から、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実行型ファイル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を生成すること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0" y="2881087"/>
            <a:ext cx="3885150" cy="188187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76" y="3481971"/>
            <a:ext cx="3846786" cy="9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5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D38D5D0D-B775-45E6-8579-31B40D6F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cs typeface="Calibri" panose="020F0502020204030204" pitchFamily="34" charset="0"/>
              </a:rPr>
              <a:t>パソコン演習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2019 </a:t>
            </a:r>
            <a:r>
              <a:rPr lang="ja-JP" altLang="en-US" dirty="0"/>
              <a:t>のエディタを使って、ソースファイルを編集しなさい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42" y="1812679"/>
            <a:ext cx="4587956" cy="222229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487626" y="3151577"/>
            <a:ext cx="3802831" cy="507831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59703" y="2172168"/>
            <a:ext cx="2306012" cy="171889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18729" y="200419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←編集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63876" y="3189671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←編集</a:t>
            </a:r>
          </a:p>
        </p:txBody>
      </p:sp>
    </p:spTree>
    <p:extLst>
      <p:ext uri="{BB962C8B-B14F-4D97-AF65-F5344CB8AC3E}">
        <p14:creationId xmlns:p14="http://schemas.microsoft.com/office/powerpoint/2010/main" val="2159371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パソコン演習で使うソースコード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4400" y="874994"/>
            <a:ext cx="7991290" cy="57861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4400" dirty="0">
                <a:latin typeface="Arial" panose="020B0604020202020204" pitchFamily="34" charset="0"/>
                <a:ea typeface="メイリオ" panose="020B0604030504040204" pitchFamily="50" charset="-128"/>
              </a:rPr>
              <a:t>#include &lt;</a:t>
            </a:r>
            <a:r>
              <a:rPr lang="en-US" altLang="ja-JP" sz="4400" dirty="0" err="1">
                <a:latin typeface="Arial" panose="020B0604020202020204" pitchFamily="34" charset="0"/>
                <a:ea typeface="メイリオ" panose="020B0604030504040204" pitchFamily="50" charset="-128"/>
              </a:rPr>
              <a:t>iostream</a:t>
            </a:r>
            <a:r>
              <a:rPr lang="en-US" altLang="ja-JP" sz="4400" dirty="0">
                <a:latin typeface="Arial" panose="020B0604020202020204" pitchFamily="34" charset="0"/>
                <a:ea typeface="メイリオ" panose="020B0604030504040204" pitchFamily="50" charset="-128"/>
              </a:rPr>
              <a:t>&gt;</a:t>
            </a:r>
          </a:p>
          <a:p>
            <a:r>
              <a:rPr lang="en-US" altLang="ja-JP" sz="4400" dirty="0">
                <a:latin typeface="Arial" panose="020B0604020202020204" pitchFamily="34" charset="0"/>
                <a:ea typeface="メイリオ" panose="020B0604030504040204" pitchFamily="50" charset="-128"/>
              </a:rPr>
              <a:t>#include &lt;</a:t>
            </a:r>
            <a:r>
              <a:rPr lang="en-US" altLang="ja-JP" sz="4400" dirty="0" err="1">
                <a:latin typeface="Arial" panose="020B0604020202020204" pitchFamily="34" charset="0"/>
                <a:ea typeface="メイリオ" panose="020B0604030504040204" pitchFamily="50" charset="-128"/>
              </a:rPr>
              <a:t>math.h</a:t>
            </a:r>
            <a:r>
              <a:rPr lang="en-US" altLang="ja-JP" sz="4400" dirty="0">
                <a:latin typeface="Arial" panose="020B0604020202020204" pitchFamily="34" charset="0"/>
                <a:ea typeface="メイリオ" panose="020B0604030504040204" pitchFamily="50" charset="-128"/>
              </a:rPr>
              <a:t>&gt;</a:t>
            </a:r>
          </a:p>
          <a:p>
            <a:endParaRPr lang="ja-JP" altLang="en-US" sz="4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4400" dirty="0" err="1">
                <a:latin typeface="Arial" panose="020B0604020202020204" pitchFamily="34" charset="0"/>
                <a:ea typeface="メイリオ" panose="020B0604030504040204" pitchFamily="50" charset="-128"/>
              </a:rPr>
              <a:t>int</a:t>
            </a:r>
            <a:r>
              <a:rPr lang="en-US" altLang="ja-JP" sz="4400" dirty="0">
                <a:latin typeface="Arial" panose="020B0604020202020204" pitchFamily="34" charset="0"/>
                <a:ea typeface="メイリオ" panose="020B0604030504040204" pitchFamily="50" charset="-128"/>
              </a:rPr>
              <a:t> main()</a:t>
            </a:r>
          </a:p>
          <a:p>
            <a:r>
              <a:rPr lang="en-US" altLang="ja-JP" sz="4400" dirty="0">
                <a:latin typeface="Arial" panose="020B0604020202020204" pitchFamily="34" charset="0"/>
                <a:ea typeface="メイリオ" panose="020B0604030504040204" pitchFamily="50" charset="-128"/>
              </a:rPr>
              <a:t>{</a:t>
            </a:r>
          </a:p>
          <a:p>
            <a:r>
              <a:rPr lang="ja-JP" altLang="en-US" sz="4400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sz="4400" dirty="0">
                <a:latin typeface="Arial" panose="020B0604020202020204" pitchFamily="34" charset="0"/>
                <a:ea typeface="メイリオ" panose="020B0604030504040204" pitchFamily="50" charset="-128"/>
              </a:rPr>
              <a:t>double d = 2.0;</a:t>
            </a:r>
          </a:p>
          <a:p>
            <a:r>
              <a:rPr lang="pt-BR" altLang="ja-JP" sz="4400" dirty="0">
                <a:latin typeface="Arial" panose="020B0604020202020204" pitchFamily="34" charset="0"/>
                <a:ea typeface="メイリオ" panose="020B0604030504040204" pitchFamily="50" charset="-128"/>
              </a:rPr>
              <a:t>    printf("%f, %f \n", d, sqrt(d));</a:t>
            </a:r>
          </a:p>
          <a:p>
            <a:r>
              <a:rPr lang="en-US" altLang="ja-JP" sz="4400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  <a:p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58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1028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12292" name="AutoShape 1030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293" name="AutoShape 1031" descr="20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12294" name="AutoShape 1033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ファイルの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12295" name="AutoShape 1034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296" name="AutoShape 1035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297" name="AutoShape 1036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12298" name="Text Box 1037"/>
          <p:cNvSpPr txBox="1">
            <a:spLocks noChangeArrowheads="1"/>
          </p:cNvSpPr>
          <p:nvPr/>
        </p:nvSpPr>
        <p:spPr bwMode="auto">
          <a:xfrm>
            <a:off x="533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12299" name="Text Box 1038"/>
          <p:cNvSpPr txBox="1">
            <a:spLocks noChangeArrowheads="1"/>
          </p:cNvSpPr>
          <p:nvPr/>
        </p:nvSpPr>
        <p:spPr bwMode="auto">
          <a:xfrm>
            <a:off x="2819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12300" name="Text Box 1039"/>
          <p:cNvSpPr txBox="1">
            <a:spLocks noChangeArrowheads="1"/>
          </p:cNvSpPr>
          <p:nvPr/>
        </p:nvSpPr>
        <p:spPr bwMode="auto">
          <a:xfrm>
            <a:off x="5105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12301" name="Text Box 1040"/>
          <p:cNvSpPr txBox="1">
            <a:spLocks noChangeArrowheads="1"/>
          </p:cNvSpPr>
          <p:nvPr/>
        </p:nvSpPr>
        <p:spPr bwMode="auto">
          <a:xfrm>
            <a:off x="7391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19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Arial" panose="020B0604020202020204" pitchFamily="34" charset="0"/>
              </a:rPr>
              <a:t>Microsoft Visual Studio </a:t>
            </a:r>
            <a:r>
              <a:rPr lang="ja-JP" altLang="en-US" dirty="0">
                <a:latin typeface="Arial" panose="020B0604020202020204" pitchFamily="34" charset="0"/>
              </a:rPr>
              <a:t>での</a:t>
            </a:r>
            <a:br>
              <a:rPr lang="ja-JP" altLang="en-US" dirty="0">
                <a:latin typeface="Arial" panose="020B0604020202020204" pitchFamily="34" charset="0"/>
              </a:rPr>
            </a:br>
            <a:r>
              <a:rPr lang="ja-JP" altLang="en-US" dirty="0">
                <a:latin typeface="Arial" panose="020B0604020202020204" pitchFamily="34" charset="0"/>
              </a:rPr>
              <a:t>プログラム実行までの手順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F250E85-79F9-4869-9359-4B29CC9E6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230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B04867E-34A7-43E5-9300-69F92865A2F1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4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16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D38D5D0D-B775-45E6-8579-31B40D6F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cs typeface="Calibri" panose="020F0502020204030204" pitchFamily="34" charset="0"/>
              </a:rPr>
              <a:t>パソコン演習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ビルドしなさい．</a:t>
            </a:r>
            <a:endParaRPr lang="en-US" altLang="ja-JP" dirty="0"/>
          </a:p>
          <a:p>
            <a:r>
              <a:rPr lang="ja-JP" altLang="en-US" dirty="0"/>
              <a:t>ビルドのあと「１　正常終了、０　失敗」の表示を確認しなさい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　表示されなければ、プログラムのミスを自分で確認し、修正して、ビルドをやり直す</a:t>
            </a:r>
            <a:endParaRPr lang="en-US" altLang="ja-JP" dirty="0"/>
          </a:p>
          <a:p>
            <a:r>
              <a:rPr lang="ja-JP" altLang="en-US" dirty="0"/>
              <a:t>実行しなさい．実行結果を確認したら、</a:t>
            </a:r>
            <a:r>
              <a:rPr lang="en-US" altLang="ja-JP" dirty="0"/>
              <a:t>Win32 </a:t>
            </a:r>
            <a:r>
              <a:rPr lang="ja-JP" altLang="en-US" dirty="0"/>
              <a:t>コンソールで任意のキーを押して、</a:t>
            </a:r>
            <a:r>
              <a:rPr lang="en-US" altLang="ja-JP" dirty="0"/>
              <a:t>Win32 </a:t>
            </a:r>
            <a:r>
              <a:rPr lang="ja-JP" altLang="en-US" dirty="0"/>
              <a:t>コンソールを閉じなさい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59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表示される実行画面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41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81" y="1343478"/>
            <a:ext cx="8343372" cy="40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3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Microsoft Visual Studio  </a:t>
            </a:r>
            <a:r>
              <a:rPr lang="ja-JP" altLang="en-US" dirty="0"/>
              <a:t>の起動</a:t>
            </a:r>
            <a:r>
              <a:rPr lang="en-US" altLang="ja-JP" dirty="0"/>
              <a:t>(1/2)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Windows </a:t>
            </a:r>
            <a:r>
              <a:rPr lang="ja-JP" altLang="en-US" dirty="0"/>
              <a:t>のスタートメニュー</a:t>
            </a:r>
            <a:endParaRPr lang="en-US" altLang="ja-JP" dirty="0"/>
          </a:p>
          <a:p>
            <a:r>
              <a:rPr lang="en-US" altLang="ja-JP" dirty="0"/>
              <a:t>Visual Studio 2019</a:t>
            </a:r>
            <a:r>
              <a:rPr lang="ja-JP" altLang="en-US" dirty="0"/>
              <a:t> を選ぶ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4340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02685E4-C77B-4506-ACC9-132377859834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5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27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28625" y="6260805"/>
            <a:ext cx="7819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Microsoft Visual Studio  </a:t>
            </a:r>
            <a:r>
              <a:rPr lang="ja-JP" altLang="en-US" sz="2000" dirty="0">
                <a:solidFill>
                  <a:srgbClr val="0033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を起動すると，上のような画面が現れる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Microsoft Visual Studio  </a:t>
            </a:r>
            <a:r>
              <a:rPr lang="ja-JP" altLang="en-US" dirty="0"/>
              <a:t>の起動</a:t>
            </a:r>
            <a:r>
              <a:rPr lang="en-US" altLang="ja-JP" dirty="0"/>
              <a:t>(2/2)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412179F-2E63-4894-9B4E-BE258C08A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638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652693C-BC2C-4A86-AD6B-FF610515453A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6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93" y="833474"/>
            <a:ext cx="7678511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2019 </a:t>
            </a:r>
            <a:r>
              <a:rPr lang="ja-JP" altLang="en-US" dirty="0"/>
              <a:t>の初回起動設定（初回起動時のみ）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09550" y="4710990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後で行う。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を選んでおく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168780" y="4710990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Studio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の開始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847974" y="285424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877333" y="285424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128010" y="4681143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作業の種類を選ぶ画面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が開く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9" y="1463401"/>
            <a:ext cx="2643668" cy="321646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135163" y="4060267"/>
            <a:ext cx="574368" cy="295557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26" name="Picture 2" descr="https://www.kkaneko.jp/dblab/toolchain/21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47" y="1424910"/>
            <a:ext cx="2702981" cy="32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kkaneko.jp/dblab/toolchain/21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15" y="2194204"/>
            <a:ext cx="2929808" cy="1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中かっこ 2"/>
          <p:cNvSpPr/>
          <p:nvPr/>
        </p:nvSpPr>
        <p:spPr>
          <a:xfrm rot="5400000">
            <a:off x="2775019" y="2908821"/>
            <a:ext cx="422968" cy="5704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9771" y="6125518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初回起動時設定</a:t>
            </a:r>
          </a:p>
        </p:txBody>
      </p:sp>
    </p:spTree>
    <p:extLst>
      <p:ext uri="{BB962C8B-B14F-4D97-AF65-F5344CB8AC3E}">
        <p14:creationId xmlns:p14="http://schemas.microsoft.com/office/powerpoint/2010/main" val="32794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1027" descr="20%"/>
          <p:cNvSpPr>
            <a:spLocks noChangeArrowheads="1"/>
          </p:cNvSpPr>
          <p:nvPr/>
        </p:nvSpPr>
        <p:spPr bwMode="auto">
          <a:xfrm>
            <a:off x="7162800" y="29718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</a:p>
        </p:txBody>
      </p:sp>
      <p:sp>
        <p:nvSpPr>
          <p:cNvPr id="22532" name="AutoShape 1028" descr="30%"/>
          <p:cNvSpPr>
            <a:spLocks noChangeArrowheads="1"/>
          </p:cNvSpPr>
          <p:nvPr/>
        </p:nvSpPr>
        <p:spPr bwMode="auto">
          <a:xfrm>
            <a:off x="6629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533" name="AutoShape 1029" descr="25%"/>
          <p:cNvSpPr>
            <a:spLocks noChangeArrowheads="1"/>
          </p:cNvSpPr>
          <p:nvPr/>
        </p:nvSpPr>
        <p:spPr bwMode="auto">
          <a:xfrm>
            <a:off x="304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chemeClr val="tx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chemeClr val="tx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の新規作成</a:t>
            </a:r>
          </a:p>
        </p:txBody>
      </p:sp>
      <p:sp>
        <p:nvSpPr>
          <p:cNvPr id="22534" name="AutoShape 1030" descr="20%"/>
          <p:cNvSpPr>
            <a:spLocks noChangeArrowheads="1"/>
          </p:cNvSpPr>
          <p:nvPr/>
        </p:nvSpPr>
        <p:spPr bwMode="auto">
          <a:xfrm>
            <a:off x="2590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ソース</a:t>
            </a: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ファイルの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編集と保存</a:t>
            </a:r>
          </a:p>
        </p:txBody>
      </p:sp>
      <p:sp>
        <p:nvSpPr>
          <p:cNvPr id="22535" name="AutoShape 1031" descr="30%"/>
          <p:cNvSpPr>
            <a:spLocks noChangeArrowheads="1"/>
          </p:cNvSpPr>
          <p:nvPr/>
        </p:nvSpPr>
        <p:spPr bwMode="auto">
          <a:xfrm>
            <a:off x="2057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536" name="AutoShape 1032" descr="30%"/>
          <p:cNvSpPr>
            <a:spLocks noChangeArrowheads="1"/>
          </p:cNvSpPr>
          <p:nvPr/>
        </p:nvSpPr>
        <p:spPr bwMode="auto">
          <a:xfrm>
            <a:off x="4343400" y="358140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537" name="AutoShape 1033" descr="20%"/>
          <p:cNvSpPr>
            <a:spLocks noChangeArrowheads="1"/>
          </p:cNvSpPr>
          <p:nvPr/>
        </p:nvSpPr>
        <p:spPr bwMode="auto">
          <a:xfrm>
            <a:off x="4876800" y="304800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</a:p>
        </p:txBody>
      </p:sp>
      <p:sp>
        <p:nvSpPr>
          <p:cNvPr id="22538" name="Text Box 1034"/>
          <p:cNvSpPr txBox="1">
            <a:spLocks noChangeArrowheads="1"/>
          </p:cNvSpPr>
          <p:nvPr/>
        </p:nvSpPr>
        <p:spPr bwMode="auto">
          <a:xfrm>
            <a:off x="533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1</a:t>
            </a:r>
          </a:p>
        </p:txBody>
      </p:sp>
      <p:sp>
        <p:nvSpPr>
          <p:cNvPr id="22539" name="Text Box 1035"/>
          <p:cNvSpPr txBox="1">
            <a:spLocks noChangeArrowheads="1"/>
          </p:cNvSpPr>
          <p:nvPr/>
        </p:nvSpPr>
        <p:spPr bwMode="auto">
          <a:xfrm>
            <a:off x="2819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2</a:t>
            </a:r>
          </a:p>
        </p:txBody>
      </p:sp>
      <p:sp>
        <p:nvSpPr>
          <p:cNvPr id="22540" name="Text Box 1036"/>
          <p:cNvSpPr txBox="1">
            <a:spLocks noChangeArrowheads="1"/>
          </p:cNvSpPr>
          <p:nvPr/>
        </p:nvSpPr>
        <p:spPr bwMode="auto">
          <a:xfrm>
            <a:off x="5105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3</a:t>
            </a:r>
          </a:p>
        </p:txBody>
      </p:sp>
      <p:sp>
        <p:nvSpPr>
          <p:cNvPr id="22541" name="Text Box 1037"/>
          <p:cNvSpPr txBox="1">
            <a:spLocks noChangeArrowheads="1"/>
          </p:cNvSpPr>
          <p:nvPr/>
        </p:nvSpPr>
        <p:spPr bwMode="auto">
          <a:xfrm>
            <a:off x="7391400" y="2209800"/>
            <a:ext cx="1164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step 4</a:t>
            </a:r>
          </a:p>
        </p:txBody>
      </p:sp>
      <p:sp>
        <p:nvSpPr>
          <p:cNvPr id="21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latin typeface="Arial" panose="020B0604020202020204" pitchFamily="34" charset="0"/>
              </a:rPr>
              <a:t>Microsoft Visual Studio </a:t>
            </a:r>
            <a:r>
              <a:rPr lang="ja-JP" altLang="en-US" dirty="0">
                <a:latin typeface="Arial" panose="020B0604020202020204" pitchFamily="34" charset="0"/>
              </a:rPr>
              <a:t>での</a:t>
            </a:r>
            <a:br>
              <a:rPr lang="ja-JP" altLang="en-US" dirty="0">
                <a:latin typeface="Arial" panose="020B0604020202020204" pitchFamily="34" charset="0"/>
              </a:rPr>
            </a:br>
            <a:r>
              <a:rPr lang="ja-JP" altLang="en-US" dirty="0">
                <a:latin typeface="Arial" panose="020B0604020202020204" pitchFamily="34" charset="0"/>
              </a:rPr>
              <a:t>プログラム実行までの手順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DD92C23-CA55-4F1D-9073-7DC1E490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254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4635EF4-8264-4E52-87CB-CC8ACB18D735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8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68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14" y="985144"/>
            <a:ext cx="7901886" cy="5391150"/>
          </a:xfrm>
          <a:prstGeom prst="rect">
            <a:avLst/>
          </a:prstGeom>
        </p:spPr>
      </p:pic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5162550" y="4169568"/>
            <a:ext cx="2819400" cy="82153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581" name="Text Box 1029" descr="25%"/>
          <p:cNvSpPr txBox="1">
            <a:spLocks noChangeArrowheads="1"/>
          </p:cNvSpPr>
          <p:nvPr/>
        </p:nvSpPr>
        <p:spPr bwMode="auto">
          <a:xfrm>
            <a:off x="1527175" y="5519738"/>
            <a:ext cx="3978275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新しいプロジェクトの作成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」を選ぶ</a:t>
            </a:r>
          </a:p>
        </p:txBody>
      </p:sp>
      <p:sp>
        <p:nvSpPr>
          <p:cNvPr id="24582" name="Line 1030"/>
          <p:cNvSpPr>
            <a:spLocks noChangeShapeType="1"/>
          </p:cNvSpPr>
          <p:nvPr/>
        </p:nvSpPr>
        <p:spPr bwMode="auto">
          <a:xfrm flipV="1">
            <a:off x="5162550" y="4914900"/>
            <a:ext cx="266700" cy="604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プロジェクトの新規作成</a:t>
            </a:r>
            <a:r>
              <a:rPr lang="en-US" altLang="ja-JP" dirty="0"/>
              <a:t>(1/7)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45F8310-7825-40F1-A5AA-D51B0C805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458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8999E75-92DB-433C-83B7-9261F161AE15}" type="slidenum">
              <a:rPr lang="en-US" altLang="ja-JP" smtClean="0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9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49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1204</Words>
  <Application>Microsoft Office PowerPoint</Application>
  <PresentationFormat>画面に合わせる (4:3)</PresentationFormat>
  <Paragraphs>295</Paragraphs>
  <Slides>41</Slides>
  <Notes>33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5" baseType="lpstr">
      <vt:lpstr>游ゴシック</vt:lpstr>
      <vt:lpstr>Arial</vt:lpstr>
      <vt:lpstr>Calibri</vt:lpstr>
      <vt:lpstr>Office テーマ</vt:lpstr>
      <vt:lpstr>vc-1. Visual Studio 2019 C++ の基本操作 （Visual Studio C++ の機能と操作演習，全5回） </vt:lpstr>
      <vt:lpstr>目次</vt:lpstr>
      <vt:lpstr>1-1 Visual Studio 2019 の起動と プロジェクトの新規作成</vt:lpstr>
      <vt:lpstr>Microsoft Visual Studio での プログラム実行までの手順</vt:lpstr>
      <vt:lpstr>Microsoft Visual Studio  の起動(1/2)</vt:lpstr>
      <vt:lpstr>Microsoft Visual Studio  の起動(2/2)</vt:lpstr>
      <vt:lpstr>Visual Studio 2019 の初回起動設定（初回起動時のみ）</vt:lpstr>
      <vt:lpstr>Microsoft Visual Studio での プログラム実行までの手順</vt:lpstr>
      <vt:lpstr>プロジェクトの新規作成(1/7)</vt:lpstr>
      <vt:lpstr>プロジェクトの新規作成(2/7)</vt:lpstr>
      <vt:lpstr>プロジェクトの新規作成(3/7)</vt:lpstr>
      <vt:lpstr>プロジェクトの新規作成(4/7)</vt:lpstr>
      <vt:lpstr>プロジェクトの新規作成(5/7)</vt:lpstr>
      <vt:lpstr>プロジェクトの新規作成(6/7)</vt:lpstr>
      <vt:lpstr>プロジェクトの新規作成(7/7)</vt:lpstr>
      <vt:lpstr>Microsoft Visual Studio の画面構成</vt:lpstr>
      <vt:lpstr>Microsoft Visual Studio の終了</vt:lpstr>
      <vt:lpstr>プロジェクトの新規作成</vt:lpstr>
      <vt:lpstr>1-1 Visual Studio のプロジェクト</vt:lpstr>
      <vt:lpstr>1-2 Visual Studio 2019 でソースファイルの編集と保存，ビルド，実行</vt:lpstr>
      <vt:lpstr>Microsoft Visual Studio での プログラム実行までの手順</vt:lpstr>
      <vt:lpstr>ソースファイルの編集と保存(1/3)</vt:lpstr>
      <vt:lpstr>ソースファイルの編集と保存(2/3)</vt:lpstr>
      <vt:lpstr>ソースファイルの編集と保存(3/3)</vt:lpstr>
      <vt:lpstr>Microsoft Visual Studio での プログラム実行までの手順</vt:lpstr>
      <vt:lpstr>ビルド(1/2)</vt:lpstr>
      <vt:lpstr>ビルド(2/2)</vt:lpstr>
      <vt:lpstr>手戻り</vt:lpstr>
      <vt:lpstr>Microsoft Visual Studio での プログラム実行までの手順</vt:lpstr>
      <vt:lpstr>実行(1/2)</vt:lpstr>
      <vt:lpstr>実行(2/2)</vt:lpstr>
      <vt:lpstr>ビルドと実行</vt:lpstr>
      <vt:lpstr>Visual C++ のソースファイル例</vt:lpstr>
      <vt:lpstr>Visual C++ のソースファイル例</vt:lpstr>
      <vt:lpstr>プログラムに関する２種類のファイル</vt:lpstr>
      <vt:lpstr>1-2-1 実行型ファイル</vt:lpstr>
      <vt:lpstr>1-2-2 ビルド（コンパイル）</vt:lpstr>
      <vt:lpstr>パソコン演習</vt:lpstr>
      <vt:lpstr>パソコン演習で使うソースコード</vt:lpstr>
      <vt:lpstr>パソコン演習</vt:lpstr>
      <vt:lpstr>表示される実行画面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Studio 2019 C++ の基本操作</dc:title>
  <dc:creator>kaneko kunihiko</dc:creator>
  <cp:lastModifiedBy>kaneko kunihiko</cp:lastModifiedBy>
  <cp:revision>35</cp:revision>
  <dcterms:created xsi:type="dcterms:W3CDTF">2019-11-02T00:06:04Z</dcterms:created>
  <dcterms:modified xsi:type="dcterms:W3CDTF">2019-12-01T04:44:44Z</dcterms:modified>
</cp:coreProperties>
</file>