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1428" r:id="rId2"/>
    <p:sldId id="1433" r:id="rId3"/>
    <p:sldId id="1403" r:id="rId4"/>
    <p:sldId id="1314" r:id="rId5"/>
    <p:sldId id="1375" r:id="rId6"/>
    <p:sldId id="1434" r:id="rId7"/>
    <p:sldId id="1413" r:id="rId8"/>
    <p:sldId id="1414" r:id="rId9"/>
    <p:sldId id="1415" r:id="rId10"/>
    <p:sldId id="1416" r:id="rId11"/>
    <p:sldId id="904" r:id="rId12"/>
    <p:sldId id="1435" r:id="rId13"/>
    <p:sldId id="1303" r:id="rId14"/>
    <p:sldId id="1437" r:id="rId15"/>
    <p:sldId id="1436" r:id="rId16"/>
    <p:sldId id="1347" r:id="rId17"/>
    <p:sldId id="1387" r:id="rId18"/>
    <p:sldId id="1438" r:id="rId19"/>
    <p:sldId id="1380" r:id="rId20"/>
    <p:sldId id="1439" r:id="rId21"/>
    <p:sldId id="857" r:id="rId22"/>
    <p:sldId id="1440" r:id="rId23"/>
    <p:sldId id="1393" r:id="rId24"/>
    <p:sldId id="1378" r:id="rId25"/>
    <p:sldId id="1379" r:id="rId26"/>
    <p:sldId id="874" r:id="rId27"/>
    <p:sldId id="1441" r:id="rId28"/>
    <p:sldId id="1388" r:id="rId29"/>
    <p:sldId id="1369" r:id="rId30"/>
    <p:sldId id="917" r:id="rId31"/>
    <p:sldId id="1444" r:id="rId32"/>
    <p:sldId id="1370" r:id="rId33"/>
    <p:sldId id="1446" r:id="rId34"/>
    <p:sldId id="1447" r:id="rId35"/>
    <p:sldId id="1371" r:id="rId36"/>
    <p:sldId id="862" r:id="rId37"/>
    <p:sldId id="1372" r:id="rId38"/>
    <p:sldId id="872" r:id="rId39"/>
    <p:sldId id="1450" r:id="rId40"/>
    <p:sldId id="1449" r:id="rId41"/>
    <p:sldId id="1400" r:id="rId42"/>
    <p:sldId id="1401" r:id="rId43"/>
    <p:sldId id="924" r:id="rId44"/>
    <p:sldId id="1451" r:id="rId45"/>
    <p:sldId id="1442" r:id="rId46"/>
    <p:sldId id="1453" r:id="rId47"/>
    <p:sldId id="1445" r:id="rId48"/>
    <p:sldId id="1405" r:id="rId49"/>
    <p:sldId id="1448" r:id="rId50"/>
    <p:sldId id="1452" r:id="rId5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1" autoAdjust="0"/>
    <p:restoredTop sz="94660"/>
  </p:normalViewPr>
  <p:slideViewPr>
    <p:cSldViewPr snapToGrid="0">
      <p:cViewPr varScale="1">
        <p:scale>
          <a:sx n="56" d="100"/>
          <a:sy n="56" d="100"/>
        </p:scale>
        <p:origin x="804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11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52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90" y="575000"/>
            <a:ext cx="5334428" cy="235735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 dirty="0">
                <a:solidFill>
                  <a:srgbClr val="C00000"/>
                </a:solidFill>
              </a:rPr>
              <a:t>pi-7. </a:t>
            </a:r>
            <a:r>
              <a:rPr lang="ja-JP" altLang="en-US" sz="3600" b="1" dirty="0">
                <a:solidFill>
                  <a:srgbClr val="C00000"/>
                </a:solidFill>
              </a:rPr>
              <a:t>クラス，メソッド，オブジェクト生成（コンストラクタ）</a:t>
            </a: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90" y="3148142"/>
            <a:ext cx="5334428" cy="15915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トピックス：クラス，</a:t>
            </a:r>
            <a:r>
              <a:rPr lang="en-US" altLang="ja-JP" sz="1800" dirty="0">
                <a:solidFill>
                  <a:schemeClr val="tx1"/>
                </a:solidFill>
              </a:rPr>
              <a:t>class</a:t>
            </a:r>
            <a:r>
              <a:rPr lang="ja-JP" altLang="en-US" sz="1800" dirty="0">
                <a:solidFill>
                  <a:schemeClr val="tx1"/>
                </a:solidFill>
              </a:rPr>
              <a:t>，メソッド，コンストラクタ，</a:t>
            </a:r>
            <a:r>
              <a:rPr lang="en-US" altLang="ja-JP" sz="1800" dirty="0">
                <a:solidFill>
                  <a:schemeClr val="tx1"/>
                </a:solidFill>
              </a:rPr>
              <a:t>new</a:t>
            </a:r>
            <a:r>
              <a:rPr lang="ja-JP" altLang="en-US" sz="1800" dirty="0" err="1">
                <a:solidFill>
                  <a:schemeClr val="tx1"/>
                </a:solidFill>
              </a:rPr>
              <a:t>，</a:t>
            </a:r>
            <a:r>
              <a:rPr lang="en-US" altLang="ja-JP" sz="1800" dirty="0" smtClean="0">
                <a:solidFill>
                  <a:schemeClr val="tx1"/>
                </a:solidFill>
              </a:rPr>
              <a:t>this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</a:t>
            </a:r>
            <a:r>
              <a:rPr lang="ja-JP" altLang="en-US" sz="1800" dirty="0" smtClean="0">
                <a:solidFill>
                  <a:schemeClr val="tx1"/>
                </a:solidFill>
              </a:rPr>
              <a:t>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8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CB29EBE-173B-474D-AFDA-B6051E1D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73" y="1334425"/>
            <a:ext cx="2581774" cy="244507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291427" y="1579571"/>
            <a:ext cx="2521205" cy="189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09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78A5228D-1F1F-8EEB-3624-F1E53F17B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15" y="2097186"/>
            <a:ext cx="7583905" cy="446056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</a:t>
            </a:r>
            <a:r>
              <a:rPr lang="en-US" altLang="ja-JP" dirty="0"/>
              <a:t>T</a:t>
            </a:r>
            <a:r>
              <a:rPr kumimoji="1" lang="en-US" altLang="ja-JP" dirty="0"/>
              <a:t>utor</a:t>
            </a:r>
            <a:r>
              <a:rPr lang="ja-JP" altLang="en-US" dirty="0"/>
              <a:t> でのステップ実行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088623"/>
            <a:ext cx="7649338" cy="3879057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ステップ実行</a:t>
            </a:r>
            <a:r>
              <a:rPr lang="ja-JP" altLang="en-US" dirty="0"/>
              <a:t>により，</a:t>
            </a:r>
            <a:r>
              <a:rPr lang="ja-JP" altLang="en-US" b="1" dirty="0"/>
              <a:t>プログラム実行の流れ</a:t>
            </a:r>
            <a:r>
              <a:rPr lang="ja-JP" altLang="en-US" dirty="0"/>
              <a:t>を確認できる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42483" y="6419973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126359" y="2614532"/>
            <a:ext cx="542334" cy="235314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82556" y="5771063"/>
            <a:ext cx="5359444" cy="911909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944575" y="2085756"/>
            <a:ext cx="2245011" cy="204643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99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7-1. </a:t>
            </a:r>
            <a:r>
              <a:rPr lang="ja-JP" altLang="en-US" dirty="0"/>
              <a:t>クラスとオブジェクト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0796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0089B-622A-4EE1-828E-C099DB33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クラスとオブジェクト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050501-0D0F-448C-8BE8-3E9EFE039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dirty="0"/>
              <a:t>は，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同じ種類のオブジェクトの集まり</a:t>
            </a:r>
            <a:r>
              <a:rPr kumimoji="1" lang="ja-JP" altLang="en-US" dirty="0"/>
              <a:t>と考えることができる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45077F2-C203-4D03-868C-589C752A4A50}"/>
              </a:ext>
            </a:extLst>
          </p:cNvPr>
          <p:cNvSpPr/>
          <p:nvPr/>
        </p:nvSpPr>
        <p:spPr>
          <a:xfrm>
            <a:off x="2447925" y="363855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4B81E633-3BCA-4966-B68E-7C8B6DEE0770}"/>
              </a:ext>
            </a:extLst>
          </p:cNvPr>
          <p:cNvSpPr/>
          <p:nvPr/>
        </p:nvSpPr>
        <p:spPr>
          <a:xfrm>
            <a:off x="3300413" y="428625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DE891B5-8A17-4312-98C0-3B9D34F88645}"/>
              </a:ext>
            </a:extLst>
          </p:cNvPr>
          <p:cNvSpPr/>
          <p:nvPr/>
        </p:nvSpPr>
        <p:spPr>
          <a:xfrm>
            <a:off x="3776663" y="342900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962C5A9-A69C-469A-90ED-E87B6F00360C}"/>
              </a:ext>
            </a:extLst>
          </p:cNvPr>
          <p:cNvSpPr/>
          <p:nvPr/>
        </p:nvSpPr>
        <p:spPr>
          <a:xfrm>
            <a:off x="5662613" y="2828925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6448433B-5C98-45BF-8082-B7A1D21E03D5}"/>
              </a:ext>
            </a:extLst>
          </p:cNvPr>
          <p:cNvSpPr/>
          <p:nvPr/>
        </p:nvSpPr>
        <p:spPr>
          <a:xfrm>
            <a:off x="6465971" y="3862388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06DA966-7109-4222-9E40-D7A29218F3EE}"/>
              </a:ext>
            </a:extLst>
          </p:cNvPr>
          <p:cNvSpPr/>
          <p:nvPr/>
        </p:nvSpPr>
        <p:spPr>
          <a:xfrm>
            <a:off x="5453063" y="4014788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402F2E9-3344-4A60-8E02-A71517E9112F}"/>
              </a:ext>
            </a:extLst>
          </p:cNvPr>
          <p:cNvSpPr/>
          <p:nvPr/>
        </p:nvSpPr>
        <p:spPr>
          <a:xfrm>
            <a:off x="1957388" y="2881313"/>
            <a:ext cx="2871787" cy="2195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FE4DC99-8345-4B73-845A-478DE28B7D1A}"/>
              </a:ext>
            </a:extLst>
          </p:cNvPr>
          <p:cNvSpPr/>
          <p:nvPr/>
        </p:nvSpPr>
        <p:spPr>
          <a:xfrm>
            <a:off x="1551574" y="2243138"/>
            <a:ext cx="5792201" cy="3357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CB60D-5A50-4139-BBAD-AB4304EB3DCA}"/>
              </a:ext>
            </a:extLst>
          </p:cNvPr>
          <p:cNvSpPr txBox="1"/>
          <p:nvPr/>
        </p:nvSpPr>
        <p:spPr>
          <a:xfrm>
            <a:off x="3986213" y="2012305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C605E2-E485-4E3B-8611-4F896779A0F9}"/>
              </a:ext>
            </a:extLst>
          </p:cNvPr>
          <p:cNvSpPr txBox="1"/>
          <p:nvPr/>
        </p:nvSpPr>
        <p:spPr>
          <a:xfrm>
            <a:off x="2919294" y="2704381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315C05-EF50-48A1-9A4F-1070FB93547A}"/>
              </a:ext>
            </a:extLst>
          </p:cNvPr>
          <p:cNvSpPr txBox="1"/>
          <p:nvPr/>
        </p:nvSpPr>
        <p:spPr>
          <a:xfrm>
            <a:off x="1915953" y="4767181"/>
            <a:ext cx="2954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学生でもあり人間でもある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A65D20E-F30A-4243-8FB6-4D931E91FCD2}"/>
              </a:ext>
            </a:extLst>
          </p:cNvPr>
          <p:cNvSpPr txBox="1"/>
          <p:nvPr/>
        </p:nvSpPr>
        <p:spPr>
          <a:xfrm>
            <a:off x="5234987" y="4699303"/>
            <a:ext cx="2723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人間だが，学生ではない</a:t>
            </a:r>
          </a:p>
        </p:txBody>
      </p:sp>
    </p:spTree>
    <p:extLst>
      <p:ext uri="{BB962C8B-B14F-4D97-AF65-F5344CB8AC3E}">
        <p14:creationId xmlns:p14="http://schemas.microsoft.com/office/powerpoint/2010/main" val="2335674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2B9EB7-C029-26A6-664A-AFB1B2EE7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同じクラスの</a:t>
            </a:r>
            <a:r>
              <a:rPr kumimoji="1" lang="en-US" altLang="ja-JP" dirty="0"/>
              <a:t>2</a:t>
            </a:r>
            <a:r>
              <a:rPr kumimoji="1" lang="ja-JP" altLang="en-US" dirty="0"/>
              <a:t>つのオブジェクト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8391F4-C1B2-D412-2439-C970674C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EBFBBB4E-F417-AC08-A74B-74DCACC16211}"/>
              </a:ext>
            </a:extLst>
          </p:cNvPr>
          <p:cNvSpPr/>
          <p:nvPr/>
        </p:nvSpPr>
        <p:spPr>
          <a:xfrm>
            <a:off x="1274688" y="1995361"/>
            <a:ext cx="3480615" cy="312512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2E6050F-5785-FB17-D194-6304B1D5417E}"/>
              </a:ext>
            </a:extLst>
          </p:cNvPr>
          <p:cNvSpPr txBox="1"/>
          <p:nvPr/>
        </p:nvSpPr>
        <p:spPr>
          <a:xfrm>
            <a:off x="1450927" y="5335176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A2BDA98C-071D-FCDA-232B-3C2D991C4158}"/>
              </a:ext>
            </a:extLst>
          </p:cNvPr>
          <p:cNvSpPr/>
          <p:nvPr/>
        </p:nvSpPr>
        <p:spPr>
          <a:xfrm>
            <a:off x="5430519" y="913414"/>
            <a:ext cx="1193020" cy="108194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2B4FB2-799F-8AC2-E3C8-47C7740CC10F}"/>
              </a:ext>
            </a:extLst>
          </p:cNvPr>
          <p:cNvSpPr txBox="1"/>
          <p:nvPr/>
        </p:nvSpPr>
        <p:spPr>
          <a:xfrm>
            <a:off x="4808930" y="2254126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8322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DB05EFDB-AC04-428D-882C-77C6D11A9B4C}"/>
              </a:ext>
            </a:extLst>
          </p:cNvPr>
          <p:cNvSpPr/>
          <p:nvPr/>
        </p:nvSpPr>
        <p:spPr>
          <a:xfrm>
            <a:off x="149679" y="722571"/>
            <a:ext cx="3987011" cy="590668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62E1D2-02FF-CF19-B27B-C0190805AA61}"/>
              </a:ext>
            </a:extLst>
          </p:cNvPr>
          <p:cNvSpPr txBox="1"/>
          <p:nvPr/>
        </p:nvSpPr>
        <p:spPr>
          <a:xfrm>
            <a:off x="4234016" y="877581"/>
            <a:ext cx="4532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b="1" dirty="0">
                <a:solidFill>
                  <a:srgbClr val="FF0000"/>
                </a:solidFill>
              </a:rPr>
              <a:t>２つのオブジェクトともに，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　同じクラス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Ball</a:t>
            </a:r>
          </a:p>
          <a:p>
            <a:r>
              <a:rPr kumimoji="1" lang="ja-JP" altLang="en-US" sz="2400" dirty="0">
                <a:solidFill>
                  <a:srgbClr val="FF0000"/>
                </a:solidFill>
              </a:rPr>
              <a:t>　</a:t>
            </a:r>
            <a:r>
              <a:rPr kumimoji="1" lang="ja-JP" altLang="en-US" sz="2400" dirty="0"/>
              <a:t>と考えることができる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03B17BC8-9FC2-42EE-87A4-21E5A7171BD9}"/>
              </a:ext>
            </a:extLst>
          </p:cNvPr>
          <p:cNvSpPr/>
          <p:nvPr/>
        </p:nvSpPr>
        <p:spPr>
          <a:xfrm>
            <a:off x="1286561" y="4321032"/>
            <a:ext cx="1383319" cy="12249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E3F03F-242A-4C23-8F54-E7C7784F986D}"/>
              </a:ext>
            </a:extLst>
          </p:cNvPr>
          <p:cNvSpPr txBox="1"/>
          <p:nvPr/>
        </p:nvSpPr>
        <p:spPr>
          <a:xfrm>
            <a:off x="701234" y="5636643"/>
            <a:ext cx="325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BB681B7A-348A-46ED-8D5D-25889D40018F}"/>
              </a:ext>
            </a:extLst>
          </p:cNvPr>
          <p:cNvSpPr/>
          <p:nvPr/>
        </p:nvSpPr>
        <p:spPr>
          <a:xfrm>
            <a:off x="1728346" y="1582893"/>
            <a:ext cx="499747" cy="42968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EAA62F-9FF5-47E2-91AB-729FB5771953}"/>
              </a:ext>
            </a:extLst>
          </p:cNvPr>
          <p:cNvSpPr txBox="1"/>
          <p:nvPr/>
        </p:nvSpPr>
        <p:spPr>
          <a:xfrm>
            <a:off x="473366" y="2593765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88CA608-7A93-41CA-B71C-325287CED467}"/>
              </a:ext>
            </a:extLst>
          </p:cNvPr>
          <p:cNvSpPr txBox="1"/>
          <p:nvPr/>
        </p:nvSpPr>
        <p:spPr>
          <a:xfrm>
            <a:off x="957833" y="199351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クラス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Ball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442D391-B903-4857-90AD-4672E18B87BA}"/>
              </a:ext>
            </a:extLst>
          </p:cNvPr>
          <p:cNvSpPr txBox="1"/>
          <p:nvPr/>
        </p:nvSpPr>
        <p:spPr>
          <a:xfrm>
            <a:off x="1044029" y="3896120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B33935-3367-4116-8DBA-0062B95901F4}"/>
              </a:ext>
            </a:extLst>
          </p:cNvPr>
          <p:cNvSpPr txBox="1"/>
          <p:nvPr/>
        </p:nvSpPr>
        <p:spPr>
          <a:xfrm>
            <a:off x="952820" y="1094133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5D75368-CABE-4CC0-82BE-F0287E95EB60}"/>
              </a:ext>
            </a:extLst>
          </p:cNvPr>
          <p:cNvSpPr txBox="1"/>
          <p:nvPr/>
        </p:nvSpPr>
        <p:spPr>
          <a:xfrm>
            <a:off x="4195468" y="2932978"/>
            <a:ext cx="4532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属性</a:t>
            </a:r>
            <a:r>
              <a:rPr kumimoji="1" lang="ja-JP" altLang="en-US" sz="2400" dirty="0"/>
              <a:t>を持つ．</a:t>
            </a:r>
            <a:endParaRPr kumimoji="1" lang="en-US" altLang="ja-JP" sz="2400" dirty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b="1" dirty="0"/>
              <a:t>半径，場所，色などの属性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371351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7-2. </a:t>
            </a:r>
            <a:r>
              <a:rPr lang="ja-JP" altLang="en-US" dirty="0"/>
              <a:t>クラス定義，</a:t>
            </a:r>
            <a:r>
              <a:rPr lang="en-US" altLang="ja-JP" dirty="0"/>
              <a:t>class</a:t>
            </a:r>
            <a:r>
              <a:rPr lang="ja-JP" altLang="en-US" dirty="0"/>
              <a:t>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オブジェクト生成（コンストラクタ），</a:t>
            </a:r>
            <a:r>
              <a:rPr lang="en-US" altLang="ja-JP" dirty="0"/>
              <a:t>new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6310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486344-7B12-F0C3-DCD6-07CACBB5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クラス定義の例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013BF7-76E4-0FF8-AE4A-4CB48F2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9570B07-F163-44EC-A814-7466E3E5C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4510856"/>
            <a:ext cx="6374219" cy="2347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/>
              <a:t>クラス名</a:t>
            </a:r>
            <a:r>
              <a:rPr lang="en-US" altLang="ja-JP" sz="2400" dirty="0"/>
              <a:t>: </a:t>
            </a:r>
            <a:r>
              <a:rPr lang="en-US" altLang="ja-JP" sz="2400" dirty="0">
                <a:solidFill>
                  <a:srgbClr val="C00000"/>
                </a:solidFill>
              </a:rPr>
              <a:t>Ball</a:t>
            </a:r>
          </a:p>
          <a:p>
            <a:pPr marL="0" indent="0">
              <a:buNone/>
            </a:pPr>
            <a:r>
              <a:rPr lang="ja-JP" altLang="en-US" sz="2400" b="1" dirty="0"/>
              <a:t>メソッド</a:t>
            </a:r>
            <a:r>
              <a:rPr lang="en-US" altLang="ja-JP" sz="2400" dirty="0"/>
              <a:t>: </a:t>
            </a:r>
            <a:r>
              <a:rPr lang="en-US" altLang="ja-JP" sz="2400" dirty="0">
                <a:solidFill>
                  <a:srgbClr val="C00000"/>
                </a:solidFill>
              </a:rPr>
              <a:t>Ball, printout</a:t>
            </a:r>
          </a:p>
          <a:p>
            <a:pPr marL="0" indent="0">
              <a:buNone/>
            </a:pPr>
            <a:r>
              <a:rPr lang="ja-JP" altLang="en-US" sz="2400" b="1" dirty="0"/>
              <a:t>属性</a:t>
            </a:r>
            <a:r>
              <a:rPr lang="en-US" altLang="ja-JP" sz="2400" dirty="0"/>
              <a:t>: </a:t>
            </a:r>
            <a:r>
              <a:rPr lang="en-US" altLang="ja-JP" sz="2400" dirty="0">
                <a:solidFill>
                  <a:srgbClr val="C00000"/>
                </a:solidFill>
              </a:rPr>
              <a:t>x, y, r, color</a:t>
            </a:r>
          </a:p>
          <a:p>
            <a:pPr marL="0" indent="0">
              <a:buNone/>
            </a:pPr>
            <a:r>
              <a:rPr lang="en-US" altLang="ja-JP" sz="2400" dirty="0"/>
              <a:t>※ Ball </a:t>
            </a:r>
            <a:r>
              <a:rPr lang="ja-JP" altLang="en-US" sz="2400" dirty="0"/>
              <a:t>は</a:t>
            </a:r>
            <a:r>
              <a:rPr lang="ja-JP" altLang="en-US" sz="2400" b="1" dirty="0">
                <a:solidFill>
                  <a:srgbClr val="C00000"/>
                </a:solidFill>
              </a:rPr>
              <a:t>コンストラクタ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   </a:t>
            </a:r>
            <a:r>
              <a:rPr lang="ja-JP" altLang="en-US" sz="2400" dirty="0"/>
              <a:t>（オブジェクト生成のためのメソッド）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A0BB64D-6C54-B0C0-5CF5-09FEBF887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34" y="589936"/>
            <a:ext cx="6858000" cy="39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9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486344-7B12-F0C3-DCD6-07CACBB5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</a:t>
            </a:r>
            <a:r>
              <a:rPr kumimoji="1" lang="ja-JP" altLang="en-US"/>
              <a:t>定義のプログラム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013BF7-76E4-0FF8-AE4A-4CB48F2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A0BB64D-6C54-B0C0-5CF5-09FEBF887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34" y="589936"/>
            <a:ext cx="6858000" cy="3975877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CA40469-59D6-6A8E-7BFE-6DCD5332DE8B}"/>
              </a:ext>
            </a:extLst>
          </p:cNvPr>
          <p:cNvSpPr/>
          <p:nvPr/>
        </p:nvSpPr>
        <p:spPr>
          <a:xfrm>
            <a:off x="1897764" y="567142"/>
            <a:ext cx="587894" cy="27726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CC593F2-AEBA-9E33-EDC6-BD63300B4FE0}"/>
              </a:ext>
            </a:extLst>
          </p:cNvPr>
          <p:cNvSpPr/>
          <p:nvPr/>
        </p:nvSpPr>
        <p:spPr>
          <a:xfrm>
            <a:off x="1716282" y="1738282"/>
            <a:ext cx="6104395" cy="130809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777EB92-1397-7E79-DB8D-F61011F109C2}"/>
              </a:ext>
            </a:extLst>
          </p:cNvPr>
          <p:cNvSpPr/>
          <p:nvPr/>
        </p:nvSpPr>
        <p:spPr>
          <a:xfrm>
            <a:off x="1716282" y="3092532"/>
            <a:ext cx="4291385" cy="126992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1A0C4B-B62A-DD72-E572-210489382A09}"/>
              </a:ext>
            </a:extLst>
          </p:cNvPr>
          <p:cNvSpPr txBox="1"/>
          <p:nvPr/>
        </p:nvSpPr>
        <p:spPr>
          <a:xfrm>
            <a:off x="2571231" y="503019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クラス名</a:t>
            </a:r>
            <a:r>
              <a:rPr kumimoji="1" lang="en-US" altLang="ja-JP" sz="2400" dirty="0">
                <a:solidFill>
                  <a:srgbClr val="FF0000"/>
                </a:solidFill>
              </a:rPr>
              <a:t>: Ball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D281E5-B9BB-43C1-3F06-E9BF46EC2C21}"/>
              </a:ext>
            </a:extLst>
          </p:cNvPr>
          <p:cNvSpPr txBox="1"/>
          <p:nvPr/>
        </p:nvSpPr>
        <p:spPr>
          <a:xfrm>
            <a:off x="6007667" y="1225786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Ball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B61BCB-5043-47E4-CA7B-B656142034B3}"/>
              </a:ext>
            </a:extLst>
          </p:cNvPr>
          <p:cNvSpPr txBox="1"/>
          <p:nvPr/>
        </p:nvSpPr>
        <p:spPr>
          <a:xfrm>
            <a:off x="6098155" y="3589142"/>
            <a:ext cx="259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printout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B59F4080-735B-C39F-DA17-7F1E24173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63" y="4747515"/>
            <a:ext cx="8941425" cy="533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このクラス定義を使用した，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の生成</a:t>
            </a:r>
            <a:endParaRPr lang="en-US" altLang="ja-JP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0C1C70E-36B3-7839-5568-A8BB9F9BA8B6}"/>
              </a:ext>
            </a:extLst>
          </p:cNvPr>
          <p:cNvGrpSpPr/>
          <p:nvPr/>
        </p:nvGrpSpPr>
        <p:grpSpPr>
          <a:xfrm>
            <a:off x="-383055" y="4890759"/>
            <a:ext cx="5277361" cy="1712681"/>
            <a:chOff x="1190345" y="1525042"/>
            <a:chExt cx="5277361" cy="1712681"/>
          </a:xfrm>
        </p:grpSpPr>
        <p:sp>
          <p:nvSpPr>
            <p:cNvPr id="17" name="コンテンツ プレースホルダー 2">
              <a:extLst>
                <a:ext uri="{FF2B5EF4-FFF2-40B4-BE49-F238E27FC236}">
                  <a16:creationId xmlns:a16="http://schemas.microsoft.com/office/drawing/2014/main" id="{E3CA96AE-C8B5-1940-3790-EB7FF74896B1}"/>
                </a:ext>
              </a:extLst>
            </p:cNvPr>
            <p:cNvSpPr txBox="1">
              <a:spLocks/>
            </p:cNvSpPr>
            <p:nvPr/>
          </p:nvSpPr>
          <p:spPr>
            <a:xfrm>
              <a:off x="1190345" y="1525042"/>
              <a:ext cx="5277361" cy="1193873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altLang="ja-JP" sz="3000" dirty="0">
                <a:latin typeface="Arial" panose="020B0604020202020204" pitchFamily="34" charset="0"/>
              </a:endParaRPr>
            </a:p>
            <a:p>
              <a:pPr marL="0" indent="0">
                <a:buNone/>
              </a:pPr>
              <a:r>
                <a:rPr lang="en-US" altLang="ja-JP" sz="2400" b="1" dirty="0">
                  <a:latin typeface="Arial" panose="020B0604020202020204" pitchFamily="34" charset="0"/>
                </a:rPr>
                <a:t>        a  8     10    1    "red"</a:t>
              </a:r>
            </a:p>
            <a:p>
              <a:pPr marL="0" indent="0">
                <a:buNone/>
              </a:pPr>
              <a:r>
                <a:rPr lang="en-US" altLang="ja-JP" sz="2400" b="1" dirty="0">
                  <a:latin typeface="Arial" panose="020B0604020202020204" pitchFamily="34" charset="0"/>
                </a:rPr>
                <a:t>        b  2     4      3    "green"</a:t>
              </a:r>
              <a:endParaRPr lang="ja-JP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3DFC254-E0EC-6BA1-4604-C69AADD4AB43}"/>
                </a:ext>
              </a:extLst>
            </p:cNvPr>
            <p:cNvSpPr/>
            <p:nvPr/>
          </p:nvSpPr>
          <p:spPr>
            <a:xfrm>
              <a:off x="2161220" y="2103478"/>
              <a:ext cx="3201672" cy="2925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240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99BA6F19-77F4-F0AB-D5E7-6607C0A2F8BD}"/>
                </a:ext>
              </a:extLst>
            </p:cNvPr>
            <p:cNvSpPr/>
            <p:nvPr/>
          </p:nvSpPr>
          <p:spPr>
            <a:xfrm>
              <a:off x="2161219" y="2513052"/>
              <a:ext cx="3201672" cy="3325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240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E9B73EE2-F342-4254-DA2B-B65D7001392C}"/>
                </a:ext>
              </a:extLst>
            </p:cNvPr>
            <p:cNvCxnSpPr/>
            <p:nvPr/>
          </p:nvCxnSpPr>
          <p:spPr>
            <a:xfrm>
              <a:off x="2647104" y="2096219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127501C-76ED-661B-30D4-07A33EE03604}"/>
                </a:ext>
              </a:extLst>
            </p:cNvPr>
            <p:cNvCxnSpPr/>
            <p:nvPr/>
          </p:nvCxnSpPr>
          <p:spPr>
            <a:xfrm>
              <a:off x="3289682" y="2093325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3264BDAA-F9EB-112E-EF84-0E1DB7BBDAAA}"/>
                </a:ext>
              </a:extLst>
            </p:cNvPr>
            <p:cNvCxnSpPr/>
            <p:nvPr/>
          </p:nvCxnSpPr>
          <p:spPr>
            <a:xfrm>
              <a:off x="2647104" y="2510260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064A7C93-269D-464C-8797-A4B1A7018026}"/>
                </a:ext>
              </a:extLst>
            </p:cNvPr>
            <p:cNvCxnSpPr/>
            <p:nvPr/>
          </p:nvCxnSpPr>
          <p:spPr>
            <a:xfrm>
              <a:off x="3297810" y="2520153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3E09133B-13B4-B070-2AC4-7453B6CA427C}"/>
                </a:ext>
              </a:extLst>
            </p:cNvPr>
            <p:cNvSpPr txBox="1"/>
            <p:nvPr/>
          </p:nvSpPr>
          <p:spPr>
            <a:xfrm>
              <a:off x="2218463" y="2776058"/>
              <a:ext cx="2937022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en-US" altLang="ja-JP" sz="2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x      y     r      color</a:t>
              </a:r>
              <a:endParaRPr kumimoji="1"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78BC5578-B80A-5506-375B-B4F97AD5C7EF}"/>
                </a:ext>
              </a:extLst>
            </p:cNvPr>
            <p:cNvCxnSpPr/>
            <p:nvPr/>
          </p:nvCxnSpPr>
          <p:spPr>
            <a:xfrm>
              <a:off x="3889757" y="2093325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C5D95EE8-B771-DC8F-C0F8-0BD5954CE1D0}"/>
                </a:ext>
              </a:extLst>
            </p:cNvPr>
            <p:cNvCxnSpPr/>
            <p:nvPr/>
          </p:nvCxnSpPr>
          <p:spPr>
            <a:xfrm>
              <a:off x="3894811" y="2502790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E922A29-BECC-FBDD-5700-0D4BE929A14B}"/>
              </a:ext>
            </a:extLst>
          </p:cNvPr>
          <p:cNvSpPr txBox="1"/>
          <p:nvPr/>
        </p:nvSpPr>
        <p:spPr>
          <a:xfrm>
            <a:off x="5504767" y="6254690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Java</a:t>
            </a:r>
            <a:r>
              <a:rPr kumimoji="1" lang="ja-JP" altLang="en-US" sz="2400" dirty="0"/>
              <a:t>プログラム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C028B30-D6D4-CBE1-DF97-85898858EF8F}"/>
              </a:ext>
            </a:extLst>
          </p:cNvPr>
          <p:cNvSpPr txBox="1"/>
          <p:nvPr/>
        </p:nvSpPr>
        <p:spPr>
          <a:xfrm>
            <a:off x="4748815" y="5541683"/>
            <a:ext cx="394062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a = new Ball(8, </a:t>
            </a:r>
            <a:r>
              <a:rPr lang="en-US" altLang="ja-JP" sz="2000" b="1" dirty="0"/>
              <a:t>10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1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"</a:t>
            </a:r>
            <a:r>
              <a:rPr kumimoji="1" lang="en-US" altLang="ja-JP" sz="2000" b="1" dirty="0"/>
              <a:t>blue");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b = new Ball(2, 4, 3, "green");</a:t>
            </a:r>
            <a:endParaRPr lang="ja-JP" altLang="en-US" sz="20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F00FF72-41D2-2E74-3634-A2FB4FCBBB86}"/>
              </a:ext>
            </a:extLst>
          </p:cNvPr>
          <p:cNvSpPr/>
          <p:nvPr/>
        </p:nvSpPr>
        <p:spPr>
          <a:xfrm>
            <a:off x="1724410" y="867201"/>
            <a:ext cx="2021707" cy="87108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DF19ABF-0969-ABDD-3ED6-EAD5107DFC1B}"/>
              </a:ext>
            </a:extLst>
          </p:cNvPr>
          <p:cNvSpPr txBox="1"/>
          <p:nvPr/>
        </p:nvSpPr>
        <p:spPr>
          <a:xfrm>
            <a:off x="3707720" y="1011439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4</a:t>
            </a:r>
            <a:r>
              <a:rPr kumimoji="1" lang="ja-JP" altLang="en-US" sz="2400" dirty="0">
                <a:solidFill>
                  <a:srgbClr val="FF0000"/>
                </a:solidFill>
              </a:rPr>
              <a:t>つの属性</a:t>
            </a:r>
          </a:p>
        </p:txBody>
      </p:sp>
    </p:spTree>
    <p:extLst>
      <p:ext uri="{BB962C8B-B14F-4D97-AF65-F5344CB8AC3E}">
        <p14:creationId xmlns:p14="http://schemas.microsoft.com/office/powerpoint/2010/main" val="810987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メソッド</a:t>
            </a:r>
            <a:r>
              <a:rPr lang="ja-JP" altLang="en-US" dirty="0"/>
              <a:t>アクセス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FE0467-0962-4A2C-8D46-82FDAD73C311}"/>
              </a:ext>
            </a:extLst>
          </p:cNvPr>
          <p:cNvSpPr/>
          <p:nvPr/>
        </p:nvSpPr>
        <p:spPr>
          <a:xfrm>
            <a:off x="1013494" y="3234460"/>
            <a:ext cx="6494925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a</a:t>
            </a:r>
            <a:r>
              <a:rPr kumimoji="1" lang="en-US" altLang="ja-JP" sz="2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や </a:t>
            </a:r>
            <a:r>
              <a:rPr kumimoji="1"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b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	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printout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 	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メソッド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間を「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」で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区切って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AF223E-1579-421F-AD51-C18E72DA0A4C}"/>
              </a:ext>
            </a:extLst>
          </p:cNvPr>
          <p:cNvSpPr txBox="1"/>
          <p:nvPr/>
        </p:nvSpPr>
        <p:spPr>
          <a:xfrm>
            <a:off x="5575492" y="1533864"/>
            <a:ext cx="3103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5545BB-0904-3D0F-82C8-60E5DEC50FEB}"/>
              </a:ext>
            </a:extLst>
          </p:cNvPr>
          <p:cNvSpPr txBox="1"/>
          <p:nvPr/>
        </p:nvSpPr>
        <p:spPr>
          <a:xfrm>
            <a:off x="1122447" y="1345215"/>
            <a:ext cx="4197266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800" b="1" dirty="0" err="1"/>
              <a:t>a.printout</a:t>
            </a:r>
            <a:r>
              <a:rPr kumimoji="1" lang="en-US" altLang="ja-JP" sz="2800" b="1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800" b="1" dirty="0" err="1"/>
              <a:t>b.printout</a:t>
            </a:r>
            <a:r>
              <a:rPr kumimoji="1" lang="en-US" altLang="ja-JP" sz="2800" b="1" dirty="0"/>
              <a:t>();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8781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93615B0C-416B-EC60-C854-C0BCEDF80D07}"/>
              </a:ext>
            </a:extLst>
          </p:cNvPr>
          <p:cNvSpPr/>
          <p:nvPr/>
        </p:nvSpPr>
        <p:spPr>
          <a:xfrm>
            <a:off x="1291988" y="4453939"/>
            <a:ext cx="1383319" cy="12249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70529ED-D15D-573F-1821-7DF1EC13848B}"/>
              </a:ext>
            </a:extLst>
          </p:cNvPr>
          <p:cNvSpPr txBox="1"/>
          <p:nvPr/>
        </p:nvSpPr>
        <p:spPr>
          <a:xfrm>
            <a:off x="706661" y="5769550"/>
            <a:ext cx="325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0178CCF-4126-B811-907E-0E1F1E631664}"/>
              </a:ext>
            </a:extLst>
          </p:cNvPr>
          <p:cNvSpPr/>
          <p:nvPr/>
        </p:nvSpPr>
        <p:spPr>
          <a:xfrm>
            <a:off x="1620230" y="1704655"/>
            <a:ext cx="851783" cy="80613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5AAB91E-4782-C2BE-CAF6-C31380108EB1}"/>
              </a:ext>
            </a:extLst>
          </p:cNvPr>
          <p:cNvSpPr txBox="1"/>
          <p:nvPr/>
        </p:nvSpPr>
        <p:spPr>
          <a:xfrm>
            <a:off x="473366" y="2593765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DDB2E88-FD65-16F2-F871-78B39906C3B9}"/>
              </a:ext>
            </a:extLst>
          </p:cNvPr>
          <p:cNvSpPr txBox="1"/>
          <p:nvPr/>
        </p:nvSpPr>
        <p:spPr>
          <a:xfrm>
            <a:off x="4577580" y="2770304"/>
            <a:ext cx="375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クラス定義のプログラム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62E1D2-02FF-CF19-B27B-C0190805AA61}"/>
              </a:ext>
            </a:extLst>
          </p:cNvPr>
          <p:cNvSpPr txBox="1"/>
          <p:nvPr/>
        </p:nvSpPr>
        <p:spPr>
          <a:xfrm>
            <a:off x="1049456" y="524627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クラス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Ball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53909A6-B6A0-4833-B64F-9B98E7471783}"/>
              </a:ext>
            </a:extLst>
          </p:cNvPr>
          <p:cNvSpPr txBox="1"/>
          <p:nvPr/>
        </p:nvSpPr>
        <p:spPr>
          <a:xfrm>
            <a:off x="1049456" y="4029027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3F5CC90-5559-47F9-9F25-E4BA28597159}"/>
              </a:ext>
            </a:extLst>
          </p:cNvPr>
          <p:cNvSpPr txBox="1"/>
          <p:nvPr/>
        </p:nvSpPr>
        <p:spPr>
          <a:xfrm>
            <a:off x="1116663" y="1233297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3DCCA63-CDEA-4FC3-BB8D-5A39F35FAC69}"/>
              </a:ext>
            </a:extLst>
          </p:cNvPr>
          <p:cNvSpPr/>
          <p:nvPr/>
        </p:nvSpPr>
        <p:spPr>
          <a:xfrm>
            <a:off x="136056" y="1164265"/>
            <a:ext cx="3987011" cy="550234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569BD0-75D0-4175-8DD6-32D76637D1EC}"/>
              </a:ext>
            </a:extLst>
          </p:cNvPr>
          <p:cNvSpPr txBox="1"/>
          <p:nvPr/>
        </p:nvSpPr>
        <p:spPr>
          <a:xfrm>
            <a:off x="4512892" y="4411810"/>
            <a:ext cx="452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オブジェクト生成のプログラム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4F3C8C3-D9AB-4C9A-9F5F-C898125AA55D}"/>
              </a:ext>
            </a:extLst>
          </p:cNvPr>
          <p:cNvSpPr txBox="1"/>
          <p:nvPr/>
        </p:nvSpPr>
        <p:spPr>
          <a:xfrm>
            <a:off x="4484367" y="5894686"/>
            <a:ext cx="452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メソッドアクセスのプログラム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2AB5C9F-5B04-6ECE-455E-DC67DCAC4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148" y="501484"/>
            <a:ext cx="3812837" cy="221046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5C9558-E2CA-F21C-61AD-25C6DFC4EDB4}"/>
              </a:ext>
            </a:extLst>
          </p:cNvPr>
          <p:cNvSpPr txBox="1"/>
          <p:nvPr/>
        </p:nvSpPr>
        <p:spPr>
          <a:xfrm>
            <a:off x="4618024" y="3582312"/>
            <a:ext cx="405261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a = new Ball(8, </a:t>
            </a:r>
            <a:r>
              <a:rPr lang="en-US" altLang="ja-JP" sz="2000" b="1" dirty="0"/>
              <a:t>10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1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"</a:t>
            </a:r>
            <a:r>
              <a:rPr kumimoji="1" lang="en-US" altLang="ja-JP" sz="2000" b="1" dirty="0"/>
              <a:t>blue");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b = new Ball(2, 4, 3, "green");</a:t>
            </a:r>
            <a:endParaRPr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5F7C16B-8EFE-FD01-6431-BA4D8F65140E}"/>
              </a:ext>
            </a:extLst>
          </p:cNvPr>
          <p:cNvSpPr txBox="1"/>
          <p:nvPr/>
        </p:nvSpPr>
        <p:spPr>
          <a:xfrm>
            <a:off x="4599071" y="5063690"/>
            <a:ext cx="407156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 err="1"/>
              <a:t>a.printout</a:t>
            </a:r>
            <a:r>
              <a:rPr kumimoji="1" lang="en-US" altLang="ja-JP" sz="2000" b="1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 err="1"/>
              <a:t>b.printout</a:t>
            </a:r>
            <a:r>
              <a:rPr kumimoji="1" lang="en-US" altLang="ja-JP" sz="2000" b="1" dirty="0"/>
              <a:t>();</a:t>
            </a:r>
            <a:endParaRPr lang="ja-JP" altLang="en-US" sz="2000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5AF6D81-B821-DF67-E3D7-DDD1B4C6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</p:spTree>
    <p:extLst>
      <p:ext uri="{BB962C8B-B14F-4D97-AF65-F5344CB8AC3E}">
        <p14:creationId xmlns:p14="http://schemas.microsoft.com/office/powerpoint/2010/main" val="143044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21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27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/>
            <a:r>
              <a:rPr lang="ja-JP" altLang="en-US" b="1" dirty="0"/>
              <a:t>クラス定義</a:t>
            </a:r>
            <a:endParaRPr lang="en-US" altLang="ja-JP" b="1" dirty="0"/>
          </a:p>
          <a:p>
            <a:pPr lvl="1"/>
            <a:r>
              <a:rPr lang="en-US" altLang="ja-JP" b="1" dirty="0"/>
              <a:t>class</a:t>
            </a:r>
          </a:p>
          <a:p>
            <a:pPr lvl="1"/>
            <a:r>
              <a:rPr lang="ja-JP" altLang="en-US" b="1" dirty="0"/>
              <a:t>オブジェクト生成（コンストラクタ）</a:t>
            </a:r>
            <a:endParaRPr lang="en-US" altLang="ja-JP" b="1" dirty="0"/>
          </a:p>
          <a:p>
            <a:pPr lvl="1"/>
            <a:r>
              <a:rPr lang="ja-JP" altLang="en-US" b="1" dirty="0"/>
              <a:t>メソッドアクセス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3376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B1C0FB93-6E27-1C41-CBC8-0BA500045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86" y="1520396"/>
            <a:ext cx="7169878" cy="41828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0846" y="5260"/>
            <a:ext cx="8639976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7B31865-5794-7FF6-203E-602A5383D9DF}"/>
              </a:ext>
            </a:extLst>
          </p:cNvPr>
          <p:cNvSpPr/>
          <p:nvPr/>
        </p:nvSpPr>
        <p:spPr>
          <a:xfrm>
            <a:off x="1202216" y="1520396"/>
            <a:ext cx="6841647" cy="4182884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18C2D8-06F2-87D4-0A8F-55042310D18D}"/>
              </a:ext>
            </a:extLst>
          </p:cNvPr>
          <p:cNvSpPr txBox="1"/>
          <p:nvPr/>
        </p:nvSpPr>
        <p:spPr>
          <a:xfrm>
            <a:off x="6190222" y="510998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クラス定義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FC8C46-CD3C-7343-44B7-543E51E77CA7}"/>
              </a:ext>
            </a:extLst>
          </p:cNvPr>
          <p:cNvSpPr txBox="1"/>
          <p:nvPr/>
        </p:nvSpPr>
        <p:spPr>
          <a:xfrm>
            <a:off x="308969" y="798769"/>
            <a:ext cx="844333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クラス定義，オブジェクト生成，メソッドアクセス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6FF6B48-8C0B-B428-6227-3BA22DF72ADB}"/>
              </a:ext>
            </a:extLst>
          </p:cNvPr>
          <p:cNvSpPr txBox="1"/>
          <p:nvPr/>
        </p:nvSpPr>
        <p:spPr>
          <a:xfrm>
            <a:off x="756138" y="6129019"/>
            <a:ext cx="700704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字下げにより，プログラムが見やすくなる</a:t>
            </a:r>
          </a:p>
        </p:txBody>
      </p:sp>
    </p:spTree>
    <p:extLst>
      <p:ext uri="{BB962C8B-B14F-4D97-AF65-F5344CB8AC3E}">
        <p14:creationId xmlns:p14="http://schemas.microsoft.com/office/powerpoint/2010/main" val="1430560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978D2D9-8667-EF16-11E8-67AD4F8D9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81" y="1554817"/>
            <a:ext cx="8616098" cy="22742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0846" y="5260"/>
            <a:ext cx="8639976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プログラムの続き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0B20C7A-CF35-C748-695B-795A1974B65E}"/>
              </a:ext>
            </a:extLst>
          </p:cNvPr>
          <p:cNvSpPr/>
          <p:nvPr/>
        </p:nvSpPr>
        <p:spPr>
          <a:xfrm>
            <a:off x="1727742" y="2114526"/>
            <a:ext cx="4686673" cy="57628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952722-CBF5-9457-1937-3AB7D411B60C}"/>
              </a:ext>
            </a:extLst>
          </p:cNvPr>
          <p:cNvSpPr txBox="1"/>
          <p:nvPr/>
        </p:nvSpPr>
        <p:spPr>
          <a:xfrm>
            <a:off x="6497122" y="211452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オブジェクト生成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6FF6B48-8C0B-B428-6227-3BA22DF72ADB}"/>
              </a:ext>
            </a:extLst>
          </p:cNvPr>
          <p:cNvSpPr txBox="1"/>
          <p:nvPr/>
        </p:nvSpPr>
        <p:spPr>
          <a:xfrm>
            <a:off x="756138" y="6129019"/>
            <a:ext cx="700704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字下げにより，プログラムが見やすくなる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C9DA562-62FD-07ED-0400-B6FC6E000478}"/>
              </a:ext>
            </a:extLst>
          </p:cNvPr>
          <p:cNvSpPr/>
          <p:nvPr/>
        </p:nvSpPr>
        <p:spPr>
          <a:xfrm>
            <a:off x="1727742" y="2690814"/>
            <a:ext cx="4686673" cy="63341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477FEF-F2C8-D244-96FB-B46B37A8C07A}"/>
              </a:ext>
            </a:extLst>
          </p:cNvPr>
          <p:cNvSpPr txBox="1"/>
          <p:nvPr/>
        </p:nvSpPr>
        <p:spPr>
          <a:xfrm>
            <a:off x="6497122" y="282071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メソッドアクセス</a:t>
            </a:r>
          </a:p>
        </p:txBody>
      </p:sp>
    </p:spTree>
    <p:extLst>
      <p:ext uri="{BB962C8B-B14F-4D97-AF65-F5344CB8AC3E}">
        <p14:creationId xmlns:p14="http://schemas.microsoft.com/office/powerpoint/2010/main" val="3154669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620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D0B8075-E855-499B-A8A1-419D9B87C30C}"/>
              </a:ext>
            </a:extLst>
          </p:cNvPr>
          <p:cNvSpPr/>
          <p:nvPr/>
        </p:nvSpPr>
        <p:spPr>
          <a:xfrm>
            <a:off x="201529" y="607514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D33A3AC-9963-09EB-E630-BF7FCC47D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27" y="978953"/>
            <a:ext cx="7469335" cy="478186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E40828-55BA-392C-8EC2-3DAE5445A0D2}"/>
              </a:ext>
            </a:extLst>
          </p:cNvPr>
          <p:cNvSpPr txBox="1"/>
          <p:nvPr/>
        </p:nvSpPr>
        <p:spPr>
          <a:xfrm>
            <a:off x="3523915" y="4642964"/>
            <a:ext cx="3556000" cy="1159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オブジェクト </a:t>
            </a:r>
            <a:r>
              <a:rPr kumimoji="1" lang="en-US" altLang="ja-JP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a, b</a:t>
            </a:r>
            <a:endParaRPr kumimoji="1" lang="ja-JP" altLang="en-US" sz="28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F2DF557-FA89-C94D-5C49-BDD52922AA46}"/>
              </a:ext>
            </a:extLst>
          </p:cNvPr>
          <p:cNvSpPr txBox="1"/>
          <p:nvPr/>
        </p:nvSpPr>
        <p:spPr>
          <a:xfrm>
            <a:off x="5845008" y="1261628"/>
            <a:ext cx="3556000" cy="1159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 </a:t>
            </a:r>
            <a:r>
              <a:rPr kumimoji="1" lang="en-US" altLang="ja-JP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printout</a:t>
            </a:r>
          </a:p>
          <a:p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による表示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5DB53295-F847-9DC2-7302-237E7F9F297C}"/>
              </a:ext>
            </a:extLst>
          </p:cNvPr>
          <p:cNvSpPr/>
          <p:nvPr/>
        </p:nvSpPr>
        <p:spPr>
          <a:xfrm>
            <a:off x="7800975" y="2181225"/>
            <a:ext cx="639698" cy="385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4216E6B-948A-8AE1-A581-327CFE691608}"/>
              </a:ext>
            </a:extLst>
          </p:cNvPr>
          <p:cNvSpPr txBox="1"/>
          <p:nvPr/>
        </p:nvSpPr>
        <p:spPr>
          <a:xfrm>
            <a:off x="6774614" y="2511389"/>
            <a:ext cx="2386096" cy="678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右下をドラッグして</a:t>
            </a:r>
            <a:endParaRPr kumimoji="1" lang="en-US" altLang="ja-JP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表示枠を広げる</a:t>
            </a:r>
          </a:p>
        </p:txBody>
      </p:sp>
    </p:spTree>
    <p:extLst>
      <p:ext uri="{BB962C8B-B14F-4D97-AF65-F5344CB8AC3E}">
        <p14:creationId xmlns:p14="http://schemas.microsoft.com/office/powerpoint/2010/main" val="2227916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F9AECE4-A383-5A79-7F72-2116F2883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8" y="1149232"/>
            <a:ext cx="6986589" cy="541724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218661"/>
            <a:ext cx="7918451" cy="98066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③「</a:t>
            </a:r>
            <a:r>
              <a:rPr lang="en-US" altLang="ja-JP" b="1" dirty="0"/>
              <a:t>First</a:t>
            </a:r>
            <a:r>
              <a:rPr lang="ja-JP" altLang="en-US" dirty="0"/>
              <a:t>」をクリックして，プログラム実行を先頭に戻す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>
              <a:lnSpc>
                <a:spcPct val="120000"/>
              </a:lnSpc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014014" y="6142929"/>
            <a:ext cx="1000523" cy="5069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684392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28B4B95-3500-97B4-70F1-FCA39031D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95" y="1725401"/>
            <a:ext cx="6845217" cy="503068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94520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④「</a:t>
            </a:r>
            <a:r>
              <a:rPr lang="en-US" altLang="ja-JP" b="1" dirty="0"/>
              <a:t>Step 1 of </a:t>
            </a:r>
            <a:r>
              <a:rPr lang="en-US" altLang="ja-JP" b="1" dirty="0">
                <a:solidFill>
                  <a:srgbClr val="FF0000"/>
                </a:solidFill>
              </a:rPr>
              <a:t>38</a:t>
            </a:r>
            <a:r>
              <a:rPr lang="ja-JP" altLang="en-US" dirty="0"/>
              <a:t>」と表示されているので，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全部で，ステップ数は </a:t>
            </a:r>
            <a:r>
              <a:rPr lang="en-US" altLang="ja-JP" b="1" dirty="0">
                <a:solidFill>
                  <a:srgbClr val="FF0000"/>
                </a:solidFill>
              </a:rPr>
              <a:t>38</a:t>
            </a:r>
            <a:r>
              <a:rPr lang="en-US" altLang="ja-JP" dirty="0"/>
              <a:t> </a:t>
            </a:r>
            <a:r>
              <a:rPr lang="ja-JP" altLang="en-US" dirty="0"/>
              <a:t>あることが分かる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</a:t>
            </a:r>
            <a:r>
              <a:rPr lang="ja-JP" altLang="en-US" sz="2400" dirty="0"/>
              <a:t>（ステップ数と，プログラムの行数は</a:t>
            </a:r>
            <a:r>
              <a:rPr lang="ja-JP" altLang="en-US" sz="2400" b="1" dirty="0">
                <a:solidFill>
                  <a:srgbClr val="FF0000"/>
                </a:solidFill>
              </a:rPr>
              <a:t>違うもの</a:t>
            </a:r>
            <a:r>
              <a:rPr lang="ja-JP" altLang="en-US" sz="2400" dirty="0"/>
              <a:t>）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endParaRPr lang="ja-JP" altLang="en-US" sz="2400" dirty="0"/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686705" y="6481763"/>
            <a:ext cx="1670598" cy="3121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469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2AD283A-184D-B225-4A14-55DA750BC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95" y="1725401"/>
            <a:ext cx="6845217" cy="5030685"/>
          </a:xfrm>
          <a:prstGeom prst="rect">
            <a:avLst/>
          </a:prstGeom>
        </p:spPr>
      </p:pic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4396" y="136524"/>
            <a:ext cx="8929604" cy="2276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 先頭に戻したので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・すべての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は消えている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・</a:t>
            </a:r>
            <a:r>
              <a:rPr lang="ja-JP" altLang="en-US" b="1" dirty="0"/>
              <a:t>赤い矢印</a:t>
            </a:r>
            <a:r>
              <a:rPr lang="ja-JP" altLang="en-US" dirty="0"/>
              <a:t>は </a:t>
            </a:r>
            <a:r>
              <a:rPr lang="en-US" altLang="ja-JP" b="1" dirty="0"/>
              <a:t>main</a:t>
            </a:r>
            <a:r>
              <a:rPr lang="en-US" altLang="ja-JP" dirty="0"/>
              <a:t> </a:t>
            </a:r>
            <a:r>
              <a:rPr lang="ja-JP" altLang="en-US" dirty="0"/>
              <a:t>メソッドの</a:t>
            </a:r>
            <a:r>
              <a:rPr lang="ja-JP" altLang="en-US" b="1" dirty="0"/>
              <a:t>先頭</a:t>
            </a:r>
            <a:r>
              <a:rPr lang="ja-JP" altLang="en-US" dirty="0"/>
              <a:t>に</a:t>
            </a:r>
            <a:r>
              <a:rPr lang="ja-JP" altLang="en-US" b="1" dirty="0"/>
              <a:t>戻っている</a:t>
            </a:r>
            <a:endParaRPr lang="en-US" altLang="ja-JP" b="1" dirty="0"/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10" name="楕円 9"/>
          <p:cNvSpPr/>
          <p:nvPr/>
        </p:nvSpPr>
        <p:spPr>
          <a:xfrm>
            <a:off x="3874726" y="2767433"/>
            <a:ext cx="2946845" cy="39540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楕円 10"/>
          <p:cNvSpPr/>
          <p:nvPr/>
        </p:nvSpPr>
        <p:spPr>
          <a:xfrm>
            <a:off x="214396" y="4357973"/>
            <a:ext cx="804321" cy="2895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9024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5771649-59FE-62FB-A84F-4050CAEB0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934" y="2681216"/>
            <a:ext cx="5059500" cy="401552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11338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⑥ </a:t>
            </a:r>
            <a:r>
              <a:rPr lang="ja-JP" altLang="en-US" b="1" dirty="0"/>
              <a:t>ステップ実行</a:t>
            </a:r>
            <a:r>
              <a:rPr lang="ja-JP" altLang="en-US" dirty="0"/>
              <a:t>したいので，「</a:t>
            </a:r>
            <a:r>
              <a:rPr lang="en-US" altLang="ja-JP" b="1" dirty="0"/>
              <a:t>Next</a:t>
            </a:r>
            <a:r>
              <a:rPr lang="ja-JP" altLang="en-US" dirty="0"/>
              <a:t>」をクリックしながら，</a:t>
            </a:r>
            <a:r>
              <a:rPr lang="ja-JP" altLang="en-US" b="1" dirty="0"/>
              <a:t>矢印の動きを確認</a:t>
            </a:r>
            <a:r>
              <a:rPr lang="ja-JP" altLang="en-US" dirty="0"/>
              <a:t>しなさい．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「</a:t>
            </a:r>
            <a:r>
              <a:rPr lang="en-US" altLang="ja-JP" b="1" dirty="0"/>
              <a:t>Next</a:t>
            </a:r>
            <a:r>
              <a:rPr lang="ja-JP" altLang="en-US" dirty="0"/>
              <a:t>」ボタンを何度か押し，それ以上進めな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くなったら終了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659934" y="2938376"/>
            <a:ext cx="314418" cy="26758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2013" y="3891594"/>
            <a:ext cx="1800493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ジャンプ</a:t>
            </a:r>
            <a:endParaRPr lang="en-US" altLang="ja-JP" sz="21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している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30247" y="6007998"/>
            <a:ext cx="3416320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実行が進むと，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オブジェクトが更新される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759205" y="3684910"/>
            <a:ext cx="2407903" cy="18601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94A77D-BE5A-87D8-ED32-165D919D7673}"/>
              </a:ext>
            </a:extLst>
          </p:cNvPr>
          <p:cNvSpPr txBox="1"/>
          <p:nvPr/>
        </p:nvSpPr>
        <p:spPr>
          <a:xfrm>
            <a:off x="952907" y="2171063"/>
            <a:ext cx="787908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あとで使うので，プログラムを消さずに残しておくこと</a:t>
            </a:r>
          </a:p>
        </p:txBody>
      </p:sp>
    </p:spTree>
    <p:extLst>
      <p:ext uri="{BB962C8B-B14F-4D97-AF65-F5344CB8AC3E}">
        <p14:creationId xmlns:p14="http://schemas.microsoft.com/office/powerpoint/2010/main" val="2903098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クラス定義</a:t>
            </a:r>
            <a:r>
              <a:rPr lang="ja-JP" altLang="en-US" dirty="0"/>
              <a:t>では，</a:t>
            </a:r>
            <a:r>
              <a:rPr lang="ja-JP" altLang="en-US" b="1" dirty="0">
                <a:solidFill>
                  <a:srgbClr val="C00000"/>
                </a:solidFill>
              </a:rPr>
              <a:t>クラス名の指定</a:t>
            </a:r>
            <a:r>
              <a:rPr lang="ja-JP" altLang="en-US" dirty="0"/>
              <a:t>と，</a:t>
            </a:r>
            <a:r>
              <a:rPr lang="ja-JP" altLang="en-US" b="1" dirty="0">
                <a:solidFill>
                  <a:srgbClr val="C00000"/>
                </a:solidFill>
              </a:rPr>
              <a:t>メソッド定義</a:t>
            </a:r>
            <a:r>
              <a:rPr lang="ja-JP" altLang="en-US" dirty="0"/>
              <a:t>を行う．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キーワード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class</a:t>
            </a:r>
            <a:r>
              <a:rPr lang="en-US" altLang="ja-JP" dirty="0"/>
              <a:t>		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endParaRPr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A6B33D4-736D-6E87-1795-E88BE70CD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96" y="1690074"/>
            <a:ext cx="6858000" cy="3975877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790F430-7D0A-6C14-89F8-255496F04696}"/>
              </a:ext>
            </a:extLst>
          </p:cNvPr>
          <p:cNvSpPr/>
          <p:nvPr/>
        </p:nvSpPr>
        <p:spPr>
          <a:xfrm>
            <a:off x="1864426" y="1667280"/>
            <a:ext cx="587894" cy="27726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A05B9A3-E2B9-A3C9-F018-1C001DDAF182}"/>
              </a:ext>
            </a:extLst>
          </p:cNvPr>
          <p:cNvSpPr/>
          <p:nvPr/>
        </p:nvSpPr>
        <p:spPr>
          <a:xfrm>
            <a:off x="1682944" y="2838420"/>
            <a:ext cx="6104395" cy="130809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1CA82DF-8006-F4EA-27E1-F15C108C856C}"/>
              </a:ext>
            </a:extLst>
          </p:cNvPr>
          <p:cNvSpPr/>
          <p:nvPr/>
        </p:nvSpPr>
        <p:spPr>
          <a:xfrm>
            <a:off x="1682944" y="4192670"/>
            <a:ext cx="4291385" cy="126992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6899AB-537D-E5B8-0D4D-582BCE1CA6D9}"/>
              </a:ext>
            </a:extLst>
          </p:cNvPr>
          <p:cNvSpPr txBox="1"/>
          <p:nvPr/>
        </p:nvSpPr>
        <p:spPr>
          <a:xfrm>
            <a:off x="2537893" y="1603157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クラス名</a:t>
            </a:r>
            <a:r>
              <a:rPr kumimoji="1" lang="en-US" altLang="ja-JP" sz="2400" dirty="0">
                <a:solidFill>
                  <a:srgbClr val="FF0000"/>
                </a:solidFill>
              </a:rPr>
              <a:t>: Ball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F351158-9513-6EB5-9A0C-AD1C6C5EEF9D}"/>
              </a:ext>
            </a:extLst>
          </p:cNvPr>
          <p:cNvSpPr txBox="1"/>
          <p:nvPr/>
        </p:nvSpPr>
        <p:spPr>
          <a:xfrm>
            <a:off x="5974329" y="2325924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Ball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7606C6-6C82-BBFA-20C5-8CE6964EEE75}"/>
              </a:ext>
            </a:extLst>
          </p:cNvPr>
          <p:cNvSpPr txBox="1"/>
          <p:nvPr/>
        </p:nvSpPr>
        <p:spPr>
          <a:xfrm>
            <a:off x="6064817" y="4689280"/>
            <a:ext cx="259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printout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F50A0D1-AB30-165C-3ECF-A6B34C5F1CAF}"/>
              </a:ext>
            </a:extLst>
          </p:cNvPr>
          <p:cNvSpPr/>
          <p:nvPr/>
        </p:nvSpPr>
        <p:spPr>
          <a:xfrm>
            <a:off x="1691072" y="1967339"/>
            <a:ext cx="2021707" cy="87108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C79072-2B25-B525-FE01-9FEB84501EEA}"/>
              </a:ext>
            </a:extLst>
          </p:cNvPr>
          <p:cNvSpPr txBox="1"/>
          <p:nvPr/>
        </p:nvSpPr>
        <p:spPr>
          <a:xfrm>
            <a:off x="3674382" y="2111577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4</a:t>
            </a:r>
            <a:r>
              <a:rPr kumimoji="1" lang="ja-JP" altLang="en-US" sz="2400" dirty="0">
                <a:solidFill>
                  <a:srgbClr val="FF0000"/>
                </a:solidFill>
              </a:rPr>
              <a:t>つの属性</a:t>
            </a:r>
          </a:p>
        </p:txBody>
      </p:sp>
    </p:spTree>
    <p:extLst>
      <p:ext uri="{BB962C8B-B14F-4D97-AF65-F5344CB8AC3E}">
        <p14:creationId xmlns:p14="http://schemas.microsoft.com/office/powerpoint/2010/main" val="3781244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7-3. </a:t>
            </a:r>
            <a:r>
              <a:rPr lang="ja-JP" altLang="en-US" dirty="0"/>
              <a:t>メソッドアクセス，属性アクセス，</a:t>
            </a:r>
            <a:r>
              <a:rPr lang="en-US" altLang="ja-JP" dirty="0"/>
              <a:t>this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085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C6FD7-D16A-43DC-A973-6DFD77DA9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84" y="644893"/>
            <a:ext cx="8461208" cy="4986191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は，</a:t>
            </a:r>
            <a:r>
              <a:rPr lang="ja-JP" altLang="en-US" b="1" u="sng" dirty="0">
                <a:solidFill>
                  <a:srgbClr val="FF0000"/>
                </a:solidFill>
              </a:rPr>
              <a:t>同じ種類のオブジェクトの集まり</a:t>
            </a:r>
            <a:r>
              <a:rPr lang="ja-JP" altLang="en-US" dirty="0"/>
              <a:t>と考えることができる</a:t>
            </a: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b="1" dirty="0"/>
          </a:p>
          <a:p>
            <a:r>
              <a:rPr lang="ja-JP" altLang="en-US" b="1" u="sng" dirty="0">
                <a:solidFill>
                  <a:srgbClr val="FF0000"/>
                </a:solidFill>
              </a:rPr>
              <a:t>メソッド定義内</a:t>
            </a:r>
            <a:r>
              <a:rPr lang="ja-JP" altLang="en-US" dirty="0"/>
              <a:t>で，その</a:t>
            </a:r>
            <a:r>
              <a:rPr lang="ja-JP" altLang="en-US" b="1" dirty="0">
                <a:solidFill>
                  <a:srgbClr val="C00000"/>
                </a:solidFill>
              </a:rPr>
              <a:t>メソッドが所属するクラス</a:t>
            </a:r>
            <a:r>
              <a:rPr lang="ja-JP" altLang="en-US" dirty="0"/>
              <a:t>で定義された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にアクセスするときは </a:t>
            </a:r>
            <a:r>
              <a:rPr lang="en-US" altLang="ja-JP" b="1" u="sng" dirty="0">
                <a:solidFill>
                  <a:srgbClr val="FF0000"/>
                </a:solidFill>
              </a:rPr>
              <a:t>this </a:t>
            </a:r>
            <a:r>
              <a:rPr lang="ja-JP" altLang="en-US" b="1" u="sng" dirty="0">
                <a:solidFill>
                  <a:srgbClr val="FF0000"/>
                </a:solidFill>
              </a:rPr>
              <a:t>＋「</a:t>
            </a:r>
            <a:r>
              <a:rPr lang="en-US" altLang="ja-JP" b="1" u="sng" dirty="0">
                <a:solidFill>
                  <a:srgbClr val="FF0000"/>
                </a:solidFill>
              </a:rPr>
              <a:t>.</a:t>
            </a:r>
            <a:r>
              <a:rPr lang="ja-JP" altLang="en-US" b="1" u="sng" dirty="0">
                <a:solidFill>
                  <a:srgbClr val="FF0000"/>
                </a:solidFill>
              </a:rPr>
              <a:t>」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kumimoji="1" lang="ja-JP" altLang="en-US" b="1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9346F30-3D08-427D-93F1-69E2B163672B}"/>
              </a:ext>
            </a:extLst>
          </p:cNvPr>
          <p:cNvSpPr/>
          <p:nvPr/>
        </p:nvSpPr>
        <p:spPr>
          <a:xfrm>
            <a:off x="1359046" y="1629443"/>
            <a:ext cx="5885850" cy="208255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D3B49C8-006C-4B4F-BAA6-A110D97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08854-A85E-4B52-B23D-3510386E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960C48F2-1666-43A5-A2A0-3C0FFB3441BB}"/>
              </a:ext>
            </a:extLst>
          </p:cNvPr>
          <p:cNvSpPr/>
          <p:nvPr/>
        </p:nvSpPr>
        <p:spPr>
          <a:xfrm>
            <a:off x="5220148" y="2131484"/>
            <a:ext cx="898180" cy="8623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7035AF-F8F9-4707-8622-6FF3CB4E8B12}"/>
              </a:ext>
            </a:extLst>
          </p:cNvPr>
          <p:cNvSpPr txBox="1"/>
          <p:nvPr/>
        </p:nvSpPr>
        <p:spPr>
          <a:xfrm>
            <a:off x="4567146" y="2989278"/>
            <a:ext cx="325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344144F-1E7E-440D-962B-C14DF6EE5303}"/>
              </a:ext>
            </a:extLst>
          </p:cNvPr>
          <p:cNvSpPr/>
          <p:nvPr/>
        </p:nvSpPr>
        <p:spPr>
          <a:xfrm>
            <a:off x="2424973" y="2136137"/>
            <a:ext cx="851783" cy="80613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17DAF6-2EDF-422C-A9F7-070D6C0DA4B0}"/>
              </a:ext>
            </a:extLst>
          </p:cNvPr>
          <p:cNvSpPr txBox="1"/>
          <p:nvPr/>
        </p:nvSpPr>
        <p:spPr>
          <a:xfrm>
            <a:off x="1694614" y="3004111"/>
            <a:ext cx="3164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463CA9F-C5C4-4887-8549-DB99C12E1849}"/>
              </a:ext>
            </a:extLst>
          </p:cNvPr>
          <p:cNvSpPr txBox="1"/>
          <p:nvPr/>
        </p:nvSpPr>
        <p:spPr>
          <a:xfrm>
            <a:off x="7244121" y="2419051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クラス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Ball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8D9813-E4F8-4F6A-9D87-1128FDA074D0}"/>
              </a:ext>
            </a:extLst>
          </p:cNvPr>
          <p:cNvSpPr txBox="1"/>
          <p:nvPr/>
        </p:nvSpPr>
        <p:spPr>
          <a:xfrm>
            <a:off x="4784577" y="1731374"/>
            <a:ext cx="2142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E40F7B4-3D0A-4440-BE39-AA3BE74D5915}"/>
              </a:ext>
            </a:extLst>
          </p:cNvPr>
          <p:cNvSpPr txBox="1"/>
          <p:nvPr/>
        </p:nvSpPr>
        <p:spPr>
          <a:xfrm>
            <a:off x="1952182" y="1756918"/>
            <a:ext cx="2142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A774EED-3F72-C2E2-C93A-0B4DF7759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42" y="5246390"/>
            <a:ext cx="6795744" cy="14750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57D6296-0043-CD88-B6F6-E515D398073A}"/>
              </a:ext>
            </a:extLst>
          </p:cNvPr>
          <p:cNvSpPr/>
          <p:nvPr/>
        </p:nvSpPr>
        <p:spPr>
          <a:xfrm>
            <a:off x="1465714" y="5548313"/>
            <a:ext cx="791711" cy="15261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009E6BF-FD57-82C2-2147-A54EFDCC0EEF}"/>
              </a:ext>
            </a:extLst>
          </p:cNvPr>
          <p:cNvSpPr/>
          <p:nvPr/>
        </p:nvSpPr>
        <p:spPr>
          <a:xfrm>
            <a:off x="1465714" y="5785263"/>
            <a:ext cx="791711" cy="15261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31A0FC1-179B-B0AF-F0B4-C00C2707A204}"/>
              </a:ext>
            </a:extLst>
          </p:cNvPr>
          <p:cNvSpPr/>
          <p:nvPr/>
        </p:nvSpPr>
        <p:spPr>
          <a:xfrm>
            <a:off x="1465714" y="6022213"/>
            <a:ext cx="791711" cy="15261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5C8255D-5C61-0AFF-EC63-11E01C7FE6D7}"/>
              </a:ext>
            </a:extLst>
          </p:cNvPr>
          <p:cNvSpPr/>
          <p:nvPr/>
        </p:nvSpPr>
        <p:spPr>
          <a:xfrm>
            <a:off x="1465713" y="6245669"/>
            <a:ext cx="1172712" cy="15261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8666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26AA94-8642-4E96-B2D6-443D2BDC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メソッドと属性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9AAED7-D992-4734-9673-2567D0283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に属する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内のプログラムは，その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が所属する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への</a:t>
            </a:r>
            <a:r>
              <a:rPr lang="ja-JP" altLang="en-US" b="1" u="sng" dirty="0">
                <a:solidFill>
                  <a:srgbClr val="FF0000"/>
                </a:solidFill>
              </a:rPr>
              <a:t>アクセス権がある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7F08E6-6921-451E-B675-058A8754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38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0F42C1DD-53B8-FB1D-4E75-664EB1D51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80" y="5120387"/>
            <a:ext cx="3868758" cy="70105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E401B80-DFDC-086F-25A0-608D2BFF3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80" y="2372699"/>
            <a:ext cx="7843232" cy="17999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2A56347-CC4C-4291-B551-6D7D2875E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this </a:t>
            </a:r>
            <a:r>
              <a:rPr kumimoji="1" lang="ja-JP" altLang="en-US" dirty="0"/>
              <a:t>による属性アクセス，メソッドアクセス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FBDEB8-8330-4489-8C30-6152BC175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280586"/>
          </a:xfrm>
        </p:spPr>
        <p:txBody>
          <a:bodyPr>
            <a:normAutofit/>
          </a:bodyPr>
          <a:lstStyle/>
          <a:p>
            <a:r>
              <a:rPr lang="ja-JP" altLang="en-US" b="1" u="sng" dirty="0">
                <a:solidFill>
                  <a:srgbClr val="FF0000"/>
                </a:solidFill>
              </a:rPr>
              <a:t>メソッド定義内</a:t>
            </a:r>
            <a:r>
              <a:rPr lang="ja-JP" altLang="en-US" dirty="0"/>
              <a:t>で，その</a:t>
            </a:r>
            <a:r>
              <a:rPr lang="ja-JP" altLang="en-US" b="1" dirty="0">
                <a:solidFill>
                  <a:srgbClr val="C00000"/>
                </a:solidFill>
              </a:rPr>
              <a:t>メソッドが所属するクラス</a:t>
            </a:r>
            <a:r>
              <a:rPr lang="ja-JP" altLang="en-US" dirty="0"/>
              <a:t>で定義された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にアクセスするときは </a:t>
            </a:r>
            <a:r>
              <a:rPr lang="en-US" altLang="ja-JP" b="1" u="sng" dirty="0">
                <a:solidFill>
                  <a:srgbClr val="FF0000"/>
                </a:solidFill>
              </a:rPr>
              <a:t>this </a:t>
            </a:r>
            <a:r>
              <a:rPr lang="ja-JP" altLang="en-US" b="1" u="sng" dirty="0">
                <a:solidFill>
                  <a:srgbClr val="FF0000"/>
                </a:solidFill>
              </a:rPr>
              <a:t>＋「</a:t>
            </a:r>
            <a:r>
              <a:rPr lang="en-US" altLang="ja-JP" b="1" u="sng" dirty="0">
                <a:solidFill>
                  <a:srgbClr val="FF0000"/>
                </a:solidFill>
              </a:rPr>
              <a:t>.</a:t>
            </a:r>
            <a:r>
              <a:rPr lang="ja-JP" altLang="en-US" b="1" u="sng" dirty="0">
                <a:solidFill>
                  <a:srgbClr val="FF0000"/>
                </a:solidFill>
              </a:rPr>
              <a:t>」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dirty="0"/>
              <a:t>メソッド外では「オブジェクト名」 </a:t>
            </a:r>
            <a:r>
              <a:rPr lang="en-US" altLang="ja-JP" dirty="0"/>
              <a:t>+ </a:t>
            </a:r>
            <a:r>
              <a:rPr lang="ja-JP" altLang="en-US" dirty="0"/>
              <a:t>「</a:t>
            </a:r>
            <a:r>
              <a:rPr lang="en-US" altLang="ja-JP" dirty="0"/>
              <a:t>.</a:t>
            </a:r>
            <a:r>
              <a:rPr lang="ja-JP" altLang="en-US" dirty="0"/>
              <a:t>」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EB9579-DDA7-43B5-B3ED-434C46D09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BABE2EF-2D1C-42A9-BEAF-D97C4C56797A}"/>
              </a:ext>
            </a:extLst>
          </p:cNvPr>
          <p:cNvSpPr/>
          <p:nvPr/>
        </p:nvSpPr>
        <p:spPr>
          <a:xfrm>
            <a:off x="1709731" y="2760970"/>
            <a:ext cx="1043463" cy="224057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E1D3FFC-C28A-4F34-9249-41A64D8B0DEB}"/>
              </a:ext>
            </a:extLst>
          </p:cNvPr>
          <p:cNvSpPr/>
          <p:nvPr/>
        </p:nvSpPr>
        <p:spPr>
          <a:xfrm>
            <a:off x="1709732" y="3027726"/>
            <a:ext cx="1043463" cy="224057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AC1992F-20AF-4F00-8D98-F4FE50CBED76}"/>
              </a:ext>
            </a:extLst>
          </p:cNvPr>
          <p:cNvSpPr/>
          <p:nvPr/>
        </p:nvSpPr>
        <p:spPr>
          <a:xfrm>
            <a:off x="1709733" y="3316971"/>
            <a:ext cx="1043463" cy="224057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4E6C747-CB65-4211-B0FC-60118A99DB50}"/>
              </a:ext>
            </a:extLst>
          </p:cNvPr>
          <p:cNvSpPr/>
          <p:nvPr/>
        </p:nvSpPr>
        <p:spPr>
          <a:xfrm>
            <a:off x="1709733" y="3585935"/>
            <a:ext cx="1548790" cy="224057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2E87DCF-D6EC-4F3F-A605-54FC3C96AD38}"/>
              </a:ext>
            </a:extLst>
          </p:cNvPr>
          <p:cNvSpPr/>
          <p:nvPr/>
        </p:nvSpPr>
        <p:spPr>
          <a:xfrm>
            <a:off x="1310493" y="5166056"/>
            <a:ext cx="1507942" cy="27404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E053B07-948A-52EA-6122-9FB7EC5310E3}"/>
              </a:ext>
            </a:extLst>
          </p:cNvPr>
          <p:cNvSpPr/>
          <p:nvPr/>
        </p:nvSpPr>
        <p:spPr>
          <a:xfrm>
            <a:off x="1310493" y="5470912"/>
            <a:ext cx="1507942" cy="27404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4851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33 </a:t>
            </a:r>
            <a:r>
              <a:rPr lang="ja-JP" altLang="en-US" sz="2400" b="1" dirty="0"/>
              <a:t>～ </a:t>
            </a:r>
            <a:r>
              <a:rPr lang="en-US" altLang="ja-JP" sz="2400" b="1" dirty="0"/>
              <a:t>34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this </a:t>
            </a:r>
            <a:r>
              <a:rPr lang="ja-JP" altLang="en-US" b="1" dirty="0"/>
              <a:t>によるアクセス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24CC67F-CE84-4DEC-6B50-1C568748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804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1C805E8F-70DC-2C1C-5C68-C776D99E1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9" y="634028"/>
            <a:ext cx="6188969" cy="613023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106639"/>
            <a:ext cx="8461208" cy="5327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</a:t>
            </a:r>
            <a:r>
              <a:rPr lang="ja-JP" altLang="en-US" b="1" i="1" u="sng" dirty="0">
                <a:solidFill>
                  <a:srgbClr val="FF0000"/>
                </a:solidFill>
              </a:rPr>
              <a:t>追加</a:t>
            </a:r>
            <a:endParaRPr lang="en-US" altLang="ja-JP" b="1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805394" y="4005778"/>
            <a:ext cx="2967954" cy="61252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37573" y="6178494"/>
            <a:ext cx="3139274" cy="285967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2493E0-7DD5-4D06-BBCC-85F371AA90B1}"/>
              </a:ext>
            </a:extLst>
          </p:cNvPr>
          <p:cNvSpPr txBox="1"/>
          <p:nvPr/>
        </p:nvSpPr>
        <p:spPr>
          <a:xfrm>
            <a:off x="4491049" y="2770495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追加</a:t>
            </a:r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メソッド定義内の属性アクセス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489475C-DEEC-433C-E421-4EFF46C3C391}"/>
              </a:ext>
            </a:extLst>
          </p:cNvPr>
          <p:cNvSpPr txBox="1"/>
          <p:nvPr/>
        </p:nvSpPr>
        <p:spPr>
          <a:xfrm>
            <a:off x="4752709" y="4872107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追加</a:t>
            </a:r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メソッド外のメソッドアクセス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0DC80170-D1FA-5CAF-AE2F-933D32D08A34}"/>
              </a:ext>
            </a:extLst>
          </p:cNvPr>
          <p:cNvCxnSpPr>
            <a:endCxn id="10" idx="3"/>
          </p:cNvCxnSpPr>
          <p:nvPr/>
        </p:nvCxnSpPr>
        <p:spPr>
          <a:xfrm flipH="1">
            <a:off x="3773348" y="4074289"/>
            <a:ext cx="1099594" cy="2377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3BC211C8-EE27-7883-CF7C-AFD7D6A0A820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4330700" y="6005195"/>
            <a:ext cx="824967" cy="3067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905AA2C-80BF-8CCB-3DC7-92B27844E98A}"/>
              </a:ext>
            </a:extLst>
          </p:cNvPr>
          <p:cNvSpPr txBox="1"/>
          <p:nvPr/>
        </p:nvSpPr>
        <p:spPr>
          <a:xfrm>
            <a:off x="4878120" y="3601492"/>
            <a:ext cx="285076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sz="1800" b="1" dirty="0"/>
              <a:t>public double </a:t>
            </a:r>
            <a:r>
              <a:rPr lang="en-US" altLang="ja-JP" sz="1800" b="1" dirty="0" err="1"/>
              <a:t>dist</a:t>
            </a:r>
            <a:r>
              <a:rPr lang="en-US" altLang="ja-JP" sz="1800" b="1" dirty="0"/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800" b="1" dirty="0"/>
              <a:t>    return </a:t>
            </a:r>
            <a:r>
              <a:rPr lang="en-US" altLang="ja-JP" sz="1800" b="1" dirty="0" err="1"/>
              <a:t>this.x</a:t>
            </a:r>
            <a:r>
              <a:rPr lang="en-US" altLang="ja-JP" sz="1800" b="1" dirty="0"/>
              <a:t> + </a:t>
            </a:r>
            <a:r>
              <a:rPr lang="en-US" altLang="ja-JP" sz="1800" b="1" dirty="0" err="1"/>
              <a:t>this.y</a:t>
            </a:r>
            <a:r>
              <a:rPr lang="en-US" altLang="ja-JP" sz="1800" b="1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b="1" dirty="0"/>
              <a:t>}</a:t>
            </a:r>
            <a:endParaRPr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E2CD436-329E-C7BC-3E56-39D0E3E4C653}"/>
              </a:ext>
            </a:extLst>
          </p:cNvPr>
          <p:cNvSpPr txBox="1"/>
          <p:nvPr/>
        </p:nvSpPr>
        <p:spPr>
          <a:xfrm>
            <a:off x="5155667" y="5820529"/>
            <a:ext cx="28507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ja-JP" sz="1800" b="1" dirty="0" err="1"/>
              <a:t>Syste</a:t>
            </a:r>
            <a:r>
              <a:rPr lang="en-US" altLang="ja-JP" sz="1800" b="1" dirty="0" err="1"/>
              <a:t>m.out.println</a:t>
            </a:r>
            <a:r>
              <a:rPr lang="en-US" altLang="ja-JP" sz="1800" b="1" dirty="0"/>
              <a:t>(</a:t>
            </a:r>
            <a:r>
              <a:rPr lang="en-US" altLang="ja-JP" sz="1800" b="1" dirty="0" err="1"/>
              <a:t>a.dist</a:t>
            </a:r>
            <a:r>
              <a:rPr lang="en-US" altLang="ja-JP" sz="1800" b="1" dirty="0"/>
              <a:t>());</a:t>
            </a:r>
            <a:endParaRPr kumimoji="1"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2480675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1BB1A18-12BF-8907-4554-FF7CEF3E8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16" y="947649"/>
            <a:ext cx="7980257" cy="4799719"/>
          </a:xfrm>
          <a:prstGeom prst="rect">
            <a:avLst/>
          </a:prstGeom>
        </p:spPr>
      </p:pic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61465"/>
            <a:ext cx="8461208" cy="1278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D0B8075-E855-499B-A8A1-419D9B87C30C}"/>
              </a:ext>
            </a:extLst>
          </p:cNvPr>
          <p:cNvSpPr/>
          <p:nvPr/>
        </p:nvSpPr>
        <p:spPr>
          <a:xfrm>
            <a:off x="201529" y="607514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5DB53295-F847-9DC2-7302-237E7F9F297C}"/>
              </a:ext>
            </a:extLst>
          </p:cNvPr>
          <p:cNvSpPr/>
          <p:nvPr/>
        </p:nvSpPr>
        <p:spPr>
          <a:xfrm>
            <a:off x="7981449" y="2224501"/>
            <a:ext cx="639698" cy="385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4216E6B-948A-8AE1-A581-327CFE691608}"/>
              </a:ext>
            </a:extLst>
          </p:cNvPr>
          <p:cNvSpPr txBox="1"/>
          <p:nvPr/>
        </p:nvSpPr>
        <p:spPr>
          <a:xfrm>
            <a:off x="6720723" y="1463369"/>
            <a:ext cx="2386096" cy="678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右下をドラッグして</a:t>
            </a:r>
            <a:endParaRPr kumimoji="1" lang="en-US" altLang="ja-JP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表示枠を広げる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B0AFADC-A8E6-F03A-4D96-E5C9184CA15A}"/>
              </a:ext>
            </a:extLst>
          </p:cNvPr>
          <p:cNvSpPr/>
          <p:nvPr/>
        </p:nvSpPr>
        <p:spPr>
          <a:xfrm>
            <a:off x="5010150" y="2118411"/>
            <a:ext cx="1244600" cy="262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780D166-23D9-7970-E7BB-F3EC7ED7CDED}"/>
              </a:ext>
            </a:extLst>
          </p:cNvPr>
          <p:cNvSpPr txBox="1"/>
          <p:nvPr/>
        </p:nvSpPr>
        <p:spPr>
          <a:xfrm>
            <a:off x="4951766" y="2369572"/>
            <a:ext cx="2386096" cy="678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表示が増える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16EF4B-4C4F-E0A0-2466-2C9FF9AEAC54}"/>
              </a:ext>
            </a:extLst>
          </p:cNvPr>
          <p:cNvSpPr txBox="1"/>
          <p:nvPr/>
        </p:nvSpPr>
        <p:spPr>
          <a:xfrm>
            <a:off x="612909" y="576214"/>
            <a:ext cx="787908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あとで使うので，プログラムを消さずに残しておくこと</a:t>
            </a:r>
          </a:p>
        </p:txBody>
      </p:sp>
    </p:spTree>
    <p:extLst>
      <p:ext uri="{BB962C8B-B14F-4D97-AF65-F5344CB8AC3E}">
        <p14:creationId xmlns:p14="http://schemas.microsoft.com/office/powerpoint/2010/main" val="3756534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7-4. </a:t>
            </a:r>
            <a:r>
              <a:rPr lang="ja-JP" altLang="en-US" dirty="0"/>
              <a:t>演習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3923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メソッド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ja-JP" altLang="en-US" dirty="0"/>
              <a:t>上下左右の移動を考える</a:t>
            </a:r>
            <a:endParaRPr lang="en-US" altLang="ja-JP" dirty="0"/>
          </a:p>
          <a:p>
            <a:pPr lvl="1"/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の属性 </a:t>
            </a:r>
            <a:r>
              <a:rPr lang="en-US" altLang="ja-JP" dirty="0"/>
              <a:t>x, y </a:t>
            </a:r>
            <a:r>
              <a:rPr lang="ja-JP" altLang="en-US" dirty="0"/>
              <a:t>を増減</a:t>
            </a:r>
            <a:endParaRPr lang="en-US" altLang="ja-JP" dirty="0"/>
          </a:p>
          <a:p>
            <a:pPr lvl="1"/>
            <a:r>
              <a:rPr lang="ja-JP" altLang="en-US" dirty="0"/>
              <a:t>そのためのメソッド </a:t>
            </a:r>
            <a:r>
              <a:rPr lang="en-US" altLang="ja-JP" dirty="0"/>
              <a:t>move </a:t>
            </a:r>
            <a:r>
              <a:rPr lang="ja-JP" altLang="en-US" dirty="0"/>
              <a:t>を定義</a:t>
            </a:r>
            <a:endParaRPr lang="en-US" altLang="ja-JP" dirty="0"/>
          </a:p>
          <a:p>
            <a:pPr lvl="1"/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36</a:t>
            </a:fld>
            <a:endParaRPr lang="ja-JP" altLang="en-US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3587864" y="4279372"/>
            <a:ext cx="1222529" cy="105999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532800" y="6685025"/>
            <a:ext cx="5473843" cy="36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1716083" y="3578640"/>
            <a:ext cx="22974" cy="3299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056990" y="6440480"/>
            <a:ext cx="31621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49519" y="3351362"/>
            <a:ext cx="36656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y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5073243" y="4627120"/>
            <a:ext cx="433182" cy="364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 flipH="1">
            <a:off x="2920461" y="4627120"/>
            <a:ext cx="404554" cy="364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 rot="5400000" flipH="1">
            <a:off x="4011902" y="3736730"/>
            <a:ext cx="374454" cy="3938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5400000">
            <a:off x="4010569" y="5517111"/>
            <a:ext cx="377119" cy="3938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82461" y="4566923"/>
            <a:ext cx="1755457" cy="8373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右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x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が増える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67015" y="3768138"/>
            <a:ext cx="1755457" cy="8373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左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x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が減る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28696" y="3368116"/>
            <a:ext cx="1755457" cy="8373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上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が増える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97389" y="5621433"/>
            <a:ext cx="1755457" cy="8373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下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が減る</a:t>
            </a:r>
          </a:p>
        </p:txBody>
      </p:sp>
    </p:spTree>
    <p:extLst>
      <p:ext uri="{BB962C8B-B14F-4D97-AF65-F5344CB8AC3E}">
        <p14:creationId xmlns:p14="http://schemas.microsoft.com/office/powerpoint/2010/main" val="1209682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38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41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/>
            <a:r>
              <a:rPr lang="ja-JP" altLang="en-US" dirty="0"/>
              <a:t>メソッド定義</a:t>
            </a:r>
            <a:endParaRPr lang="en-US" altLang="ja-JP" dirty="0"/>
          </a:p>
          <a:p>
            <a:pPr lvl="1"/>
            <a:r>
              <a:rPr lang="ja-JP" altLang="en-US" dirty="0"/>
              <a:t>「</a:t>
            </a:r>
            <a:r>
              <a:rPr lang="en-US" altLang="ja-JP" dirty="0"/>
              <a:t>.</a:t>
            </a:r>
            <a:r>
              <a:rPr lang="ja-JP" altLang="en-US" dirty="0"/>
              <a:t>」を用いたメソッドへのアクセス</a:t>
            </a:r>
            <a:endParaRPr lang="en-US" altLang="ja-JP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00979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154EAD3-4957-A6C1-7625-B35A4F177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92" y="503246"/>
            <a:ext cx="5321429" cy="635717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4" y="69992"/>
            <a:ext cx="8308191" cy="4616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</a:t>
            </a:r>
            <a:r>
              <a:rPr lang="ja-JP" altLang="en-US" u="sng" dirty="0">
                <a:solidFill>
                  <a:srgbClr val="FF0000"/>
                </a:solidFill>
              </a:rPr>
              <a:t>追加</a:t>
            </a:r>
            <a:endParaRPr lang="en-US" altLang="ja-JP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881627" y="3935711"/>
            <a:ext cx="3530885" cy="70540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98912" y="5645741"/>
            <a:ext cx="2317654" cy="364259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649F589-B657-43C4-AEF3-95A5A9B71633}"/>
              </a:ext>
            </a:extLst>
          </p:cNvPr>
          <p:cNvSpPr txBox="1"/>
          <p:nvPr/>
        </p:nvSpPr>
        <p:spPr>
          <a:xfrm>
            <a:off x="5035083" y="291493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メソッド定義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30BEEE-A923-474E-9D9C-3DA69E6AE714}"/>
              </a:ext>
            </a:extLst>
          </p:cNvPr>
          <p:cNvSpPr txBox="1"/>
          <p:nvPr/>
        </p:nvSpPr>
        <p:spPr>
          <a:xfrm>
            <a:off x="4495489" y="5254040"/>
            <a:ext cx="398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」でメソッドにアクセス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2BA110-7BC1-211C-9011-0F32E8D447E8}"/>
              </a:ext>
            </a:extLst>
          </p:cNvPr>
          <p:cNvSpPr txBox="1"/>
          <p:nvPr/>
        </p:nvSpPr>
        <p:spPr>
          <a:xfrm>
            <a:off x="4599071" y="3497347"/>
            <a:ext cx="45720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000" b="1" dirty="0"/>
              <a:t>public void move(double xx, double yy) {</a:t>
            </a:r>
          </a:p>
          <a:p>
            <a:r>
              <a:rPr lang="ja-JP" altLang="en-US" sz="2000" b="1" dirty="0"/>
              <a:t>    this.x = this.x + xx;</a:t>
            </a:r>
          </a:p>
          <a:p>
            <a:r>
              <a:rPr lang="ja-JP" altLang="en-US" sz="2000" b="1" dirty="0"/>
              <a:t>    this.y = this.y + yy;</a:t>
            </a:r>
          </a:p>
          <a:p>
            <a:r>
              <a:rPr lang="ja-JP" altLang="en-US" sz="2000" b="1" dirty="0"/>
              <a:t>}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F676DE-C6E4-C889-DEDE-D09EFD88CB38}"/>
              </a:ext>
            </a:extLst>
          </p:cNvPr>
          <p:cNvSpPr txBox="1"/>
          <p:nvPr/>
        </p:nvSpPr>
        <p:spPr>
          <a:xfrm>
            <a:off x="4572000" y="5715705"/>
            <a:ext cx="269476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000" b="1" dirty="0"/>
              <a:t>a.move(5, 5);</a:t>
            </a:r>
          </a:p>
          <a:p>
            <a:r>
              <a:rPr lang="ja-JP" altLang="en-US" sz="2000" b="1" dirty="0"/>
              <a:t>b.move(10, 10);</a:t>
            </a:r>
          </a:p>
        </p:txBody>
      </p:sp>
    </p:spTree>
    <p:extLst>
      <p:ext uri="{BB962C8B-B14F-4D97-AF65-F5344CB8AC3E}">
        <p14:creationId xmlns:p14="http://schemas.microsoft.com/office/powerpoint/2010/main" val="582736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FAC8BDE2-6488-1F1A-F26C-413D3003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53" y="1077566"/>
            <a:ext cx="8260200" cy="4997579"/>
          </a:xfrm>
          <a:prstGeom prst="rect">
            <a:avLst/>
          </a:prstGeom>
        </p:spPr>
      </p:pic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61465"/>
            <a:ext cx="8461208" cy="1278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D0B8075-E855-499B-A8A1-419D9B87C30C}"/>
              </a:ext>
            </a:extLst>
          </p:cNvPr>
          <p:cNvSpPr/>
          <p:nvPr/>
        </p:nvSpPr>
        <p:spPr>
          <a:xfrm>
            <a:off x="201529" y="607514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5DB53295-F847-9DC2-7302-237E7F9F297C}"/>
              </a:ext>
            </a:extLst>
          </p:cNvPr>
          <p:cNvSpPr/>
          <p:nvPr/>
        </p:nvSpPr>
        <p:spPr>
          <a:xfrm>
            <a:off x="8172140" y="2474367"/>
            <a:ext cx="639698" cy="385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4216E6B-948A-8AE1-A581-327CFE691608}"/>
              </a:ext>
            </a:extLst>
          </p:cNvPr>
          <p:cNvSpPr txBox="1"/>
          <p:nvPr/>
        </p:nvSpPr>
        <p:spPr>
          <a:xfrm>
            <a:off x="6718281" y="1714525"/>
            <a:ext cx="2386096" cy="678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右下をドラッグして</a:t>
            </a:r>
            <a:endParaRPr kumimoji="1" lang="en-US" altLang="ja-JP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表示枠を広げる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B0AFADC-A8E6-F03A-4D96-E5C9184CA15A}"/>
              </a:ext>
            </a:extLst>
          </p:cNvPr>
          <p:cNvSpPr/>
          <p:nvPr/>
        </p:nvSpPr>
        <p:spPr>
          <a:xfrm>
            <a:off x="5132520" y="1285241"/>
            <a:ext cx="1130057" cy="1189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16EF4B-4C4F-E0A0-2466-2C9FF9AEAC54}"/>
              </a:ext>
            </a:extLst>
          </p:cNvPr>
          <p:cNvSpPr txBox="1"/>
          <p:nvPr/>
        </p:nvSpPr>
        <p:spPr>
          <a:xfrm>
            <a:off x="612909" y="576214"/>
            <a:ext cx="787908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あとで使うので，プログラムを消さずに残しておくこと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E2D4D6E-7DC7-5322-01BD-F5FA02034AE7}"/>
              </a:ext>
            </a:extLst>
          </p:cNvPr>
          <p:cNvSpPr/>
          <p:nvPr/>
        </p:nvSpPr>
        <p:spPr>
          <a:xfrm>
            <a:off x="7256721" y="3409535"/>
            <a:ext cx="627322" cy="582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E7604DC-69B8-61B6-9658-0598E78D80ED}"/>
              </a:ext>
            </a:extLst>
          </p:cNvPr>
          <p:cNvSpPr/>
          <p:nvPr/>
        </p:nvSpPr>
        <p:spPr>
          <a:xfrm>
            <a:off x="7256721" y="4817403"/>
            <a:ext cx="627322" cy="582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34C4F04-6EA4-2159-2704-57B2C74B3124}"/>
              </a:ext>
            </a:extLst>
          </p:cNvPr>
          <p:cNvSpPr txBox="1"/>
          <p:nvPr/>
        </p:nvSpPr>
        <p:spPr>
          <a:xfrm>
            <a:off x="5132520" y="2501648"/>
            <a:ext cx="2386096" cy="678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表示が変わる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68E1E54-22FB-7F9B-9E45-763FB9E4936F}"/>
              </a:ext>
            </a:extLst>
          </p:cNvPr>
          <p:cNvSpPr txBox="1"/>
          <p:nvPr/>
        </p:nvSpPr>
        <p:spPr>
          <a:xfrm>
            <a:off x="7491231" y="4043921"/>
            <a:ext cx="2386096" cy="678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表示が変わる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2C4BBB8-2030-834C-A74B-6E5D4CF296CF}"/>
              </a:ext>
            </a:extLst>
          </p:cNvPr>
          <p:cNvSpPr txBox="1"/>
          <p:nvPr/>
        </p:nvSpPr>
        <p:spPr>
          <a:xfrm>
            <a:off x="7518616" y="5469619"/>
            <a:ext cx="2386096" cy="678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表示が変わる</a:t>
            </a:r>
          </a:p>
        </p:txBody>
      </p:sp>
    </p:spTree>
    <p:extLst>
      <p:ext uri="{BB962C8B-B14F-4D97-AF65-F5344CB8AC3E}">
        <p14:creationId xmlns:p14="http://schemas.microsoft.com/office/powerpoint/2010/main" val="13529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18FDC3-320E-49BA-8C71-7EB11C87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518F35-AB0F-44DF-B602-7CF970C3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3FD3D0F-5D91-4BBF-966F-1252F6E1C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902178"/>
              </p:ext>
            </p:extLst>
          </p:nvPr>
        </p:nvGraphicFramePr>
        <p:xfrm>
          <a:off x="789070" y="1033512"/>
          <a:ext cx="7446209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118">
                  <a:extLst>
                    <a:ext uri="{9D8B030D-6E8A-4147-A177-3AD203B41FA5}">
                      <a16:colId xmlns:a16="http://schemas.microsoft.com/office/drawing/2014/main" val="1637907391"/>
                    </a:ext>
                  </a:extLst>
                </a:gridCol>
                <a:gridCol w="6165091">
                  <a:extLst>
                    <a:ext uri="{9D8B030D-6E8A-4147-A177-3AD203B41FA5}">
                      <a16:colId xmlns:a16="http://schemas.microsoft.com/office/drawing/2014/main" val="3159168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40567"/>
                  </a:ext>
                </a:extLst>
              </a:tr>
              <a:tr h="489669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復習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699032"/>
                  </a:ext>
                </a:extLst>
              </a:tr>
              <a:tr h="489669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7-1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クラスとオブジェクト</a:t>
                      </a:r>
                      <a:endParaRPr kumimoji="1" lang="en-US" altLang="ja-JP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62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7-2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クラス定義，</a:t>
                      </a:r>
                      <a:r>
                        <a:rPr kumimoji="1" lang="en-US" altLang="ja-JP" sz="2800" dirty="0"/>
                        <a:t>class</a:t>
                      </a:r>
                      <a:r>
                        <a:rPr kumimoji="1" lang="ja-JP" altLang="en-US" sz="2800" dirty="0"/>
                        <a:t>，オブジェクト生成（コンストラクタ），</a:t>
                      </a:r>
                      <a:r>
                        <a:rPr kumimoji="1" lang="en-US" altLang="ja-JP" sz="2800" dirty="0"/>
                        <a:t>new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19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7-3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メソッドアクセス，属性アクセス，</a:t>
                      </a:r>
                      <a:r>
                        <a:rPr kumimoji="1" lang="en-US" altLang="ja-JP" sz="2800" dirty="0"/>
                        <a:t>this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85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7-4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演習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2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029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EA9C6CF7-47C5-4886-AD16-E6E86BA19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88" y="53974"/>
            <a:ext cx="8159670" cy="4778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演習問題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ja-JP" altLang="en-US" dirty="0"/>
              <a:t>右に動かすためのメソッド </a:t>
            </a:r>
            <a:r>
              <a:rPr lang="en-US" altLang="ja-JP" dirty="0"/>
              <a:t>right </a:t>
            </a:r>
            <a:r>
              <a:rPr lang="ja-JP" altLang="en-US" dirty="0"/>
              <a:t>を定義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ja-JP" altLang="en-US" dirty="0"/>
              <a:t>左に動かすためのメソッド </a:t>
            </a:r>
            <a:r>
              <a:rPr lang="en-US" altLang="ja-JP" dirty="0"/>
              <a:t>left</a:t>
            </a:r>
            <a:r>
              <a:rPr lang="ja-JP" altLang="en-US" dirty="0"/>
              <a:t> を定義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en-US" altLang="ja-JP" dirty="0"/>
              <a:t>right </a:t>
            </a:r>
            <a:r>
              <a:rPr lang="ja-JP" altLang="en-US" dirty="0"/>
              <a:t>を使って，オブジェクト </a:t>
            </a:r>
            <a:r>
              <a:rPr lang="en-US" altLang="ja-JP" dirty="0"/>
              <a:t>a </a:t>
            </a:r>
            <a:r>
              <a:rPr lang="ja-JP" altLang="en-US" dirty="0"/>
              <a:t>を右に </a:t>
            </a:r>
            <a:r>
              <a:rPr lang="en-US" altLang="ja-JP" dirty="0"/>
              <a:t>5 </a:t>
            </a:r>
            <a:r>
              <a:rPr lang="ja-JP" altLang="en-US" dirty="0"/>
              <a:t>動かす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en-US" altLang="ja-JP" dirty="0"/>
              <a:t>Left </a:t>
            </a:r>
            <a:r>
              <a:rPr lang="ja-JP" altLang="en-US" dirty="0"/>
              <a:t>を使って，オブジェクト </a:t>
            </a:r>
            <a:r>
              <a:rPr lang="en-US" altLang="ja-JP" dirty="0"/>
              <a:t>b </a:t>
            </a:r>
            <a:r>
              <a:rPr lang="ja-JP" altLang="en-US" dirty="0"/>
              <a:t>を左に </a:t>
            </a:r>
            <a:r>
              <a:rPr lang="en-US" altLang="ja-JP" dirty="0"/>
              <a:t>10 </a:t>
            </a:r>
            <a:r>
              <a:rPr lang="ja-JP" altLang="en-US" dirty="0"/>
              <a:t>動かす</a:t>
            </a:r>
            <a:r>
              <a:rPr lang="en-US" altLang="ja-JP" dirty="0"/>
              <a:t> </a:t>
            </a:r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97407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F7D1774-0030-6831-9F59-D37488BAE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851" y="877185"/>
            <a:ext cx="4313587" cy="5990313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EA9C6CF7-47C5-4886-AD16-E6E86BA19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88" y="53974"/>
            <a:ext cx="8159670" cy="8232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演習問題の解答例</a:t>
            </a:r>
            <a:endParaRPr lang="en-US" altLang="ja-JP" sz="2400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41</a:t>
            </a:fld>
            <a:endParaRPr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E962189-964E-48A7-B8D6-3E3303F27136}"/>
              </a:ext>
            </a:extLst>
          </p:cNvPr>
          <p:cNvSpPr/>
          <p:nvPr/>
        </p:nvSpPr>
        <p:spPr>
          <a:xfrm>
            <a:off x="1816642" y="4093133"/>
            <a:ext cx="2282209" cy="813793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87F39D8-ABA4-46D6-8144-C2467DCB0A8E}"/>
              </a:ext>
            </a:extLst>
          </p:cNvPr>
          <p:cNvSpPr/>
          <p:nvPr/>
        </p:nvSpPr>
        <p:spPr>
          <a:xfrm>
            <a:off x="2039651" y="5924632"/>
            <a:ext cx="1123536" cy="26351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4FF3C9-BB0B-4298-BB2D-E44C184D1F2F}"/>
              </a:ext>
            </a:extLst>
          </p:cNvPr>
          <p:cNvSpPr txBox="1"/>
          <p:nvPr/>
        </p:nvSpPr>
        <p:spPr>
          <a:xfrm>
            <a:off x="758142" y="515499"/>
            <a:ext cx="639008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右に移動するメソッド </a:t>
            </a:r>
            <a:r>
              <a:rPr kumimoji="1" lang="en-US" altLang="ja-JP" sz="2000" dirty="0"/>
              <a:t>right, </a:t>
            </a:r>
            <a:r>
              <a:rPr kumimoji="1" lang="ja-JP" altLang="en-US" sz="2000" dirty="0"/>
              <a:t>左に移動するメソッド </a:t>
            </a:r>
            <a:r>
              <a:rPr kumimoji="1" lang="en-US" altLang="ja-JP" sz="2000" dirty="0"/>
              <a:t>left</a:t>
            </a:r>
            <a:endParaRPr kumimoji="1" lang="ja-JP" altLang="en-US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D659CC3-C662-CD06-D1CC-93C5FC638B07}"/>
              </a:ext>
            </a:extLst>
          </p:cNvPr>
          <p:cNvSpPr txBox="1"/>
          <p:nvPr/>
        </p:nvSpPr>
        <p:spPr>
          <a:xfrm>
            <a:off x="4926142" y="3193272"/>
            <a:ext cx="370013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public void right(double xx)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</a:t>
            </a:r>
            <a:r>
              <a:rPr kumimoji="1" lang="en-US" altLang="ja-JP" sz="2000" b="1" dirty="0" err="1"/>
              <a:t>this.move</a:t>
            </a:r>
            <a:r>
              <a:rPr kumimoji="1" lang="en-US" altLang="ja-JP" sz="2000" b="1" dirty="0"/>
              <a:t>(xx, 0);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public void left(double xx)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</a:t>
            </a:r>
            <a:r>
              <a:rPr kumimoji="1" lang="en-US" altLang="ja-JP" sz="2000" b="1" dirty="0" err="1"/>
              <a:t>this.move</a:t>
            </a:r>
            <a:r>
              <a:rPr kumimoji="1" lang="en-US" altLang="ja-JP" sz="2000" b="1" dirty="0"/>
              <a:t>(-xx, 0);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}</a:t>
            </a:r>
            <a:endParaRPr lang="ja-JP" altLang="en-US" sz="2000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C74580E-B68E-2289-1899-A892B1936D53}"/>
              </a:ext>
            </a:extLst>
          </p:cNvPr>
          <p:cNvCxnSpPr>
            <a:cxnSpLocks/>
            <a:stCxn id="6" idx="1"/>
            <a:endCxn id="17" idx="3"/>
          </p:cNvCxnSpPr>
          <p:nvPr/>
        </p:nvCxnSpPr>
        <p:spPr>
          <a:xfrm flipH="1">
            <a:off x="4098851" y="4162768"/>
            <a:ext cx="827291" cy="337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622BB55C-F42B-ABF6-7F4C-F8A20D28A16E}"/>
              </a:ext>
            </a:extLst>
          </p:cNvPr>
          <p:cNvCxnSpPr>
            <a:cxnSpLocks/>
          </p:cNvCxnSpPr>
          <p:nvPr/>
        </p:nvCxnSpPr>
        <p:spPr>
          <a:xfrm flipH="1" flipV="1">
            <a:off x="3177007" y="6051178"/>
            <a:ext cx="1218928" cy="2076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839B2CF-2432-4C9A-C95D-8AB3DCE0B764}"/>
              </a:ext>
            </a:extLst>
          </p:cNvPr>
          <p:cNvSpPr txBox="1"/>
          <p:nvPr/>
        </p:nvSpPr>
        <p:spPr>
          <a:xfrm>
            <a:off x="4409755" y="5980815"/>
            <a:ext cx="23379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000" b="1" dirty="0"/>
              <a:t>a.left(5);</a:t>
            </a:r>
            <a:endParaRPr lang="en-US" altLang="ja-JP" sz="2000" b="1" dirty="0"/>
          </a:p>
          <a:p>
            <a:r>
              <a:rPr lang="ja-JP" altLang="en-US" sz="2000" b="1" dirty="0"/>
              <a:t>b.right(10);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925D99A-7C85-D492-9530-49DB45A79E81}"/>
              </a:ext>
            </a:extLst>
          </p:cNvPr>
          <p:cNvSpPr txBox="1"/>
          <p:nvPr/>
        </p:nvSpPr>
        <p:spPr>
          <a:xfrm>
            <a:off x="4853746" y="275567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メソッド定義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6078619-AB94-2146-7F1F-CFF82A2BDDE9}"/>
              </a:ext>
            </a:extLst>
          </p:cNvPr>
          <p:cNvSpPr txBox="1"/>
          <p:nvPr/>
        </p:nvSpPr>
        <p:spPr>
          <a:xfrm>
            <a:off x="4317859" y="5545790"/>
            <a:ext cx="398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」でメソッドにアクセス</a:t>
            </a:r>
          </a:p>
        </p:txBody>
      </p:sp>
    </p:spTree>
    <p:extLst>
      <p:ext uri="{BB962C8B-B14F-4D97-AF65-F5344CB8AC3E}">
        <p14:creationId xmlns:p14="http://schemas.microsoft.com/office/powerpoint/2010/main" val="14791848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42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6344754-CEA6-4D73-9308-A1238B11EA8B}"/>
              </a:ext>
            </a:extLst>
          </p:cNvPr>
          <p:cNvSpPr/>
          <p:nvPr/>
        </p:nvSpPr>
        <p:spPr>
          <a:xfrm>
            <a:off x="553198" y="6215747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35E24162-2D39-4D07-8DD8-097CB35AC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49" y="155266"/>
            <a:ext cx="8934451" cy="646331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実行し，結果を確認してみる</a:t>
            </a:r>
            <a:endParaRPr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227AAF1-F20C-3604-7761-619A980F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28" y="588109"/>
            <a:ext cx="7810553" cy="56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51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4A7A34-A32C-4E4D-BAD9-4DF288D7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A423A1-7D5D-47CE-97F1-4A2FFE457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上や下に動かすためのメソッドを、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メソッド </a:t>
            </a:r>
            <a:r>
              <a:rPr lang="en-US" altLang="ja-JP" dirty="0"/>
              <a:t>left, right </a:t>
            </a:r>
            <a:r>
              <a:rPr lang="ja-JP" altLang="en-US" dirty="0"/>
              <a:t>を参考に作ってみなさい。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D7DCC9-6237-4A33-8E57-A3D6D1BA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88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93615B0C-416B-EC60-C854-C0BCEDF80D07}"/>
              </a:ext>
            </a:extLst>
          </p:cNvPr>
          <p:cNvSpPr/>
          <p:nvPr/>
        </p:nvSpPr>
        <p:spPr>
          <a:xfrm>
            <a:off x="1291988" y="4453939"/>
            <a:ext cx="1383319" cy="12249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70529ED-D15D-573F-1821-7DF1EC13848B}"/>
              </a:ext>
            </a:extLst>
          </p:cNvPr>
          <p:cNvSpPr txBox="1"/>
          <p:nvPr/>
        </p:nvSpPr>
        <p:spPr>
          <a:xfrm>
            <a:off x="706661" y="5769550"/>
            <a:ext cx="325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0178CCF-4126-B811-907E-0E1F1E631664}"/>
              </a:ext>
            </a:extLst>
          </p:cNvPr>
          <p:cNvSpPr/>
          <p:nvPr/>
        </p:nvSpPr>
        <p:spPr>
          <a:xfrm>
            <a:off x="1620230" y="1704655"/>
            <a:ext cx="851783" cy="80613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5AAB91E-4782-C2BE-CAF6-C31380108EB1}"/>
              </a:ext>
            </a:extLst>
          </p:cNvPr>
          <p:cNvSpPr txBox="1"/>
          <p:nvPr/>
        </p:nvSpPr>
        <p:spPr>
          <a:xfrm>
            <a:off x="473366" y="2593765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DDB2E88-FD65-16F2-F871-78B39906C3B9}"/>
              </a:ext>
            </a:extLst>
          </p:cNvPr>
          <p:cNvSpPr txBox="1"/>
          <p:nvPr/>
        </p:nvSpPr>
        <p:spPr>
          <a:xfrm>
            <a:off x="4577580" y="2770304"/>
            <a:ext cx="375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クラス定義のプログラム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62E1D2-02FF-CF19-B27B-C0190805AA61}"/>
              </a:ext>
            </a:extLst>
          </p:cNvPr>
          <p:cNvSpPr txBox="1"/>
          <p:nvPr/>
        </p:nvSpPr>
        <p:spPr>
          <a:xfrm>
            <a:off x="1049456" y="524627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クラス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Ball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53909A6-B6A0-4833-B64F-9B98E7471783}"/>
              </a:ext>
            </a:extLst>
          </p:cNvPr>
          <p:cNvSpPr txBox="1"/>
          <p:nvPr/>
        </p:nvSpPr>
        <p:spPr>
          <a:xfrm>
            <a:off x="1049456" y="4029027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3F5CC90-5559-47F9-9F25-E4BA28597159}"/>
              </a:ext>
            </a:extLst>
          </p:cNvPr>
          <p:cNvSpPr txBox="1"/>
          <p:nvPr/>
        </p:nvSpPr>
        <p:spPr>
          <a:xfrm>
            <a:off x="1116663" y="1233297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3DCCA63-CDEA-4FC3-BB8D-5A39F35FAC69}"/>
              </a:ext>
            </a:extLst>
          </p:cNvPr>
          <p:cNvSpPr/>
          <p:nvPr/>
        </p:nvSpPr>
        <p:spPr>
          <a:xfrm>
            <a:off x="136056" y="1164265"/>
            <a:ext cx="3987011" cy="550234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569BD0-75D0-4175-8DD6-32D76637D1EC}"/>
              </a:ext>
            </a:extLst>
          </p:cNvPr>
          <p:cNvSpPr txBox="1"/>
          <p:nvPr/>
        </p:nvSpPr>
        <p:spPr>
          <a:xfrm>
            <a:off x="4512892" y="4411810"/>
            <a:ext cx="452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オブジェクト生成のプログラム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4F3C8C3-D9AB-4C9A-9F5F-C898125AA55D}"/>
              </a:ext>
            </a:extLst>
          </p:cNvPr>
          <p:cNvSpPr txBox="1"/>
          <p:nvPr/>
        </p:nvSpPr>
        <p:spPr>
          <a:xfrm>
            <a:off x="4484367" y="5894686"/>
            <a:ext cx="452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メソッドアクセスのプログラム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2AB5C9F-5B04-6ECE-455E-DC67DCAC4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148" y="501484"/>
            <a:ext cx="3812837" cy="221046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5C9558-E2CA-F21C-61AD-25C6DFC4EDB4}"/>
              </a:ext>
            </a:extLst>
          </p:cNvPr>
          <p:cNvSpPr txBox="1"/>
          <p:nvPr/>
        </p:nvSpPr>
        <p:spPr>
          <a:xfrm>
            <a:off x="4618024" y="3582312"/>
            <a:ext cx="405261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a = new Ball(8, </a:t>
            </a:r>
            <a:r>
              <a:rPr lang="en-US" altLang="ja-JP" sz="2000" b="1" dirty="0"/>
              <a:t>10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1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"</a:t>
            </a:r>
            <a:r>
              <a:rPr kumimoji="1" lang="en-US" altLang="ja-JP" sz="2000" b="1" dirty="0"/>
              <a:t>blue");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b = new Ball(2, 4, 3, "green");</a:t>
            </a:r>
            <a:endParaRPr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5F7C16B-8EFE-FD01-6431-BA4D8F65140E}"/>
              </a:ext>
            </a:extLst>
          </p:cNvPr>
          <p:cNvSpPr txBox="1"/>
          <p:nvPr/>
        </p:nvSpPr>
        <p:spPr>
          <a:xfrm>
            <a:off x="4599071" y="5063690"/>
            <a:ext cx="407156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 err="1"/>
              <a:t>a.printout</a:t>
            </a:r>
            <a:r>
              <a:rPr kumimoji="1" lang="en-US" altLang="ja-JP" sz="2000" b="1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 err="1"/>
              <a:t>b.printout</a:t>
            </a:r>
            <a:r>
              <a:rPr kumimoji="1" lang="en-US" altLang="ja-JP" sz="2000" b="1" dirty="0"/>
              <a:t>();</a:t>
            </a:r>
            <a:endParaRPr lang="ja-JP" altLang="en-US" sz="2000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5AF6D81-B821-DF67-E3D7-DDD1B4C6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</p:spTree>
    <p:extLst>
      <p:ext uri="{BB962C8B-B14F-4D97-AF65-F5344CB8AC3E}">
        <p14:creationId xmlns:p14="http://schemas.microsoft.com/office/powerpoint/2010/main" val="2975890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C6FD7-D16A-43DC-A973-6DFD77DA9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84" y="644893"/>
            <a:ext cx="8461208" cy="4986191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は，</a:t>
            </a:r>
            <a:r>
              <a:rPr lang="ja-JP" altLang="en-US" b="1" u="sng" dirty="0">
                <a:solidFill>
                  <a:srgbClr val="FF0000"/>
                </a:solidFill>
              </a:rPr>
              <a:t>同じ種類のオブジェクトの集まり</a:t>
            </a:r>
            <a:r>
              <a:rPr lang="ja-JP" altLang="en-US" dirty="0"/>
              <a:t>と考えることができる</a:t>
            </a: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b="1" dirty="0"/>
          </a:p>
          <a:p>
            <a:r>
              <a:rPr lang="ja-JP" altLang="en-US" b="1" u="sng" dirty="0">
                <a:solidFill>
                  <a:srgbClr val="FF0000"/>
                </a:solidFill>
              </a:rPr>
              <a:t>メソッド定義内</a:t>
            </a:r>
            <a:r>
              <a:rPr lang="ja-JP" altLang="en-US" dirty="0"/>
              <a:t>で，その</a:t>
            </a:r>
            <a:r>
              <a:rPr lang="ja-JP" altLang="en-US" b="1" dirty="0">
                <a:solidFill>
                  <a:srgbClr val="C00000"/>
                </a:solidFill>
              </a:rPr>
              <a:t>メソッドが所属するクラス</a:t>
            </a:r>
            <a:r>
              <a:rPr lang="ja-JP" altLang="en-US" dirty="0"/>
              <a:t>で定義された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にアクセスするときは </a:t>
            </a:r>
            <a:r>
              <a:rPr lang="en-US" altLang="ja-JP" b="1" u="sng" dirty="0">
                <a:solidFill>
                  <a:srgbClr val="FF0000"/>
                </a:solidFill>
              </a:rPr>
              <a:t>this </a:t>
            </a:r>
            <a:r>
              <a:rPr lang="ja-JP" altLang="en-US" b="1" u="sng" dirty="0">
                <a:solidFill>
                  <a:srgbClr val="FF0000"/>
                </a:solidFill>
              </a:rPr>
              <a:t>＋「</a:t>
            </a:r>
            <a:r>
              <a:rPr lang="en-US" altLang="ja-JP" b="1" u="sng" dirty="0">
                <a:solidFill>
                  <a:srgbClr val="FF0000"/>
                </a:solidFill>
              </a:rPr>
              <a:t>.</a:t>
            </a:r>
            <a:r>
              <a:rPr lang="ja-JP" altLang="en-US" b="1" u="sng" dirty="0">
                <a:solidFill>
                  <a:srgbClr val="FF0000"/>
                </a:solidFill>
              </a:rPr>
              <a:t>」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kumimoji="1" lang="ja-JP" altLang="en-US" b="1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9346F30-3D08-427D-93F1-69E2B163672B}"/>
              </a:ext>
            </a:extLst>
          </p:cNvPr>
          <p:cNvSpPr/>
          <p:nvPr/>
        </p:nvSpPr>
        <p:spPr>
          <a:xfrm>
            <a:off x="1359046" y="1629443"/>
            <a:ext cx="5885850" cy="208255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D3B49C8-006C-4B4F-BAA6-A110D97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08854-A85E-4B52-B23D-3510386E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960C48F2-1666-43A5-A2A0-3C0FFB3441BB}"/>
              </a:ext>
            </a:extLst>
          </p:cNvPr>
          <p:cNvSpPr/>
          <p:nvPr/>
        </p:nvSpPr>
        <p:spPr>
          <a:xfrm>
            <a:off x="5220148" y="2131484"/>
            <a:ext cx="898180" cy="8623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7035AF-F8F9-4707-8622-6FF3CB4E8B12}"/>
              </a:ext>
            </a:extLst>
          </p:cNvPr>
          <p:cNvSpPr txBox="1"/>
          <p:nvPr/>
        </p:nvSpPr>
        <p:spPr>
          <a:xfrm>
            <a:off x="4567146" y="2989278"/>
            <a:ext cx="325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344144F-1E7E-440D-962B-C14DF6EE5303}"/>
              </a:ext>
            </a:extLst>
          </p:cNvPr>
          <p:cNvSpPr/>
          <p:nvPr/>
        </p:nvSpPr>
        <p:spPr>
          <a:xfrm>
            <a:off x="2424973" y="2136137"/>
            <a:ext cx="851783" cy="80613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17DAF6-2EDF-422C-A9F7-070D6C0DA4B0}"/>
              </a:ext>
            </a:extLst>
          </p:cNvPr>
          <p:cNvSpPr txBox="1"/>
          <p:nvPr/>
        </p:nvSpPr>
        <p:spPr>
          <a:xfrm>
            <a:off x="1694614" y="3004111"/>
            <a:ext cx="3164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463CA9F-C5C4-4887-8549-DB99C12E1849}"/>
              </a:ext>
            </a:extLst>
          </p:cNvPr>
          <p:cNvSpPr txBox="1"/>
          <p:nvPr/>
        </p:nvSpPr>
        <p:spPr>
          <a:xfrm>
            <a:off x="7244121" y="2419051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クラス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Ball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8D9813-E4F8-4F6A-9D87-1128FDA074D0}"/>
              </a:ext>
            </a:extLst>
          </p:cNvPr>
          <p:cNvSpPr txBox="1"/>
          <p:nvPr/>
        </p:nvSpPr>
        <p:spPr>
          <a:xfrm>
            <a:off x="4784577" y="1731374"/>
            <a:ext cx="2142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E40F7B4-3D0A-4440-BE39-AA3BE74D5915}"/>
              </a:ext>
            </a:extLst>
          </p:cNvPr>
          <p:cNvSpPr txBox="1"/>
          <p:nvPr/>
        </p:nvSpPr>
        <p:spPr>
          <a:xfrm>
            <a:off x="1952182" y="1756918"/>
            <a:ext cx="2142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A774EED-3F72-C2E2-C93A-0B4DF7759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42" y="5246390"/>
            <a:ext cx="6795744" cy="14750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57D6296-0043-CD88-B6F6-E515D398073A}"/>
              </a:ext>
            </a:extLst>
          </p:cNvPr>
          <p:cNvSpPr/>
          <p:nvPr/>
        </p:nvSpPr>
        <p:spPr>
          <a:xfrm>
            <a:off x="1465714" y="5548313"/>
            <a:ext cx="791711" cy="15261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009E6BF-FD57-82C2-2147-A54EFDCC0EEF}"/>
              </a:ext>
            </a:extLst>
          </p:cNvPr>
          <p:cNvSpPr/>
          <p:nvPr/>
        </p:nvSpPr>
        <p:spPr>
          <a:xfrm>
            <a:off x="1465714" y="5785263"/>
            <a:ext cx="791711" cy="15261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31A0FC1-179B-B0AF-F0B4-C00C2707A204}"/>
              </a:ext>
            </a:extLst>
          </p:cNvPr>
          <p:cNvSpPr/>
          <p:nvPr/>
        </p:nvSpPr>
        <p:spPr>
          <a:xfrm>
            <a:off x="1465714" y="6022213"/>
            <a:ext cx="791711" cy="15261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5C8255D-5C61-0AFF-EC63-11E01C7FE6D7}"/>
              </a:ext>
            </a:extLst>
          </p:cNvPr>
          <p:cNvSpPr/>
          <p:nvPr/>
        </p:nvSpPr>
        <p:spPr>
          <a:xfrm>
            <a:off x="1465713" y="6245669"/>
            <a:ext cx="1172712" cy="15261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53177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 smtClean="0">
                <a:hlinkClick r:id="rId2"/>
              </a:rPr>
              <a:t>www.kkaneko.jp</a:t>
            </a:r>
            <a:r>
              <a:rPr lang="en-US" altLang="ja-JP" sz="2400" dirty="0" smtClean="0">
                <a:hlinkClick r:id="rId2"/>
              </a:rPr>
              <a:t>/pro/</a:t>
            </a:r>
            <a:r>
              <a:rPr lang="en-US" altLang="ja-JP" sz="2400" dirty="0" err="1" smtClean="0">
                <a:hlinkClick r:id="rId2"/>
              </a:rPr>
              <a:t>ji</a:t>
            </a:r>
            <a:r>
              <a:rPr lang="en-US" altLang="ja-JP" sz="2400" dirty="0" smtClean="0">
                <a:hlinkClick r:id="rId2"/>
              </a:rPr>
              <a:t>/</a:t>
            </a:r>
            <a:r>
              <a:rPr lang="en-US" altLang="ja-JP" sz="2400" dirty="0" err="1" smtClean="0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 smtClean="0">
                <a:hlinkClick r:id="rId3"/>
              </a:rPr>
              <a:t>www.kkaneko.jp</a:t>
            </a:r>
            <a:r>
              <a:rPr lang="en-US" altLang="ja-JP" sz="2400" dirty="0" smtClean="0">
                <a:hlinkClick r:id="rId3"/>
              </a:rPr>
              <a:t>/pro/pi/</a:t>
            </a:r>
            <a:r>
              <a:rPr lang="en-US" altLang="ja-JP" sz="2400" dirty="0" err="1" smtClean="0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581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AC08FA-73B5-B3A9-2BAE-284011FA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77547"/>
          </a:xfrm>
        </p:spPr>
        <p:txBody>
          <a:bodyPr>
            <a:noAutofit/>
          </a:bodyPr>
          <a:lstStyle/>
          <a:p>
            <a:r>
              <a:rPr lang="ja-JP" altLang="en-US" sz="1600" dirty="0"/>
              <a:t>資料中のソースコード </a:t>
            </a:r>
            <a:r>
              <a:rPr lang="en-US" altLang="ja-JP" sz="1600" dirty="0"/>
              <a:t>7-2</a:t>
            </a:r>
            <a:endParaRPr kumimoji="1" lang="ja-JP" altLang="en-US" sz="1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80DA9E-9263-6CC6-EA0B-704C567E0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489098"/>
            <a:ext cx="8461208" cy="636890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class Ball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double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double 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String color;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public Ball(double x, double y, double r, String color)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</a:t>
            </a:r>
            <a:r>
              <a:rPr kumimoji="1" lang="en-US" altLang="ja-JP" sz="1600" b="1" dirty="0" err="1"/>
              <a:t>this.x</a:t>
            </a:r>
            <a:r>
              <a:rPr kumimoji="1" lang="en-US" altLang="ja-JP" sz="1600" b="1" dirty="0"/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</a:t>
            </a:r>
            <a:r>
              <a:rPr kumimoji="1" lang="en-US" altLang="ja-JP" sz="1600" b="1" dirty="0" err="1"/>
              <a:t>this.y</a:t>
            </a:r>
            <a:r>
              <a:rPr kumimoji="1" lang="en-US" altLang="ja-JP" sz="1600" b="1" dirty="0"/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</a:t>
            </a:r>
            <a:r>
              <a:rPr kumimoji="1" lang="en-US" altLang="ja-JP" sz="1600" b="1" dirty="0" err="1"/>
              <a:t>this.r</a:t>
            </a:r>
            <a:r>
              <a:rPr kumimoji="1" lang="en-US" altLang="ja-JP" sz="1600" b="1" dirty="0"/>
              <a:t> = 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</a:t>
            </a:r>
            <a:r>
              <a:rPr kumimoji="1" lang="en-US" altLang="ja-JP" sz="1600" b="1" dirty="0" err="1"/>
              <a:t>this.color</a:t>
            </a:r>
            <a:r>
              <a:rPr kumimoji="1" lang="en-US" altLang="ja-JP" sz="1600" b="1" dirty="0"/>
              <a:t> = color;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</a:t>
            </a:r>
            <a:r>
              <a:rPr kumimoji="1" lang="en-US" altLang="ja-JP" sz="1600" b="1" dirty="0" err="1"/>
              <a:t>System.out.println</a:t>
            </a:r>
            <a:r>
              <a:rPr kumimoji="1" lang="en-US" altLang="ja-JP" sz="1600" b="1" dirty="0"/>
              <a:t>(</a:t>
            </a:r>
            <a:r>
              <a:rPr kumimoji="1" lang="en-US" altLang="ja-JP" sz="1600" b="1" dirty="0" err="1"/>
              <a:t>this.x</a:t>
            </a:r>
            <a:r>
              <a:rPr kumimoji="1" lang="en-US" altLang="ja-JP" sz="1600" b="1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</a:t>
            </a:r>
            <a:r>
              <a:rPr kumimoji="1" lang="en-US" altLang="ja-JP" sz="1600" b="1" dirty="0" err="1"/>
              <a:t>System.out.println</a:t>
            </a:r>
            <a:r>
              <a:rPr kumimoji="1" lang="en-US" altLang="ja-JP" sz="1600" b="1" dirty="0"/>
              <a:t>(</a:t>
            </a:r>
            <a:r>
              <a:rPr kumimoji="1" lang="en-US" altLang="ja-JP" sz="1600" b="1" dirty="0" err="1"/>
              <a:t>this.y</a:t>
            </a:r>
            <a:r>
              <a:rPr kumimoji="1" lang="en-US" altLang="ja-JP" sz="1600" b="1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</a:t>
            </a:r>
            <a:r>
              <a:rPr kumimoji="1" lang="en-US" altLang="ja-JP" sz="1600" b="1" dirty="0" err="1"/>
              <a:t>System.out.println</a:t>
            </a:r>
            <a:r>
              <a:rPr kumimoji="1" lang="en-US" altLang="ja-JP" sz="1600" b="1" dirty="0"/>
              <a:t>(</a:t>
            </a:r>
            <a:r>
              <a:rPr kumimoji="1" lang="en-US" altLang="ja-JP" sz="1600" b="1" dirty="0" err="1"/>
              <a:t>this.r</a:t>
            </a:r>
            <a:r>
              <a:rPr kumimoji="1" lang="en-US" altLang="ja-JP" sz="1600" b="1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</a:t>
            </a:r>
            <a:r>
              <a:rPr kumimoji="1" lang="en-US" altLang="ja-JP" sz="1600" b="1" dirty="0" err="1"/>
              <a:t>System.out.println</a:t>
            </a:r>
            <a:r>
              <a:rPr kumimoji="1" lang="en-US" altLang="ja-JP" sz="1600" b="1" dirty="0"/>
              <a:t>(</a:t>
            </a:r>
            <a:r>
              <a:rPr kumimoji="1" lang="en-US" altLang="ja-JP" sz="1600" b="1" dirty="0" err="1"/>
              <a:t>this.color</a:t>
            </a:r>
            <a:r>
              <a:rPr kumimoji="1" lang="en-US" altLang="ja-JP" sz="1600" b="1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16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public class </a:t>
            </a:r>
            <a:r>
              <a:rPr kumimoji="1" lang="en-US" altLang="ja-JP" sz="1600" dirty="0" err="1"/>
              <a:t>YourClassNameHere</a:t>
            </a:r>
            <a:r>
              <a:rPr kumimoji="1" lang="en-US" altLang="ja-JP" sz="16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public static void main(String[] </a:t>
            </a:r>
            <a:r>
              <a:rPr kumimoji="1" lang="en-US" altLang="ja-JP" sz="1600" b="1" dirty="0" err="1"/>
              <a:t>args</a:t>
            </a:r>
            <a:r>
              <a:rPr kumimoji="1" lang="en-US" altLang="ja-JP" sz="1600" b="1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Ball a = new Ball(8, </a:t>
            </a:r>
            <a:r>
              <a:rPr lang="en-US" altLang="ja-JP" sz="1600" b="1" dirty="0"/>
              <a:t>10</a:t>
            </a:r>
            <a:r>
              <a:rPr kumimoji="1" lang="en-US" altLang="ja-JP" sz="1600" b="1" dirty="0"/>
              <a:t>, </a:t>
            </a:r>
            <a:r>
              <a:rPr lang="en-US" altLang="ja-JP" sz="1600" b="1" dirty="0"/>
              <a:t>1</a:t>
            </a:r>
            <a:r>
              <a:rPr kumimoji="1" lang="en-US" altLang="ja-JP" sz="1600" b="1" dirty="0"/>
              <a:t>, </a:t>
            </a:r>
            <a:r>
              <a:rPr lang="en-US" altLang="ja-JP" sz="1600" b="1" dirty="0"/>
              <a:t>"</a:t>
            </a:r>
            <a:r>
              <a:rPr kumimoji="1" lang="en-US" altLang="ja-JP" sz="1600" b="1" dirty="0"/>
              <a:t>blue");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Ball b = new Ball(2, 4, 3, "green");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</a:t>
            </a:r>
            <a:r>
              <a:rPr kumimoji="1" lang="en-US" altLang="ja-JP" sz="1600" b="1" dirty="0" err="1"/>
              <a:t>a.printout</a:t>
            </a:r>
            <a:r>
              <a:rPr kumimoji="1" lang="en-US" altLang="ja-JP" sz="1600" b="1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</a:t>
            </a:r>
            <a:r>
              <a:rPr kumimoji="1" lang="en-US" altLang="ja-JP" sz="1600" b="1" dirty="0" err="1"/>
              <a:t>b.printout</a:t>
            </a:r>
            <a:r>
              <a:rPr kumimoji="1" lang="en-US" altLang="ja-JP" sz="1600" b="1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}</a:t>
            </a:r>
            <a:endParaRPr kumimoji="1" lang="ja-JP" altLang="en-US" sz="1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B8BB54-DD69-1A6E-B631-5B6EBD57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4090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AC08FA-73B5-B3A9-2BAE-284011FA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77547"/>
          </a:xfrm>
        </p:spPr>
        <p:txBody>
          <a:bodyPr>
            <a:noAutofit/>
          </a:bodyPr>
          <a:lstStyle/>
          <a:p>
            <a:r>
              <a:rPr lang="ja-JP" altLang="en-US" sz="1600" dirty="0"/>
              <a:t>資料中のソースコード </a:t>
            </a:r>
            <a:r>
              <a:rPr lang="en-US" altLang="ja-JP" sz="1600" dirty="0"/>
              <a:t>7-3</a:t>
            </a:r>
            <a:endParaRPr kumimoji="1" lang="ja-JP" altLang="en-US" sz="1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80DA9E-9263-6CC6-EA0B-704C567E0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52576"/>
            <a:ext cx="8461208" cy="650542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class Ball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double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double 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String color;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public Ball(double x, double y, double r, String color)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    </a:t>
            </a:r>
            <a:r>
              <a:rPr kumimoji="1" lang="en-US" altLang="ja-JP" sz="1600" dirty="0" err="1"/>
              <a:t>this.x</a:t>
            </a:r>
            <a:r>
              <a:rPr kumimoji="1" lang="en-US" altLang="ja-JP" sz="1600" dirty="0"/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    </a:t>
            </a:r>
            <a:r>
              <a:rPr kumimoji="1" lang="en-US" altLang="ja-JP" sz="1600" dirty="0" err="1"/>
              <a:t>this.y</a:t>
            </a:r>
            <a:r>
              <a:rPr kumimoji="1" lang="en-US" altLang="ja-JP" sz="1600" dirty="0"/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    </a:t>
            </a:r>
            <a:r>
              <a:rPr kumimoji="1" lang="en-US" altLang="ja-JP" sz="1600" dirty="0" err="1"/>
              <a:t>this.r</a:t>
            </a:r>
            <a:r>
              <a:rPr kumimoji="1" lang="en-US" altLang="ja-JP" sz="1600" dirty="0"/>
              <a:t> = 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    </a:t>
            </a:r>
            <a:r>
              <a:rPr kumimoji="1" lang="en-US" altLang="ja-JP" sz="1600" dirty="0" err="1"/>
              <a:t>this.color</a:t>
            </a:r>
            <a:r>
              <a:rPr kumimoji="1" lang="en-US" altLang="ja-JP" sz="1600" dirty="0"/>
              <a:t> = color;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    </a:t>
            </a:r>
            <a:r>
              <a:rPr kumimoji="1" lang="en-US" altLang="ja-JP" sz="1600" dirty="0" err="1"/>
              <a:t>System.out.println</a:t>
            </a:r>
            <a:r>
              <a:rPr kumimoji="1" lang="en-US" altLang="ja-JP" sz="1600" dirty="0"/>
              <a:t>(</a:t>
            </a:r>
            <a:r>
              <a:rPr kumimoji="1" lang="en-US" altLang="ja-JP" sz="1600" dirty="0" err="1"/>
              <a:t>this.x</a:t>
            </a:r>
            <a:r>
              <a:rPr kumimoji="1" lang="en-US" altLang="ja-JP" sz="16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    </a:t>
            </a:r>
            <a:r>
              <a:rPr kumimoji="1" lang="en-US" altLang="ja-JP" sz="1600" dirty="0" err="1"/>
              <a:t>System.out.println</a:t>
            </a:r>
            <a:r>
              <a:rPr kumimoji="1" lang="en-US" altLang="ja-JP" sz="1600" dirty="0"/>
              <a:t>(</a:t>
            </a:r>
            <a:r>
              <a:rPr kumimoji="1" lang="en-US" altLang="ja-JP" sz="1600" dirty="0" err="1"/>
              <a:t>this.y</a:t>
            </a:r>
            <a:r>
              <a:rPr kumimoji="1" lang="en-US" altLang="ja-JP" sz="16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    </a:t>
            </a:r>
            <a:r>
              <a:rPr kumimoji="1" lang="en-US" altLang="ja-JP" sz="1600" dirty="0" err="1"/>
              <a:t>System.out.println</a:t>
            </a:r>
            <a:r>
              <a:rPr kumimoji="1" lang="en-US" altLang="ja-JP" sz="1600" dirty="0"/>
              <a:t>(</a:t>
            </a:r>
            <a:r>
              <a:rPr kumimoji="1" lang="en-US" altLang="ja-JP" sz="1600" dirty="0" err="1"/>
              <a:t>this.r</a:t>
            </a:r>
            <a:r>
              <a:rPr kumimoji="1" lang="en-US" altLang="ja-JP" sz="16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    </a:t>
            </a:r>
            <a:r>
              <a:rPr kumimoji="1" lang="en-US" altLang="ja-JP" sz="1600" dirty="0" err="1"/>
              <a:t>System.out.println</a:t>
            </a:r>
            <a:r>
              <a:rPr kumimoji="1" lang="en-US" altLang="ja-JP" sz="1600" dirty="0"/>
              <a:t>(</a:t>
            </a:r>
            <a:r>
              <a:rPr kumimoji="1" lang="en-US" altLang="ja-JP" sz="1600" dirty="0" err="1"/>
              <a:t>this.color</a:t>
            </a:r>
            <a:r>
              <a:rPr kumimoji="1" lang="en-US" altLang="ja-JP" sz="16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600" b="1" dirty="0"/>
              <a:t>    public double </a:t>
            </a:r>
            <a:r>
              <a:rPr lang="en-US" altLang="ja-JP" sz="1600" b="1" dirty="0" err="1"/>
              <a:t>dist</a:t>
            </a:r>
            <a:r>
              <a:rPr lang="en-US" altLang="ja-JP" sz="1600" b="1" dirty="0"/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600" b="1" dirty="0"/>
              <a:t>        return </a:t>
            </a:r>
            <a:r>
              <a:rPr lang="en-US" altLang="ja-JP" sz="1600" b="1" dirty="0" err="1"/>
              <a:t>this.x</a:t>
            </a:r>
            <a:r>
              <a:rPr lang="en-US" altLang="ja-JP" sz="1600" b="1" dirty="0"/>
              <a:t> + </a:t>
            </a:r>
            <a:r>
              <a:rPr lang="en-US" altLang="ja-JP" sz="1600" b="1" dirty="0" err="1"/>
              <a:t>this.y</a:t>
            </a:r>
            <a:r>
              <a:rPr lang="en-US" altLang="ja-JP" sz="1600" b="1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16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public class </a:t>
            </a:r>
            <a:r>
              <a:rPr kumimoji="1" lang="en-US" altLang="ja-JP" sz="1600" dirty="0" err="1"/>
              <a:t>YourClassNameHere</a:t>
            </a:r>
            <a:r>
              <a:rPr kumimoji="1" lang="en-US" altLang="ja-JP" sz="16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public static void main(String[] </a:t>
            </a:r>
            <a:r>
              <a:rPr kumimoji="1" lang="en-US" altLang="ja-JP" sz="1600" dirty="0" err="1"/>
              <a:t>args</a:t>
            </a:r>
            <a:r>
              <a:rPr kumimoji="1" lang="en-US" altLang="ja-JP" sz="16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    Ball a = new Ball(8, </a:t>
            </a:r>
            <a:r>
              <a:rPr lang="en-US" altLang="ja-JP" sz="1600" dirty="0"/>
              <a:t>10</a:t>
            </a:r>
            <a:r>
              <a:rPr kumimoji="1" lang="en-US" altLang="ja-JP" sz="1600" dirty="0"/>
              <a:t>, </a:t>
            </a:r>
            <a:r>
              <a:rPr lang="en-US" altLang="ja-JP" sz="1600" dirty="0"/>
              <a:t>1</a:t>
            </a:r>
            <a:r>
              <a:rPr kumimoji="1" lang="en-US" altLang="ja-JP" sz="1600" dirty="0"/>
              <a:t>, </a:t>
            </a:r>
            <a:r>
              <a:rPr lang="en-US" altLang="ja-JP" sz="1600" dirty="0"/>
              <a:t>"</a:t>
            </a:r>
            <a:r>
              <a:rPr kumimoji="1" lang="en-US" altLang="ja-JP" sz="1600" dirty="0"/>
              <a:t>blue");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    Ball b = new Ball(2, 4, 3, "green");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    </a:t>
            </a:r>
            <a:r>
              <a:rPr kumimoji="1" lang="en-US" altLang="ja-JP" sz="1600" dirty="0" err="1"/>
              <a:t>a.printout</a:t>
            </a:r>
            <a:r>
              <a:rPr kumimoji="1" lang="en-US" altLang="ja-JP" sz="16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    </a:t>
            </a:r>
            <a:r>
              <a:rPr kumimoji="1" lang="en-US" altLang="ja-JP" sz="1600" dirty="0" err="1"/>
              <a:t>b.printout</a:t>
            </a:r>
            <a:r>
              <a:rPr kumimoji="1" lang="en-US" altLang="ja-JP" sz="16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</a:t>
            </a:r>
            <a:r>
              <a:rPr kumimoji="1" lang="en-US" altLang="ja-JP" sz="1600" b="1" dirty="0" err="1"/>
              <a:t>Syste</a:t>
            </a:r>
            <a:r>
              <a:rPr lang="en-US" altLang="ja-JP" sz="1600" b="1" dirty="0" err="1"/>
              <a:t>m.out.println</a:t>
            </a:r>
            <a:r>
              <a:rPr lang="en-US" altLang="ja-JP" sz="1600" b="1" dirty="0"/>
              <a:t>(</a:t>
            </a:r>
            <a:r>
              <a:rPr lang="en-US" altLang="ja-JP" sz="1600" b="1" dirty="0" err="1"/>
              <a:t>a.dist</a:t>
            </a:r>
            <a:r>
              <a:rPr lang="en-US" altLang="ja-JP" sz="1600" b="1" dirty="0"/>
              <a:t>());</a:t>
            </a:r>
            <a:endParaRPr kumimoji="1" lang="en-US" altLang="ja-JP" sz="1600" b="1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}</a:t>
            </a:r>
            <a:endParaRPr kumimoji="1" lang="ja-JP" altLang="en-US" sz="1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B8BB54-DD69-1A6E-B631-5B6EBD57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702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AC08FA-73B5-B3A9-2BAE-284011FA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77547"/>
          </a:xfrm>
        </p:spPr>
        <p:txBody>
          <a:bodyPr>
            <a:noAutofit/>
          </a:bodyPr>
          <a:lstStyle/>
          <a:p>
            <a:r>
              <a:rPr lang="ja-JP" altLang="en-US" sz="1600" dirty="0"/>
              <a:t>資料中のソースコード </a:t>
            </a:r>
            <a:r>
              <a:rPr lang="en-US" altLang="ja-JP" sz="1600" dirty="0"/>
              <a:t>7-4</a:t>
            </a:r>
            <a:endParaRPr kumimoji="1" lang="ja-JP" altLang="en-US" sz="1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80DA9E-9263-6CC6-EA0B-704C567E0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52576"/>
            <a:ext cx="8461208" cy="650542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class Ball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double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double 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String color;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public Ball(double x, double y, double r, String color)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this.x</a:t>
            </a:r>
            <a:r>
              <a:rPr kumimoji="1" lang="en-US" altLang="ja-JP" sz="1200" dirty="0"/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this.y</a:t>
            </a:r>
            <a:r>
              <a:rPr kumimoji="1" lang="en-US" altLang="ja-JP" sz="1200" dirty="0"/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this.r</a:t>
            </a:r>
            <a:r>
              <a:rPr kumimoji="1" lang="en-US" altLang="ja-JP" sz="1200" dirty="0"/>
              <a:t> = 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this.color</a:t>
            </a:r>
            <a:r>
              <a:rPr kumimoji="1" lang="en-US" altLang="ja-JP" sz="1200" dirty="0"/>
              <a:t> = color;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System.out.println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this.x</a:t>
            </a:r>
            <a:r>
              <a:rPr kumimoji="1" lang="en-US" altLang="ja-JP" sz="12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System.out.println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this.y</a:t>
            </a:r>
            <a:r>
              <a:rPr kumimoji="1" lang="en-US" altLang="ja-JP" sz="12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System.out.println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this.r</a:t>
            </a:r>
            <a:r>
              <a:rPr kumimoji="1" lang="en-US" altLang="ja-JP" sz="12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System.out.println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this.color</a:t>
            </a:r>
            <a:r>
              <a:rPr kumimoji="1" lang="en-US" altLang="ja-JP" sz="12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200" dirty="0"/>
              <a:t>    public double </a:t>
            </a:r>
            <a:r>
              <a:rPr lang="en-US" altLang="ja-JP" sz="1200" dirty="0" err="1"/>
              <a:t>dist</a:t>
            </a:r>
            <a:r>
              <a:rPr lang="en-US" altLang="ja-JP" sz="1200" dirty="0"/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200" dirty="0"/>
              <a:t>        return </a:t>
            </a:r>
            <a:r>
              <a:rPr lang="en-US" altLang="ja-JP" sz="1200" dirty="0" err="1"/>
              <a:t>this.x</a:t>
            </a:r>
            <a:r>
              <a:rPr lang="en-US" altLang="ja-JP" sz="1200" dirty="0"/>
              <a:t> + </a:t>
            </a:r>
            <a:r>
              <a:rPr lang="en-US" altLang="ja-JP" sz="1200" dirty="0" err="1"/>
              <a:t>this.y</a:t>
            </a:r>
            <a:r>
              <a:rPr lang="en-US" altLang="ja-JP" sz="12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200" b="1" dirty="0"/>
              <a:t>    public void move(double xx, double </a:t>
            </a:r>
            <a:r>
              <a:rPr lang="en-US" altLang="ja-JP" sz="1200" b="1" dirty="0" err="1"/>
              <a:t>yy</a:t>
            </a:r>
            <a:r>
              <a:rPr lang="en-US" altLang="ja-JP" sz="1200" b="1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200" b="1" dirty="0"/>
              <a:t>        </a:t>
            </a:r>
            <a:r>
              <a:rPr lang="en-US" altLang="ja-JP" sz="1200" b="1" dirty="0" err="1"/>
              <a:t>this.x</a:t>
            </a:r>
            <a:r>
              <a:rPr lang="en-US" altLang="ja-JP" sz="1200" b="1" dirty="0"/>
              <a:t> = </a:t>
            </a:r>
            <a:r>
              <a:rPr lang="en-US" altLang="ja-JP" sz="1200" b="1" dirty="0" err="1"/>
              <a:t>this.x</a:t>
            </a:r>
            <a:r>
              <a:rPr lang="en-US" altLang="ja-JP" sz="1200" b="1" dirty="0"/>
              <a:t> + xx;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200" b="1" dirty="0"/>
              <a:t>        </a:t>
            </a:r>
            <a:r>
              <a:rPr lang="en-US" altLang="ja-JP" sz="1200" b="1" dirty="0" err="1"/>
              <a:t>this.y</a:t>
            </a:r>
            <a:r>
              <a:rPr lang="en-US" altLang="ja-JP" sz="1200" b="1" dirty="0"/>
              <a:t> = </a:t>
            </a:r>
            <a:r>
              <a:rPr lang="en-US" altLang="ja-JP" sz="1200" b="1" dirty="0" err="1"/>
              <a:t>this.y</a:t>
            </a:r>
            <a:r>
              <a:rPr lang="en-US" altLang="ja-JP" sz="1200" b="1" dirty="0"/>
              <a:t> + </a:t>
            </a:r>
            <a:r>
              <a:rPr lang="en-US" altLang="ja-JP" sz="1200" b="1" dirty="0" err="1"/>
              <a:t>yy</a:t>
            </a:r>
            <a:r>
              <a:rPr lang="en-US" altLang="ja-JP" sz="1200" b="1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b="1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}</a:t>
            </a:r>
          </a:p>
          <a:p>
            <a:pPr>
              <a:spcBef>
                <a:spcPts val="0"/>
              </a:spcBef>
            </a:pPr>
            <a:endParaRPr kumimoji="1" lang="en-US" altLang="ja-JP" sz="12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public class </a:t>
            </a:r>
            <a:r>
              <a:rPr kumimoji="1" lang="en-US" altLang="ja-JP" sz="1200" dirty="0" err="1"/>
              <a:t>YourClassNameHere</a:t>
            </a:r>
            <a:r>
              <a:rPr kumimoji="1" lang="en-US" altLang="ja-JP" sz="12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public static void main(String[] </a:t>
            </a:r>
            <a:r>
              <a:rPr kumimoji="1" lang="en-US" altLang="ja-JP" sz="1200" dirty="0" err="1"/>
              <a:t>args</a:t>
            </a:r>
            <a:r>
              <a:rPr kumimoji="1" lang="en-US" altLang="ja-JP" sz="12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Ball a = new Ball(8, </a:t>
            </a:r>
            <a:r>
              <a:rPr lang="en-US" altLang="ja-JP" sz="1200" dirty="0"/>
              <a:t>10</a:t>
            </a:r>
            <a:r>
              <a:rPr kumimoji="1" lang="en-US" altLang="ja-JP" sz="1200" dirty="0"/>
              <a:t>, </a:t>
            </a:r>
            <a:r>
              <a:rPr lang="en-US" altLang="ja-JP" sz="1200" dirty="0"/>
              <a:t>1</a:t>
            </a:r>
            <a:r>
              <a:rPr kumimoji="1" lang="en-US" altLang="ja-JP" sz="1200" dirty="0"/>
              <a:t>, </a:t>
            </a:r>
            <a:r>
              <a:rPr lang="en-US" altLang="ja-JP" sz="1200" dirty="0"/>
              <a:t>"</a:t>
            </a:r>
            <a:r>
              <a:rPr kumimoji="1" lang="en-US" altLang="ja-JP" sz="1200" dirty="0"/>
              <a:t>blue");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Ball b = new Ball(2, 4, 3, "green");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b="1" dirty="0"/>
              <a:t>        </a:t>
            </a:r>
            <a:r>
              <a:rPr kumimoji="1" lang="en-US" altLang="ja-JP" sz="1200" b="1" dirty="0" err="1"/>
              <a:t>a.move</a:t>
            </a:r>
            <a:r>
              <a:rPr kumimoji="1" lang="en-US" altLang="ja-JP" sz="1200" b="1" dirty="0"/>
              <a:t>(5, 5);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200" b="1" dirty="0"/>
              <a:t>        </a:t>
            </a:r>
            <a:r>
              <a:rPr lang="en-US" altLang="ja-JP" sz="1200" b="1" dirty="0" err="1"/>
              <a:t>b.move</a:t>
            </a:r>
            <a:r>
              <a:rPr lang="en-US" altLang="ja-JP" sz="1200" b="1" dirty="0"/>
              <a:t>(10, 10);</a:t>
            </a:r>
            <a:endParaRPr kumimoji="1" lang="en-US" altLang="ja-JP" sz="1200" b="1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a.printout</a:t>
            </a:r>
            <a:r>
              <a:rPr kumimoji="1" lang="en-US" altLang="ja-JP" sz="12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b.printout</a:t>
            </a:r>
            <a:r>
              <a:rPr kumimoji="1" lang="en-US" altLang="ja-JP" sz="12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Syste</a:t>
            </a:r>
            <a:r>
              <a:rPr lang="en-US" altLang="ja-JP" sz="1200" dirty="0" err="1"/>
              <a:t>m.out.println</a:t>
            </a:r>
            <a:r>
              <a:rPr lang="en-US" altLang="ja-JP" sz="1200" dirty="0"/>
              <a:t>(</a:t>
            </a:r>
            <a:r>
              <a:rPr lang="en-US" altLang="ja-JP" sz="1200" dirty="0" err="1"/>
              <a:t>a.dist</a:t>
            </a:r>
            <a:r>
              <a:rPr lang="en-US" altLang="ja-JP" sz="1200" dirty="0"/>
              <a:t>());</a:t>
            </a:r>
            <a:endParaRPr kumimoji="1" lang="en-US" altLang="ja-JP" sz="12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}</a:t>
            </a:r>
            <a:endParaRPr kumimoji="1" lang="ja-JP" altLang="en-US" sz="1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B8BB54-DD69-1A6E-B631-5B6EBD57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88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オブジェクトとメソッド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3429000"/>
            <a:ext cx="8461208" cy="3070410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en-US" altLang="ja-JP" sz="2400" b="1" dirty="0">
                <a:solidFill>
                  <a:srgbClr val="C00000"/>
                </a:solidFill>
              </a:rPr>
              <a:t>: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に属する操作や処理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呼び出しでは，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を指定することがある．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（ひきすう）は，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に渡す値のこと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      </a:t>
            </a:r>
            <a:r>
              <a:rPr lang="en-US" altLang="ja-JP" sz="2400" b="1" dirty="0" err="1"/>
              <a:t>hero.attack</a:t>
            </a:r>
            <a:r>
              <a:rPr lang="en-US" altLang="ja-JP" sz="2400" b="1" dirty="0"/>
              <a:t>("fence", 36, 26)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FE0467-0962-4A2C-8D46-82FDAD73C311}"/>
              </a:ext>
            </a:extLst>
          </p:cNvPr>
          <p:cNvSpPr/>
          <p:nvPr/>
        </p:nvSpPr>
        <p:spPr>
          <a:xfrm>
            <a:off x="1304986" y="730395"/>
            <a:ext cx="6494925" cy="2246769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hero.moveDown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hero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			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moveDown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 	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メソッド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間を「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」で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区切って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いる</a:t>
            </a:r>
          </a:p>
        </p:txBody>
      </p:sp>
    </p:spTree>
    <p:extLst>
      <p:ext uri="{BB962C8B-B14F-4D97-AF65-F5344CB8AC3E}">
        <p14:creationId xmlns:p14="http://schemas.microsoft.com/office/powerpoint/2010/main" val="1365228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AC08FA-73B5-B3A9-2BAE-284011FA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77547"/>
          </a:xfrm>
        </p:spPr>
        <p:txBody>
          <a:bodyPr>
            <a:noAutofit/>
          </a:bodyPr>
          <a:lstStyle/>
          <a:p>
            <a:r>
              <a:rPr lang="ja-JP" altLang="en-US" sz="1600"/>
              <a:t>資料中のソースコード </a:t>
            </a:r>
            <a:r>
              <a:rPr lang="en-US" altLang="ja-JP" sz="1600" dirty="0"/>
              <a:t>7-4</a:t>
            </a:r>
            <a:endParaRPr kumimoji="1" lang="ja-JP" altLang="en-US" sz="1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80DA9E-9263-6CC6-EA0B-704C567E0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52576"/>
            <a:ext cx="8461208" cy="6505424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class Ball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double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double 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String color;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public Ball(double x, double y, double r, String color)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this.x</a:t>
            </a:r>
            <a:r>
              <a:rPr kumimoji="1" lang="en-US" altLang="ja-JP" sz="1200" dirty="0"/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this.y</a:t>
            </a:r>
            <a:r>
              <a:rPr kumimoji="1" lang="en-US" altLang="ja-JP" sz="1200" dirty="0"/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this.r</a:t>
            </a:r>
            <a:r>
              <a:rPr kumimoji="1" lang="en-US" altLang="ja-JP" sz="1200" dirty="0"/>
              <a:t> = 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this.color</a:t>
            </a:r>
            <a:r>
              <a:rPr kumimoji="1" lang="en-US" altLang="ja-JP" sz="1200" dirty="0"/>
              <a:t> = color;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System.out.println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this.x</a:t>
            </a:r>
            <a:r>
              <a:rPr kumimoji="1" lang="en-US" altLang="ja-JP" sz="12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System.out.println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this.y</a:t>
            </a:r>
            <a:r>
              <a:rPr kumimoji="1" lang="en-US" altLang="ja-JP" sz="12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System.out.println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this.r</a:t>
            </a:r>
            <a:r>
              <a:rPr kumimoji="1" lang="en-US" altLang="ja-JP" sz="12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System.out.println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this.color</a:t>
            </a:r>
            <a:r>
              <a:rPr kumimoji="1" lang="en-US" altLang="ja-JP" sz="12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public double </a:t>
            </a:r>
            <a:r>
              <a:rPr kumimoji="1" lang="en-US" altLang="ja-JP" sz="1200" dirty="0" err="1"/>
              <a:t>dist</a:t>
            </a:r>
            <a:r>
              <a:rPr kumimoji="1" lang="en-US" altLang="ja-JP" sz="1200" dirty="0"/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return </a:t>
            </a:r>
            <a:r>
              <a:rPr kumimoji="1" lang="en-US" altLang="ja-JP" sz="1200" dirty="0" err="1"/>
              <a:t>this.x</a:t>
            </a:r>
            <a:r>
              <a:rPr kumimoji="1" lang="en-US" altLang="ja-JP" sz="1200" dirty="0"/>
              <a:t> + </a:t>
            </a:r>
            <a:r>
              <a:rPr kumimoji="1" lang="en-US" altLang="ja-JP" sz="1200" dirty="0" err="1"/>
              <a:t>this.y</a:t>
            </a:r>
            <a:r>
              <a:rPr kumimoji="1" lang="en-US" altLang="ja-JP" sz="12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public void move(double xx, double </a:t>
            </a:r>
            <a:r>
              <a:rPr kumimoji="1" lang="en-US" altLang="ja-JP" sz="1200" dirty="0" err="1"/>
              <a:t>yy</a:t>
            </a:r>
            <a:r>
              <a:rPr kumimoji="1" lang="en-US" altLang="ja-JP" sz="12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this.x</a:t>
            </a:r>
            <a:r>
              <a:rPr kumimoji="1" lang="en-US" altLang="ja-JP" sz="1200" dirty="0"/>
              <a:t> = </a:t>
            </a:r>
            <a:r>
              <a:rPr kumimoji="1" lang="en-US" altLang="ja-JP" sz="1200" dirty="0" err="1"/>
              <a:t>this.x</a:t>
            </a:r>
            <a:r>
              <a:rPr kumimoji="1" lang="en-US" altLang="ja-JP" sz="1200" dirty="0"/>
              <a:t> + xx;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this.y</a:t>
            </a:r>
            <a:r>
              <a:rPr kumimoji="1" lang="en-US" altLang="ja-JP" sz="1200" dirty="0"/>
              <a:t> = </a:t>
            </a:r>
            <a:r>
              <a:rPr kumimoji="1" lang="en-US" altLang="ja-JP" sz="1200" dirty="0" err="1"/>
              <a:t>this.y</a:t>
            </a:r>
            <a:r>
              <a:rPr kumimoji="1" lang="en-US" altLang="ja-JP" sz="1200" dirty="0"/>
              <a:t> + </a:t>
            </a:r>
            <a:r>
              <a:rPr kumimoji="1" lang="en-US" altLang="ja-JP" sz="1200" dirty="0" err="1"/>
              <a:t>yy</a:t>
            </a:r>
            <a:r>
              <a:rPr kumimoji="1" lang="en-US" altLang="ja-JP" sz="12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b="1" dirty="0"/>
              <a:t>    public void right(double xx)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b="1" dirty="0"/>
              <a:t>        </a:t>
            </a:r>
            <a:r>
              <a:rPr kumimoji="1" lang="en-US" altLang="ja-JP" sz="1200" b="1" dirty="0" err="1"/>
              <a:t>this.move</a:t>
            </a:r>
            <a:r>
              <a:rPr kumimoji="1" lang="en-US" altLang="ja-JP" sz="1200" b="1" dirty="0"/>
              <a:t>(xx, 0);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b="1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b="1" dirty="0"/>
              <a:t>    public void left(double xx)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b="1" dirty="0"/>
              <a:t>        </a:t>
            </a:r>
            <a:r>
              <a:rPr kumimoji="1" lang="en-US" altLang="ja-JP" sz="1200" b="1" dirty="0" err="1"/>
              <a:t>this.move</a:t>
            </a:r>
            <a:r>
              <a:rPr kumimoji="1" lang="en-US" altLang="ja-JP" sz="1200" b="1" dirty="0"/>
              <a:t>(-xx, 0);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b="1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12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public class </a:t>
            </a:r>
            <a:r>
              <a:rPr kumimoji="1" lang="en-US" altLang="ja-JP" sz="1200" dirty="0" err="1"/>
              <a:t>YourClassNameHere</a:t>
            </a:r>
            <a:r>
              <a:rPr kumimoji="1" lang="en-US" altLang="ja-JP" sz="12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public static void main(String[] </a:t>
            </a:r>
            <a:r>
              <a:rPr kumimoji="1" lang="en-US" altLang="ja-JP" sz="1200" dirty="0" err="1"/>
              <a:t>args</a:t>
            </a:r>
            <a:r>
              <a:rPr kumimoji="1" lang="en-US" altLang="ja-JP" sz="12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Ball a = new Ball(8, 10, 1, "blue");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Ball b = new Ball(2, 4, 3, "green");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a.move</a:t>
            </a:r>
            <a:r>
              <a:rPr kumimoji="1" lang="en-US" altLang="ja-JP" sz="1200" dirty="0"/>
              <a:t>(5, 5);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b.move</a:t>
            </a:r>
            <a:r>
              <a:rPr kumimoji="1" lang="en-US" altLang="ja-JP" sz="1200" dirty="0"/>
              <a:t>(10, 10);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b="1" dirty="0"/>
              <a:t>        </a:t>
            </a:r>
            <a:r>
              <a:rPr kumimoji="1" lang="en-US" altLang="ja-JP" sz="1200" b="1" dirty="0" err="1"/>
              <a:t>a.left</a:t>
            </a:r>
            <a:r>
              <a:rPr kumimoji="1" lang="en-US" altLang="ja-JP" sz="1200" b="1" dirty="0"/>
              <a:t>(5);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b="1" dirty="0"/>
              <a:t>        </a:t>
            </a:r>
            <a:r>
              <a:rPr kumimoji="1" lang="en-US" altLang="ja-JP" sz="1200" b="1" dirty="0" err="1"/>
              <a:t>b.right</a:t>
            </a:r>
            <a:r>
              <a:rPr kumimoji="1" lang="en-US" altLang="ja-JP" sz="1200" b="1" dirty="0"/>
              <a:t>(10);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a.printout</a:t>
            </a:r>
            <a:r>
              <a:rPr kumimoji="1" lang="en-US" altLang="ja-JP" sz="12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b.printout</a:t>
            </a:r>
            <a:r>
              <a:rPr kumimoji="1" lang="en-US" altLang="ja-JP" sz="12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System.out.println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a.dist</a:t>
            </a:r>
            <a:r>
              <a:rPr kumimoji="1" lang="en-US" altLang="ja-JP" sz="1200" dirty="0"/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}</a:t>
            </a:r>
            <a:endParaRPr kumimoji="1" lang="ja-JP" altLang="en-US" sz="1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B8BB54-DD69-1A6E-B631-5B6EBD57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80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70D47-DED3-49AB-BA11-61B5E724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プログラムの書き方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4EB492-B2F9-46BC-95A8-BF634642E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1" y="2826286"/>
            <a:ext cx="8896349" cy="30701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600" dirty="0"/>
          </a:p>
          <a:p>
            <a:r>
              <a:rPr lang="ja-JP" altLang="en-US" sz="2600" b="1" dirty="0">
                <a:solidFill>
                  <a:srgbClr val="C00000"/>
                </a:solidFill>
              </a:rPr>
              <a:t>代入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＋ 「</a:t>
            </a:r>
            <a:r>
              <a:rPr lang="en-US" altLang="ja-JP" sz="2600" b="1" dirty="0">
                <a:solidFill>
                  <a:srgbClr val="C00000"/>
                </a:solidFill>
              </a:rPr>
              <a:t>=</a:t>
            </a:r>
            <a:r>
              <a:rPr lang="ja-JP" altLang="en-US" sz="2600" dirty="0"/>
              <a:t>」　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式または値またはメソッド呼び出し</a:t>
            </a:r>
            <a:endParaRPr lang="en-US" altLang="ja-JP" sz="2600" dirty="0"/>
          </a:p>
          <a:p>
            <a:r>
              <a:rPr kumimoji="1" lang="ja-JP" altLang="en-US" sz="2600" b="1" dirty="0">
                <a:solidFill>
                  <a:srgbClr val="C00000"/>
                </a:solidFill>
              </a:rPr>
              <a:t>メソッド</a:t>
            </a:r>
            <a:r>
              <a:rPr lang="ja-JP" altLang="en-US" sz="2600" b="1" dirty="0">
                <a:solidFill>
                  <a:srgbClr val="C00000"/>
                </a:solidFill>
              </a:rPr>
              <a:t>アクセス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 ＋ 「</a:t>
            </a:r>
            <a:r>
              <a:rPr lang="en-US" altLang="ja-JP" sz="2600" b="1" dirty="0">
                <a:solidFill>
                  <a:srgbClr val="C00000"/>
                </a:solidFill>
              </a:rPr>
              <a:t>.</a:t>
            </a:r>
            <a:r>
              <a:rPr lang="ja-JP" altLang="en-US" sz="2600" dirty="0"/>
              <a:t>」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</a:t>
            </a:r>
            <a:r>
              <a:rPr lang="ja-JP" altLang="en-US" sz="2600" b="1" dirty="0"/>
              <a:t>メソッド名 </a:t>
            </a:r>
            <a:r>
              <a:rPr lang="ja-JP" altLang="en-US" sz="2600" dirty="0"/>
              <a:t>＋「</a:t>
            </a:r>
            <a:r>
              <a:rPr lang="en-US" altLang="ja-JP" sz="2600" b="1" dirty="0">
                <a:solidFill>
                  <a:srgbClr val="C00000"/>
                </a:solidFill>
              </a:rPr>
              <a:t>()</a:t>
            </a:r>
            <a:r>
              <a:rPr lang="ja-JP" altLang="en-US" sz="2600" dirty="0"/>
              <a:t>」 （引数を付けることも）</a:t>
            </a:r>
            <a:endParaRPr lang="en-US" altLang="ja-JP" sz="2600" dirty="0"/>
          </a:p>
          <a:p>
            <a:pPr marL="0" indent="0">
              <a:buNone/>
            </a:pPr>
            <a:endParaRPr kumimoji="1"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91DED0-E5AB-4654-958A-7913142D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FF33B2-AEBC-2739-FBE6-7F724E1FA137}"/>
              </a:ext>
            </a:extLst>
          </p:cNvPr>
          <p:cNvSpPr txBox="1"/>
          <p:nvPr/>
        </p:nvSpPr>
        <p:spPr>
          <a:xfrm>
            <a:off x="1117599" y="1214262"/>
            <a:ext cx="715645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100</a:t>
            </a:r>
          </a:p>
          <a:p>
            <a:pPr marL="0" indent="0">
              <a:buNone/>
            </a:pPr>
            <a:r>
              <a:rPr lang="en-US" altLang="ja-JP" sz="2800" b="1" dirty="0"/>
              <a:t>a = x + 200</a:t>
            </a:r>
          </a:p>
          <a:p>
            <a:pPr marL="0" indent="0">
              <a:buNone/>
            </a:pPr>
            <a:r>
              <a:rPr lang="en-US" altLang="ja-JP" sz="2800" b="1" dirty="0"/>
              <a:t>enermy1 = </a:t>
            </a:r>
            <a:r>
              <a:rPr lang="en-US" altLang="ja-JP" sz="2800" b="1" dirty="0" err="1"/>
              <a:t>hero.findNearestEnemy</a:t>
            </a:r>
            <a:r>
              <a:rPr lang="en-US" altLang="ja-JP" sz="2800" b="1" dirty="0"/>
              <a:t>()</a:t>
            </a:r>
          </a:p>
          <a:p>
            <a:pPr marL="0" indent="0">
              <a:buNone/>
            </a:pPr>
            <a:r>
              <a:rPr lang="en-US" altLang="ja-JP" sz="2800" b="1" dirty="0" err="1"/>
              <a:t>hero.attack</a:t>
            </a:r>
            <a:r>
              <a:rPr lang="en-US" altLang="ja-JP" sz="2800" b="1" dirty="0"/>
              <a:t>(enemy1)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4AE5CB-D3F1-C7A3-5BFB-86A32538115F}"/>
              </a:ext>
            </a:extLst>
          </p:cNvPr>
          <p:cNvSpPr txBox="1"/>
          <p:nvPr/>
        </p:nvSpPr>
        <p:spPr>
          <a:xfrm>
            <a:off x="2730500" y="75259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プログラムの例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F6AC4F-78A0-3D6E-41DB-FE152783AA7E}"/>
              </a:ext>
            </a:extLst>
          </p:cNvPr>
          <p:cNvSpPr txBox="1"/>
          <p:nvPr/>
        </p:nvSpPr>
        <p:spPr>
          <a:xfrm>
            <a:off x="268006" y="5643738"/>
            <a:ext cx="8222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その他，属性アクセス，関数呼び出し，制御，「</a:t>
            </a:r>
            <a:r>
              <a:rPr lang="en-US" altLang="ja-JP" sz="2400" dirty="0"/>
              <a:t>*</a:t>
            </a:r>
            <a:r>
              <a:rPr lang="ja-JP" altLang="en-US" sz="2400" dirty="0"/>
              <a:t>」</a:t>
            </a:r>
            <a:r>
              <a:rPr lang="en-US" altLang="ja-JP" sz="2400" dirty="0"/>
              <a:t>, </a:t>
            </a:r>
            <a:r>
              <a:rPr lang="ja-JP" altLang="en-US" sz="2400" dirty="0"/>
              <a:t>「</a:t>
            </a:r>
            <a:r>
              <a:rPr lang="en-US" altLang="ja-JP" sz="2400" dirty="0"/>
              <a:t>+</a:t>
            </a:r>
            <a:r>
              <a:rPr lang="ja-JP" altLang="en-US" sz="2400" dirty="0"/>
              <a:t>」などの演算子，コマンド，定義など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1790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A11C103-4493-46AF-838D-F7407C19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Java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http://www.Javatutor.com/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Java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4737461" y="5506851"/>
            <a:ext cx="738118" cy="342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12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F100C7CB-B493-BF1F-EF73-DF9F883C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87" y="4254773"/>
            <a:ext cx="2365501" cy="1826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4F64D8F-E460-4AEA-411D-0AB2D6C8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14" y="681021"/>
            <a:ext cx="3194214" cy="31021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1AA0F7E-E836-5149-588E-F0473225A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25" y="996687"/>
            <a:ext cx="3286294" cy="25718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0705" y="3336297"/>
            <a:ext cx="1320220" cy="4468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4" y="859638"/>
            <a:ext cx="2948990" cy="11496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47914" y="5262289"/>
            <a:ext cx="1003736" cy="3345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757830" y="6302804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A10BD86-7358-421F-AEB2-A8BB8BBDFF7F}"/>
              </a:ext>
            </a:extLst>
          </p:cNvPr>
          <p:cNvSpPr/>
          <p:nvPr/>
        </p:nvSpPr>
        <p:spPr>
          <a:xfrm>
            <a:off x="6840977" y="3136871"/>
            <a:ext cx="726361" cy="319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2350835-17D3-9FA1-F012-41726681F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472" y="4612158"/>
            <a:ext cx="1870171" cy="16860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1681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87C7FF-36EE-49DD-8209-FB69C2CB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15" y="2652813"/>
            <a:ext cx="7628823" cy="350735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4244A5A-CEE3-47BB-BDE5-7126A05DDA89}"/>
              </a:ext>
            </a:extLst>
          </p:cNvPr>
          <p:cNvSpPr/>
          <p:nvPr/>
        </p:nvSpPr>
        <p:spPr>
          <a:xfrm>
            <a:off x="5421743" y="5481014"/>
            <a:ext cx="576000" cy="3663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8467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2393</Words>
  <Application>Microsoft Office PowerPoint</Application>
  <PresentationFormat>画面に合わせる (4:3)</PresentationFormat>
  <Paragraphs>541</Paragraphs>
  <Slides>50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6" baseType="lpstr">
      <vt:lpstr>メイリオ</vt:lpstr>
      <vt:lpstr>游ゴシック</vt:lpstr>
      <vt:lpstr>Arial</vt:lpstr>
      <vt:lpstr>Calibri</vt:lpstr>
      <vt:lpstr>Segoe UI</vt:lpstr>
      <vt:lpstr>Office テーマ</vt:lpstr>
      <vt:lpstr>PowerPoint プレゼンテーション</vt:lpstr>
      <vt:lpstr>全体まとめ</vt:lpstr>
      <vt:lpstr>全体まとめ</vt:lpstr>
      <vt:lpstr>アウトライン</vt:lpstr>
      <vt:lpstr>オブジェクトとメソッド</vt:lpstr>
      <vt:lpstr>Java プログラムの書き方</vt:lpstr>
      <vt:lpstr>Java Tutor の起動</vt:lpstr>
      <vt:lpstr>Java Tutor でのプログラム実行手順</vt:lpstr>
      <vt:lpstr>Java Tutor 使用上の注意点①</vt:lpstr>
      <vt:lpstr>Java Tutor 使用上の注意点②</vt:lpstr>
      <vt:lpstr>Java Tutor でのステップ実行</vt:lpstr>
      <vt:lpstr>7-1. クラスとオブジェクト</vt:lpstr>
      <vt:lpstr>クラスとオブジェクト</vt:lpstr>
      <vt:lpstr>同じクラスの2つのオブジェクト</vt:lpstr>
      <vt:lpstr>PowerPoint プレゼンテーション</vt:lpstr>
      <vt:lpstr>7-2. クラス定義，class， オブジェクト生成（コンストラクタ），new</vt:lpstr>
      <vt:lpstr>クラス定義の例</vt:lpstr>
      <vt:lpstr>クラス定義のプログラム</vt:lpstr>
      <vt:lpstr>メソッドアクセス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</vt:lpstr>
      <vt:lpstr>7-3. メソッドアクセス，属性アクセス，this</vt:lpstr>
      <vt:lpstr>メソッドと属性</vt:lpstr>
      <vt:lpstr>this による属性アクセス，メソッドアクセス</vt:lpstr>
      <vt:lpstr>演習</vt:lpstr>
      <vt:lpstr>PowerPoint プレゼンテーション</vt:lpstr>
      <vt:lpstr>PowerPoint プレゼンテーション</vt:lpstr>
      <vt:lpstr>7-4. 演習</vt:lpstr>
      <vt:lpstr>メソッド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</vt:lpstr>
      <vt:lpstr>全体まとめ</vt:lpstr>
      <vt:lpstr>関連ページ</vt:lpstr>
      <vt:lpstr>資料中のソースコード 7-2</vt:lpstr>
      <vt:lpstr>資料中のソースコード 7-3</vt:lpstr>
      <vt:lpstr>資料中のソースコード 7-4</vt:lpstr>
      <vt:lpstr>資料中のソースコード 7-4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kaneko kunihiko</dc:creator>
  <cp:lastModifiedBy>me</cp:lastModifiedBy>
  <cp:revision>157</cp:revision>
  <dcterms:created xsi:type="dcterms:W3CDTF">2019-11-02T00:06:04Z</dcterms:created>
  <dcterms:modified xsi:type="dcterms:W3CDTF">2023-01-30T03:50:35Z</dcterms:modified>
</cp:coreProperties>
</file>