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947" r:id="rId2"/>
    <p:sldId id="1750" r:id="rId3"/>
    <p:sldId id="1365" r:id="rId4"/>
    <p:sldId id="1378" r:id="rId5"/>
    <p:sldId id="1788" r:id="rId6"/>
    <p:sldId id="1789" r:id="rId7"/>
    <p:sldId id="1747" r:id="rId8"/>
    <p:sldId id="1399" r:id="rId9"/>
    <p:sldId id="1815" r:id="rId10"/>
    <p:sldId id="974" r:id="rId11"/>
    <p:sldId id="1757" r:id="rId12"/>
    <p:sldId id="1760" r:id="rId13"/>
    <p:sldId id="1793" r:id="rId14"/>
    <p:sldId id="1761" r:id="rId15"/>
    <p:sldId id="1795" r:id="rId16"/>
    <p:sldId id="1794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5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6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FCD-A7D2-477C-9714-3B09BC308FA1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820C-0323-4667-8F1A-A5A128B7FF06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70EA-8E98-4987-9E4B-6014FEAE4961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084F-8BD7-43E3-88F4-E470FD32D210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12FD-1862-4BB2-A85A-72ACA286F6F0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9314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pf-3. </a:t>
            </a:r>
            <a:r>
              <a:rPr lang="ja-JP" altLang="en-US" dirty="0"/>
              <a:t>プログラミングの創造性と達成感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18989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kumimoji="1" lang="en-US" altLang="ja-JP" sz="2400"/>
              <a:t>https://trinket.io/python/cdc4896571</a:t>
            </a:r>
          </a:p>
          <a:p>
            <a:pPr marL="0" indent="0">
              <a:buNone/>
            </a:pPr>
            <a:r>
              <a:rPr lang="ja-JP" altLang="en-US" sz="2400"/>
              <a:t>のように</a:t>
            </a:r>
            <a:r>
              <a:rPr lang="ja-JP" altLang="en-US" sz="2400" dirty="0"/>
              <a:t>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21702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9819F1-AEC7-7BD8-1778-AD33F0BD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16C331-14E2-B107-C69C-8A1538F2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lang="ja-JP" altLang="en-US" dirty="0"/>
              <a:t>１</a:t>
            </a:r>
            <a:r>
              <a:rPr kumimoji="1" lang="ja-JP" altLang="en-US" dirty="0"/>
              <a:t>つめ</a:t>
            </a:r>
          </a:p>
          <a:p>
            <a:pPr marL="0" indent="0">
              <a:buNone/>
            </a:pPr>
            <a:r>
              <a:rPr kumimoji="1" lang="en-US" altLang="ja-JP" dirty="0"/>
              <a:t>https://trinket.io/python/f29bfe71cd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②２つめ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</a:rPr>
              <a:t>https://trinket.io/python/5366def2f4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③３つめ</a:t>
            </a:r>
          </a:p>
          <a:p>
            <a:pPr marL="0" indent="0">
              <a:buNone/>
            </a:pPr>
            <a:r>
              <a:rPr kumimoji="1" lang="en-US" altLang="ja-JP" dirty="0"/>
              <a:t>https://trinket.io/python/f8cd554693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C9C950-2B86-7D8B-52EB-8C1604AC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72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1C1ABE2-C5B9-F0CB-A9D5-BDC305894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614" y="4585566"/>
            <a:ext cx="2389008" cy="221082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73D6206-47B5-FF10-5D51-4C71E97A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AE3347-4C7B-BD83-D4EA-6C1E59C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6" y="861456"/>
            <a:ext cx="3516134" cy="27221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/>
              <a:t>import turtle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2600" dirty="0"/>
              <a:t>t</a:t>
            </a:r>
            <a:r>
              <a:rPr kumimoji="1" lang="en-US" altLang="ja-JP" sz="2600" dirty="0"/>
              <a:t> = </a:t>
            </a:r>
            <a:r>
              <a:rPr kumimoji="1" lang="en-US" altLang="ja-JP" sz="2600" dirty="0" err="1"/>
              <a:t>turtle.Turtle</a:t>
            </a:r>
            <a:r>
              <a:rPr kumimoji="1" lang="en-US" altLang="ja-JP" sz="2600" dirty="0"/>
              <a:t>()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600" dirty="0">
                <a:solidFill>
                  <a:srgbClr val="FF0000"/>
                </a:solidFill>
              </a:rPr>
              <a:t>(0,100)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600" dirty="0">
                <a:solidFill>
                  <a:srgbClr val="FF0000"/>
                </a:solidFill>
              </a:rPr>
              <a:t>(100,0)</a:t>
            </a:r>
          </a:p>
          <a:p>
            <a:pPr marL="0" indent="0">
              <a:lnSpc>
                <a:spcPct val="130000"/>
              </a:lnSpc>
              <a:buNone/>
            </a:pP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359D4E-FED0-940B-8A4C-FB5DFB5C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AF8BE4-DE69-62D8-5334-307758C7CC19}"/>
              </a:ext>
            </a:extLst>
          </p:cNvPr>
          <p:cNvSpPr txBox="1">
            <a:spLocks/>
          </p:cNvSpPr>
          <p:nvPr/>
        </p:nvSpPr>
        <p:spPr>
          <a:xfrm>
            <a:off x="4014937" y="902931"/>
            <a:ext cx="5129063" cy="4032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モジュールのインポート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オブジェクト生成。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へのセット。</a:t>
            </a:r>
            <a:endParaRPr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(0, 100) 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への移動</a:t>
            </a:r>
            <a:endParaRPr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(100, 0) 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への移動</a:t>
            </a:r>
            <a:b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CF3414-F890-D928-6ADA-5478BF329055}"/>
              </a:ext>
            </a:extLst>
          </p:cNvPr>
          <p:cNvSpPr txBox="1"/>
          <p:nvPr/>
        </p:nvSpPr>
        <p:spPr>
          <a:xfrm>
            <a:off x="979942" y="48175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72B8C29-4057-B239-E0EF-9718C078470E}"/>
              </a:ext>
            </a:extLst>
          </p:cNvPr>
          <p:cNvCxnSpPr>
            <a:cxnSpLocks/>
          </p:cNvCxnSpPr>
          <p:nvPr/>
        </p:nvCxnSpPr>
        <p:spPr>
          <a:xfrm flipV="1">
            <a:off x="3159743" y="6224255"/>
            <a:ext cx="821707" cy="247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55462C9-96AE-F6F5-DDD9-B2EDAAA1FA48}"/>
              </a:ext>
            </a:extLst>
          </p:cNvPr>
          <p:cNvCxnSpPr>
            <a:cxnSpLocks/>
          </p:cNvCxnSpPr>
          <p:nvPr/>
        </p:nvCxnSpPr>
        <p:spPr>
          <a:xfrm flipH="1" flipV="1">
            <a:off x="4288055" y="4889634"/>
            <a:ext cx="2042894" cy="292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ADDD9FD-0FEF-D763-891F-854ED82028C6}"/>
              </a:ext>
            </a:extLst>
          </p:cNvPr>
          <p:cNvCxnSpPr>
            <a:cxnSpLocks/>
          </p:cNvCxnSpPr>
          <p:nvPr/>
        </p:nvCxnSpPr>
        <p:spPr>
          <a:xfrm flipH="1" flipV="1">
            <a:off x="5640404" y="6279489"/>
            <a:ext cx="1022642" cy="46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1F71FD4-5102-AC7E-9700-17D77BEF0140}"/>
              </a:ext>
            </a:extLst>
          </p:cNvPr>
          <p:cNvSpPr txBox="1"/>
          <p:nvPr/>
        </p:nvSpPr>
        <p:spPr>
          <a:xfrm>
            <a:off x="6911206" y="6085088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(100, 0) </a:t>
            </a:r>
            <a:endParaRPr lang="ja-JP" altLang="en-US" sz="2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4DCFE9-3C79-8FA6-0B39-017A66EB9B92}"/>
              </a:ext>
            </a:extLst>
          </p:cNvPr>
          <p:cNvSpPr txBox="1"/>
          <p:nvPr/>
        </p:nvSpPr>
        <p:spPr>
          <a:xfrm>
            <a:off x="6442075" y="4972557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(0, 100) </a:t>
            </a:r>
            <a:endParaRPr lang="ja-JP" altLang="en-US" sz="2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E11C25-EAA4-9941-B827-13E564A12672}"/>
              </a:ext>
            </a:extLst>
          </p:cNvPr>
          <p:cNvSpPr txBox="1"/>
          <p:nvPr/>
        </p:nvSpPr>
        <p:spPr>
          <a:xfrm>
            <a:off x="2087232" y="6279489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(0, 0) </a:t>
            </a:r>
            <a:endParaRPr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638064-E4BD-4D37-3440-FE637A9CE670}"/>
              </a:ext>
            </a:extLst>
          </p:cNvPr>
          <p:cNvSpPr txBox="1"/>
          <p:nvPr/>
        </p:nvSpPr>
        <p:spPr>
          <a:xfrm>
            <a:off x="979942" y="5229261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最初の位置は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(0, 0)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84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DF5D1FF-DE6B-35EB-2D07-8E5CEF822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304" y="4230372"/>
            <a:ext cx="3032330" cy="262762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73D6206-47B5-FF10-5D51-4C71E97A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AE3347-4C7B-BD83-D4EA-6C1E59C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6" y="861456"/>
            <a:ext cx="3516134" cy="3824844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600" dirty="0"/>
              <a:t>import turtle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2600" dirty="0"/>
              <a:t>t</a:t>
            </a:r>
            <a:r>
              <a:rPr kumimoji="1" lang="en-US" altLang="ja-JP" sz="2600" dirty="0"/>
              <a:t> = </a:t>
            </a:r>
            <a:r>
              <a:rPr kumimoji="1" lang="en-US" altLang="ja-JP" sz="2600" dirty="0" err="1"/>
              <a:t>turtle.Turtle</a:t>
            </a:r>
            <a:r>
              <a:rPr kumimoji="1" lang="en-US" altLang="ja-JP" sz="2600" dirty="0"/>
              <a:t>()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(0, 100)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(58, -80)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(-95, 30)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(95, 30)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(-58, -80)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400" dirty="0" err="1">
                <a:solidFill>
                  <a:srgbClr val="FF0000"/>
                </a:solidFill>
              </a:rPr>
              <a:t>t.goto</a:t>
            </a:r>
            <a:r>
              <a:rPr kumimoji="1" lang="en-US" altLang="ja-JP" sz="2400" dirty="0">
                <a:solidFill>
                  <a:srgbClr val="FF0000"/>
                </a:solidFill>
              </a:rPr>
              <a:t>(0, 100)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359D4E-FED0-940B-8A4C-FB5DFB5C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AF8BE4-DE69-62D8-5334-307758C7CC19}"/>
              </a:ext>
            </a:extLst>
          </p:cNvPr>
          <p:cNvSpPr txBox="1">
            <a:spLocks/>
          </p:cNvSpPr>
          <p:nvPr/>
        </p:nvSpPr>
        <p:spPr>
          <a:xfrm>
            <a:off x="4014937" y="902931"/>
            <a:ext cx="5129063" cy="4032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モジュールのインポート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オブジェクト生成。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へのセット。</a:t>
            </a:r>
            <a:endParaRPr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移動</a:t>
            </a:r>
            <a:endParaRPr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CF3414-F890-D928-6ADA-5478BF329055}"/>
              </a:ext>
            </a:extLst>
          </p:cNvPr>
          <p:cNvSpPr txBox="1"/>
          <p:nvPr/>
        </p:nvSpPr>
        <p:spPr>
          <a:xfrm>
            <a:off x="979942" y="48175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72B8C29-4057-B239-E0EF-9718C078470E}"/>
              </a:ext>
            </a:extLst>
          </p:cNvPr>
          <p:cNvCxnSpPr>
            <a:cxnSpLocks/>
          </p:cNvCxnSpPr>
          <p:nvPr/>
        </p:nvCxnSpPr>
        <p:spPr>
          <a:xfrm flipV="1">
            <a:off x="3993461" y="5644759"/>
            <a:ext cx="2299763" cy="748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7E11C25-EAA4-9941-B827-13E564A12672}"/>
              </a:ext>
            </a:extLst>
          </p:cNvPr>
          <p:cNvSpPr txBox="1"/>
          <p:nvPr/>
        </p:nvSpPr>
        <p:spPr>
          <a:xfrm>
            <a:off x="2920950" y="6200430"/>
            <a:ext cx="171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(0, 0) </a:t>
            </a:r>
            <a:endParaRPr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638064-E4BD-4D37-3440-FE637A9CE670}"/>
              </a:ext>
            </a:extLst>
          </p:cNvPr>
          <p:cNvSpPr txBox="1"/>
          <p:nvPr/>
        </p:nvSpPr>
        <p:spPr>
          <a:xfrm>
            <a:off x="979942" y="5229261"/>
            <a:ext cx="2309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最初の位置は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(0, 0)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113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3D6206-47B5-FF10-5D51-4C71E97A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③色、円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AE3347-4C7B-BD83-D4EA-6C1E59C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98" y="698870"/>
            <a:ext cx="4800866" cy="38731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dirty="0"/>
              <a:t>import turtle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ja-JP" sz="2000" dirty="0"/>
              <a:t>t</a:t>
            </a:r>
            <a:r>
              <a:rPr kumimoji="1" lang="en-US" altLang="ja-JP" sz="2000" dirty="0"/>
              <a:t> = </a:t>
            </a:r>
            <a:r>
              <a:rPr kumimoji="1" lang="en-US" altLang="ja-JP" sz="2000" dirty="0" err="1"/>
              <a:t>turtle.Turtle</a:t>
            </a:r>
            <a:r>
              <a:rPr kumimoji="1" lang="en-US" altLang="ja-JP" sz="2000" dirty="0"/>
              <a:t>()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b="1" dirty="0">
                <a:solidFill>
                  <a:srgbClr val="FF0000"/>
                </a:solidFill>
              </a:rPr>
              <a:t>colors = ["red", "green", "blue"]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b="1" dirty="0">
                <a:solidFill>
                  <a:srgbClr val="FF0000"/>
                </a:solidFill>
              </a:rPr>
              <a:t>for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 in range(3):</a:t>
            </a:r>
          </a:p>
          <a:p>
            <a:pPr marL="0" indent="0">
              <a:lnSpc>
                <a:spcPct val="130000"/>
              </a:lnSpc>
              <a:buNone/>
            </a:pPr>
            <a:r>
              <a:rPr kumimoji="1" lang="en-US" altLang="ja-JP" sz="2000" b="1" dirty="0">
                <a:solidFill>
                  <a:srgbClr val="FF0000"/>
                </a:solidFill>
              </a:rPr>
              <a:t>   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t.color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(colors[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i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])</a:t>
            </a:r>
            <a:endParaRPr kumimoji="1" lang="ja-JP" alt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kumimoji="1" lang="ja-JP" altLang="en-US" sz="2000" b="1" dirty="0">
                <a:solidFill>
                  <a:srgbClr val="FF0000"/>
                </a:solidFill>
              </a:rPr>
              <a:t>   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t.circle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(30)</a:t>
            </a:r>
            <a:endParaRPr kumimoji="1" lang="ja-JP" alt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kumimoji="1" lang="ja-JP" altLang="en-US" sz="2000" b="1" dirty="0">
                <a:solidFill>
                  <a:srgbClr val="FF0000"/>
                </a:solidFill>
              </a:rPr>
              <a:t>    </a:t>
            </a:r>
            <a:r>
              <a:rPr kumimoji="1" lang="en-US" altLang="ja-JP" sz="2000" b="1" dirty="0" err="1">
                <a:solidFill>
                  <a:srgbClr val="FF0000"/>
                </a:solidFill>
              </a:rPr>
              <a:t>t.forward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(50)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359D4E-FED0-940B-8A4C-FB5DFB5C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0AF8BE4-DE69-62D8-5334-307758C7CC19}"/>
              </a:ext>
            </a:extLst>
          </p:cNvPr>
          <p:cNvSpPr txBox="1">
            <a:spLocks/>
          </p:cNvSpPr>
          <p:nvPr/>
        </p:nvSpPr>
        <p:spPr>
          <a:xfrm>
            <a:off x="5236076" y="698869"/>
            <a:ext cx="3907924" cy="4429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モジュールのインポート</a:t>
            </a:r>
            <a:endParaRPr lang="en-US" altLang="ja-JP" sz="20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オブジェクト生成。</a:t>
            </a:r>
            <a:r>
              <a:rPr lang="en-US" altLang="ja-JP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 </a:t>
            </a: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へのセット。</a:t>
            </a:r>
            <a:endParaRPr lang="en-US" altLang="ja-JP" sz="20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色は、赤、緑、青</a:t>
            </a:r>
            <a:endParaRPr kumimoji="1"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endParaRPr kumimoji="1"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色を変える</a:t>
            </a:r>
            <a:endParaRPr kumimoji="1"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半径３０の円</a:t>
            </a:r>
            <a:endPara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  <a:defRPr/>
            </a:pPr>
            <a:r>
              <a: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前に</a:t>
            </a:r>
            <a:r>
              <a:rPr kumimoji="1"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進む</a:t>
            </a:r>
            <a:endParaRPr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CF3414-F890-D928-6ADA-5478BF329055}"/>
              </a:ext>
            </a:extLst>
          </p:cNvPr>
          <p:cNvSpPr txBox="1"/>
          <p:nvPr/>
        </p:nvSpPr>
        <p:spPr>
          <a:xfrm>
            <a:off x="2212737" y="54173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03619EB-B60E-3F4C-A4EE-BE69E76AD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559" y="4886076"/>
            <a:ext cx="4071394" cy="18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1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2787" y="996991"/>
            <a:ext cx="6614934" cy="51619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プログラミングの達成感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プログラミングにより、「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自分のアイデアを具現化し、世界に影響を与えることができる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」という実感を得ることができます。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自分自身で作り上げたプログラム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が、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何らかの問題を解決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したり、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人々の生活を改善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したりする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可能性を感じることは、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価値のある経験です。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コンピュータの基本の理解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プログラミング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論理的思考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問題解決能力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鍛えます</a:t>
            </a:r>
            <a:r>
              <a:rPr lang="ja-JP" altLang="en-US" sz="2000" b="0" i="0" dirty="0">
                <a:solidFill>
                  <a:srgbClr val="374151"/>
                </a:solidFill>
                <a:effectLst/>
                <a:latin typeface="Söhne"/>
              </a:rPr>
              <a:t>。新たな視点から物事を理解し、解決策を見つける能力を取得できるようになります。</a:t>
            </a:r>
            <a:endParaRPr lang="ja-JP" altLang="en-US" sz="32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8819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CB5A32-61B2-AFF2-23B4-3701562E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A21A86-3A99-C3F8-936C-8559CFF3E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b="1" dirty="0"/>
              <a:t>プログラミング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人間の可能性を拡大</a:t>
            </a:r>
            <a:r>
              <a:rPr kumimoji="1" lang="ja-JP" altLang="en-US" sz="2400" dirty="0"/>
              <a:t>する。</a:t>
            </a:r>
          </a:p>
          <a:p>
            <a:r>
              <a:rPr kumimoji="1" lang="ja-JP" altLang="en-US" sz="2400" b="1" dirty="0"/>
              <a:t>プログラミング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創造性豊かな楽しい活動</a:t>
            </a:r>
            <a:r>
              <a:rPr kumimoji="1" lang="ja-JP" altLang="en-US" sz="2400" dirty="0"/>
              <a:t>であり、様々な</a:t>
            </a:r>
            <a:r>
              <a:rPr kumimoji="1" lang="ja-JP" altLang="en-US" sz="2400" b="1" dirty="0"/>
              <a:t>作業を自動化し問題を解決</a:t>
            </a:r>
            <a:r>
              <a:rPr kumimoji="1" lang="ja-JP" altLang="en-US" sz="2400" dirty="0"/>
              <a:t>するための貴重な手段でもある。</a:t>
            </a:r>
          </a:p>
          <a:p>
            <a:r>
              <a:rPr kumimoji="1" lang="ja-JP" altLang="en-US" sz="2400" b="1" dirty="0"/>
              <a:t>自身</a:t>
            </a:r>
            <a:r>
              <a:rPr kumimoji="1" lang="ja-JP" altLang="en-US" sz="2400" dirty="0"/>
              <a:t>で</a:t>
            </a:r>
            <a:r>
              <a:rPr kumimoji="1" lang="ja-JP" altLang="en-US" sz="2400" b="1" dirty="0"/>
              <a:t>プログラムを作成</a:t>
            </a:r>
            <a:r>
              <a:rPr kumimoji="1" lang="ja-JP" altLang="en-US" sz="2400" dirty="0"/>
              <a:t>し</a:t>
            </a:r>
            <a:r>
              <a:rPr kumimoji="1" lang="ja-JP" altLang="en-US" sz="2400" b="1" dirty="0"/>
              <a:t>問題解決</a:t>
            </a:r>
            <a:r>
              <a:rPr kumimoji="1" lang="ja-JP" altLang="en-US" sz="2400" dirty="0"/>
              <a:t>することで得られる</a:t>
            </a:r>
            <a:r>
              <a:rPr kumimoji="1" lang="ja-JP" altLang="en-US" sz="2400" b="1" dirty="0"/>
              <a:t>達成感</a:t>
            </a:r>
            <a:r>
              <a:rPr kumimoji="1" lang="ja-JP" altLang="en-US" sz="2400" dirty="0"/>
              <a:t>はとても大きい。</a:t>
            </a:r>
          </a:p>
          <a:p>
            <a:r>
              <a:rPr kumimoji="1" lang="ja-JP" altLang="en-US" sz="2400" b="1" dirty="0"/>
              <a:t>視覚的なプログラミングツール</a:t>
            </a:r>
            <a:r>
              <a:rPr kumimoji="1" lang="ja-JP" altLang="en-US" sz="2400" dirty="0"/>
              <a:t>、例えば「タートルグラフィックス」を用いることで、</a:t>
            </a:r>
            <a:r>
              <a:rPr kumimoji="1" lang="ja-JP" altLang="en-US" sz="2400" b="1" dirty="0"/>
              <a:t>プログラミングを楽しみながら学ぶ</a:t>
            </a:r>
            <a:r>
              <a:rPr kumimoji="1" lang="ja-JP" altLang="en-US" sz="2400" dirty="0"/>
              <a:t>ことができる。このとき、学習サイト </a:t>
            </a:r>
            <a:r>
              <a:rPr kumimoji="1" lang="en-US" altLang="ja-JP" sz="2400" dirty="0"/>
              <a:t>trinket</a:t>
            </a:r>
            <a:r>
              <a:rPr kumimoji="1" lang="ja-JP" altLang="en-US" sz="2400" dirty="0"/>
              <a:t> を活用できる。</a:t>
            </a:r>
          </a:p>
          <a:p>
            <a:r>
              <a:rPr kumimoji="1" lang="ja-JP" altLang="en-US" sz="2400" b="1" dirty="0"/>
              <a:t>自身でプログラミングに挑戦</a:t>
            </a:r>
            <a:r>
              <a:rPr kumimoji="1" lang="ja-JP" altLang="en-US" sz="2400" dirty="0"/>
              <a:t>することは</a:t>
            </a:r>
            <a:r>
              <a:rPr kumimoji="1" lang="ja-JP" altLang="en-US" sz="2400" b="1" dirty="0"/>
              <a:t>創造力を刺激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自主的な学習を促進</a:t>
            </a:r>
            <a:r>
              <a:rPr kumimoji="1" lang="ja-JP" altLang="en-US" sz="2400" dirty="0"/>
              <a:t>する。さらに、</a:t>
            </a:r>
            <a:r>
              <a:rPr kumimoji="1" lang="ja-JP" altLang="en-US" sz="2400" b="1" dirty="0"/>
              <a:t>自分自身</a:t>
            </a:r>
            <a:r>
              <a:rPr kumimoji="1" lang="ja-JP" altLang="en-US" sz="2400" dirty="0"/>
              <a:t>で</a:t>
            </a:r>
            <a:r>
              <a:rPr kumimoji="1" lang="ja-JP" altLang="en-US" sz="2400" b="1" dirty="0"/>
              <a:t>試行錯誤</a:t>
            </a:r>
            <a:r>
              <a:rPr kumimoji="1" lang="ja-JP" altLang="en-US" sz="2400" dirty="0"/>
              <a:t>を繰り返し</a:t>
            </a:r>
            <a:r>
              <a:rPr kumimoji="1" lang="ja-JP" altLang="en-US" sz="2400" b="1" dirty="0"/>
              <a:t>解決策を見つけ出す過程</a:t>
            </a:r>
            <a:r>
              <a:rPr kumimoji="1" lang="ja-JP" altLang="en-US" sz="2400" dirty="0"/>
              <a:t>は大きな</a:t>
            </a:r>
            <a:r>
              <a:rPr kumimoji="1" lang="ja-JP" altLang="en-US" sz="2400" b="1" dirty="0"/>
              <a:t>成長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自信</a:t>
            </a:r>
            <a:r>
              <a:rPr kumimoji="1" lang="ja-JP" altLang="en-US" sz="2400" dirty="0"/>
              <a:t>をもたらす。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11FBF6-263A-6C01-108A-86C60AAD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89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2787" y="1510235"/>
            <a:ext cx="6614934" cy="46486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プログラミングの達成感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コンピュータの基本の理解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E97AEA-70FB-11BB-72BE-F9976333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プログラミング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00932F-6D81-E28C-B789-0B8B2FCF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033434"/>
            <a:ext cx="8359848" cy="58245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人間の力を増幅</a:t>
            </a:r>
            <a:r>
              <a:rPr kumimoji="1" lang="ja-JP" altLang="en-US" sz="2400" dirty="0"/>
              <a:t>し、私たちができることを大幅に広げる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シミュレーション</a:t>
            </a:r>
            <a:r>
              <a:rPr kumimoji="1" lang="ja-JP" altLang="en-US" sz="2400" dirty="0">
                <a:solidFill>
                  <a:srgbClr val="FF0000"/>
                </a:solidFill>
              </a:rPr>
              <a:t>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大量データ処理</a:t>
            </a:r>
            <a:r>
              <a:rPr kumimoji="1" lang="ja-JP" altLang="en-US" sz="2400" dirty="0">
                <a:solidFill>
                  <a:srgbClr val="FF0000"/>
                </a:solidFill>
              </a:rPr>
              <a:t>、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AI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連携</a:t>
            </a:r>
            <a:r>
              <a:rPr kumimoji="1" lang="ja-JP" altLang="en-US" sz="2400" dirty="0">
                <a:solidFill>
                  <a:srgbClr val="FF0000"/>
                </a:solidFill>
              </a:rPr>
              <a:t>、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IT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システム制作</a:t>
            </a:r>
            <a:r>
              <a:rPr lang="ja-JP" altLang="en-US" sz="2400" dirty="0"/>
              <a:t>など、さまざまな活動で、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プログラミング</a:t>
            </a:r>
            <a:r>
              <a:rPr kumimoji="1" lang="ja-JP" altLang="en-US" sz="2400" dirty="0"/>
              <a:t>は役立つ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プログラミングはクリエイティブな行為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endParaRPr lang="en-US" altLang="ja-JP" sz="2400" dirty="0"/>
          </a:p>
          <a:p>
            <a:r>
              <a:rPr kumimoji="1" lang="ja-JP" altLang="en-US" sz="2400" dirty="0"/>
              <a:t>さまざまな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作業を自動化</a:t>
            </a:r>
            <a:r>
              <a:rPr kumimoji="1" lang="ja-JP" altLang="en-US" sz="2400" dirty="0"/>
              <a:t>したいとき、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問題解決</a:t>
            </a:r>
            <a:r>
              <a:rPr kumimoji="1" lang="ja-JP" altLang="en-US" sz="2400" dirty="0"/>
              <a:t>したいときにも役立つ</a:t>
            </a:r>
            <a:endParaRPr kumimoji="1" lang="en-US" altLang="ja-JP" sz="2400" dirty="0"/>
          </a:p>
          <a:p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DF594-28FA-452F-54B7-CAB229A5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05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8AC9A-61D3-2765-9D09-6A1145EE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5" y="221838"/>
            <a:ext cx="8450085" cy="557296"/>
          </a:xfrm>
        </p:spPr>
        <p:txBody>
          <a:bodyPr/>
          <a:lstStyle/>
          <a:p>
            <a:r>
              <a:rPr lang="ja-JP" altLang="en-US" dirty="0"/>
              <a:t>プログラミング</a:t>
            </a:r>
            <a:r>
              <a:rPr kumimoji="1" lang="ja-JP" altLang="en-US" dirty="0"/>
              <a:t>の</a:t>
            </a:r>
            <a:r>
              <a:rPr lang="ja-JP" altLang="en-US" dirty="0"/>
              <a:t>楽しさと達成感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EF1E50-D59B-448E-4BF5-7DFD7D58B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15" y="1120140"/>
            <a:ext cx="8528290" cy="567624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楽しさ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未来の技術を学ぶ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ことは楽しい。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プログラミングは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クリエイティブな行為。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dirty="0"/>
              <a:t>視覚的なプログラムを書くことで、ゲーム感覚をもって楽しみながら学習することも可能。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2400" b="1" dirty="0"/>
              <a:t>達成感</a:t>
            </a:r>
            <a:endParaRPr lang="en-US" altLang="ja-JP" sz="2400" b="1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b="1" dirty="0"/>
              <a:t>自分のアイデアを形に</a:t>
            </a:r>
            <a:r>
              <a:rPr lang="ja-JP" altLang="en-US" dirty="0"/>
              <a:t>することで得られる達成感</a:t>
            </a:r>
            <a:endParaRPr lang="en-US" altLang="ja-JP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dirty="0"/>
              <a:t>自分でデザインし、問題が生じたときは自分で解決していく。</a:t>
            </a:r>
            <a:endParaRPr lang="en-US" altLang="ja-JP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ja-JP" altLang="en-US" b="1" dirty="0"/>
              <a:t>自分の手でプログラムを完成させるプロセス</a:t>
            </a:r>
            <a:r>
              <a:rPr lang="ja-JP" altLang="en-US" dirty="0"/>
              <a:t>は、大いに充実感をもたらすもの。</a:t>
            </a:r>
            <a:endParaRPr lang="en-US" altLang="ja-JP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ja-JP" altLang="en-US" b="1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DE8037-9A19-EB02-EC9A-08EC700B1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04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タートルグラフィックス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カーソルを使って絵を描く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0BF10A-7077-A044-8A01-C50D1821E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159519"/>
            <a:ext cx="4768456" cy="13727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867005-06D9-5668-E59E-F7137E5A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175" y="1715235"/>
            <a:ext cx="3061210" cy="219241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DE0297-29E6-0BDA-76E9-66415A2F0D03}"/>
              </a:ext>
            </a:extLst>
          </p:cNvPr>
          <p:cNvSpPr txBox="1"/>
          <p:nvPr/>
        </p:nvSpPr>
        <p:spPr>
          <a:xfrm>
            <a:off x="5782270" y="3534455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BEDD02-5E15-0294-768F-613B1685E173}"/>
              </a:ext>
            </a:extLst>
          </p:cNvPr>
          <p:cNvSpPr txBox="1"/>
          <p:nvPr/>
        </p:nvSpPr>
        <p:spPr>
          <a:xfrm>
            <a:off x="5782269" y="1715235"/>
            <a:ext cx="3069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０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 100)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AD6B46-D400-1605-56C3-620E1EB8C15F}"/>
              </a:ext>
            </a:extLst>
          </p:cNvPr>
          <p:cNvSpPr txBox="1"/>
          <p:nvPr/>
        </p:nvSpPr>
        <p:spPr>
          <a:xfrm>
            <a:off x="7183624" y="3601149"/>
            <a:ext cx="1829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(100, 0) </a:t>
            </a:r>
            <a:endParaRPr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53E7F2B-4588-20AA-09E0-F8A028D20B57}"/>
              </a:ext>
            </a:extLst>
          </p:cNvPr>
          <p:cNvSpPr txBox="1"/>
          <p:nvPr/>
        </p:nvSpPr>
        <p:spPr>
          <a:xfrm>
            <a:off x="699941" y="3532257"/>
            <a:ext cx="4689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タートルグラフィックスの機能をインポートする「import turtle」が必要</a:t>
            </a:r>
          </a:p>
        </p:txBody>
      </p:sp>
    </p:spTree>
    <p:extLst>
      <p:ext uri="{BB962C8B-B14F-4D97-AF65-F5344CB8AC3E}">
        <p14:creationId xmlns:p14="http://schemas.microsoft.com/office/powerpoint/2010/main" val="341680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7A77E-DAAB-1413-DAE9-3470148D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タートルグラフィックス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EA5173-DBF6-2E24-2F25-0E7E1C3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主なメソッド</a:t>
            </a:r>
            <a:endParaRPr kumimoji="1" lang="en-US" altLang="ja-JP" sz="2400" dirty="0"/>
          </a:p>
          <a:p>
            <a:r>
              <a:rPr lang="en-US" altLang="ja-JP" sz="2400" b="1" dirty="0" err="1"/>
              <a:t>goto</a:t>
            </a:r>
            <a:r>
              <a:rPr lang="ja-JP" altLang="en-US" sz="2400" dirty="0"/>
              <a:t>（＜横方向の値＞，</a:t>
            </a:r>
            <a:r>
              <a:rPr lang="en-US" altLang="ja-JP" sz="2400" dirty="0"/>
              <a:t>&lt;</a:t>
            </a:r>
            <a:r>
              <a:rPr lang="ja-JP" altLang="en-US" sz="2400" dirty="0"/>
              <a:t>縦方向の値</a:t>
            </a:r>
            <a:r>
              <a:rPr lang="en-US" altLang="ja-JP" sz="2400" dirty="0"/>
              <a:t>&gt;</a:t>
            </a:r>
            <a:r>
              <a:rPr lang="ja-JP" altLang="en-US" sz="2400" dirty="0"/>
              <a:t>）</a:t>
            </a:r>
            <a:r>
              <a:rPr lang="en-US" altLang="ja-JP" sz="2400" dirty="0"/>
              <a:t>	</a:t>
            </a:r>
            <a:r>
              <a:rPr lang="ja-JP" altLang="en-US" sz="2400" b="1" dirty="0"/>
              <a:t>移動</a:t>
            </a:r>
            <a:endParaRPr kumimoji="1" lang="en-US" altLang="ja-JP" sz="2400" b="1" dirty="0"/>
          </a:p>
          <a:p>
            <a:r>
              <a:rPr kumimoji="1" lang="en-US" altLang="ja-JP" sz="2400" b="1" dirty="0"/>
              <a:t>forward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kumimoji="1" lang="en-US" altLang="ja-JP" sz="2400" dirty="0"/>
              <a:t>)		</a:t>
            </a:r>
            <a:r>
              <a:rPr lang="ja-JP" altLang="en-US" sz="2400" b="1" dirty="0"/>
              <a:t>前進</a:t>
            </a:r>
            <a:endParaRPr kumimoji="1" lang="en-US" altLang="ja-JP" sz="2400" b="1" dirty="0"/>
          </a:p>
          <a:p>
            <a:r>
              <a:rPr lang="en-US" altLang="ja-JP" sz="2400" b="1" dirty="0" err="1"/>
              <a:t>backword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＜移動量＞</a:t>
            </a:r>
            <a:r>
              <a:rPr lang="en-US" altLang="ja-JP" sz="2400" dirty="0"/>
              <a:t>)		</a:t>
            </a:r>
            <a:r>
              <a:rPr lang="ja-JP" altLang="en-US" sz="2400" b="1" dirty="0"/>
              <a:t>後退</a:t>
            </a:r>
            <a:endParaRPr lang="en-US" altLang="ja-JP" sz="2400" b="1" dirty="0"/>
          </a:p>
          <a:p>
            <a:r>
              <a:rPr kumimoji="1" lang="en-US" altLang="ja-JP" sz="2400" b="1" dirty="0"/>
              <a:t>right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kumimoji="1" lang="en-US" altLang="ja-JP" sz="2400" dirty="0"/>
              <a:t>)			</a:t>
            </a:r>
            <a:r>
              <a:rPr kumimoji="1" lang="ja-JP" altLang="en-US" sz="2400" b="1" dirty="0"/>
              <a:t>右回りに回転</a:t>
            </a:r>
            <a:endParaRPr kumimoji="1" lang="en-US" altLang="ja-JP" sz="2400" b="1" dirty="0"/>
          </a:p>
          <a:p>
            <a:r>
              <a:rPr lang="en-US" altLang="ja-JP" sz="2400" b="1" dirty="0"/>
              <a:t>left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＜角度＞</a:t>
            </a:r>
            <a:r>
              <a:rPr lang="en-US" altLang="ja-JP" sz="2400" dirty="0"/>
              <a:t>)			</a:t>
            </a:r>
            <a:r>
              <a:rPr lang="ja-JP" altLang="en-US" sz="2400" b="1" dirty="0"/>
              <a:t>左回りに回転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22B42-52AF-D0AE-19E0-30F31420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EE38D8-2560-84FF-BA1D-CE49A63D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7" y="1158037"/>
            <a:ext cx="4834994" cy="139189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3295F0-DAA2-E5B8-D5E6-7D03D6F99D30}"/>
              </a:ext>
            </a:extLst>
          </p:cNvPr>
          <p:cNvSpPr/>
          <p:nvPr/>
        </p:nvSpPr>
        <p:spPr>
          <a:xfrm>
            <a:off x="1344284" y="1905348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108F82-D59C-1882-5454-4418B783BC0E}"/>
              </a:ext>
            </a:extLst>
          </p:cNvPr>
          <p:cNvSpPr/>
          <p:nvPr/>
        </p:nvSpPr>
        <p:spPr>
          <a:xfrm>
            <a:off x="1344283" y="2232429"/>
            <a:ext cx="2396625" cy="317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B14F909-DDA9-569C-9BB0-57505D5528AF}"/>
              </a:ext>
            </a:extLst>
          </p:cNvPr>
          <p:cNvSpPr/>
          <p:nvPr/>
        </p:nvSpPr>
        <p:spPr>
          <a:xfrm>
            <a:off x="960239" y="1587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62B31F-C123-AD29-50E4-380E6D0C8380}"/>
              </a:ext>
            </a:extLst>
          </p:cNvPr>
          <p:cNvSpPr/>
          <p:nvPr/>
        </p:nvSpPr>
        <p:spPr>
          <a:xfrm>
            <a:off x="960238" y="19053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6BB4677-D97B-094C-21E5-A2C7C13C1D04}"/>
              </a:ext>
            </a:extLst>
          </p:cNvPr>
          <p:cNvSpPr/>
          <p:nvPr/>
        </p:nvSpPr>
        <p:spPr>
          <a:xfrm>
            <a:off x="960237" y="2222847"/>
            <a:ext cx="307737" cy="317502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847A5E-170C-7490-B4DF-C67705BF5409}"/>
              </a:ext>
            </a:extLst>
          </p:cNvPr>
          <p:cNvSpPr txBox="1"/>
          <p:nvPr/>
        </p:nvSpPr>
        <p:spPr>
          <a:xfrm>
            <a:off x="2131077" y="25874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メソッド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907377-75BD-74F3-2C86-80D98B5CEC37}"/>
              </a:ext>
            </a:extLst>
          </p:cNvPr>
          <p:cNvSpPr txBox="1"/>
          <p:nvPr/>
        </p:nvSpPr>
        <p:spPr>
          <a:xfrm>
            <a:off x="99752" y="268399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</a:rPr>
              <a:t>オブジェクト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36AFE9D-F94B-D32E-8540-F93E1A91D3BC}"/>
              </a:ext>
            </a:extLst>
          </p:cNvPr>
          <p:cNvSpPr txBox="1">
            <a:spLocks/>
          </p:cNvSpPr>
          <p:nvPr/>
        </p:nvSpPr>
        <p:spPr>
          <a:xfrm>
            <a:off x="4523874" y="1196542"/>
            <a:ext cx="4258252" cy="244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>
                <a:solidFill>
                  <a:srgbClr val="C00000"/>
                </a:solidFill>
              </a:rPr>
              <a:t>メソッド</a:t>
            </a:r>
            <a:r>
              <a:rPr lang="ja-JP" altLang="en-US" sz="2400"/>
              <a:t>は、オブジェクトが持つ機能を呼び出すためのもの</a:t>
            </a:r>
            <a:endParaRPr lang="en-US" altLang="ja-JP" sz="2400"/>
          </a:p>
          <a:p>
            <a:r>
              <a:rPr lang="ja-JP" altLang="en-US" sz="2400"/>
              <a:t>「</a:t>
            </a:r>
            <a:r>
              <a:rPr lang="en-US" altLang="ja-JP" sz="2400" b="1"/>
              <a:t>goto</a:t>
            </a:r>
            <a:r>
              <a:rPr lang="ja-JP" altLang="en-US" sz="2400"/>
              <a:t>」は</a:t>
            </a:r>
            <a:r>
              <a:rPr lang="ja-JP" altLang="en-US" sz="2400" b="1"/>
              <a:t>指定した座標への移動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84334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ja-JP" altLang="en-US" b="1" dirty="0"/>
              <a:t>プログラミングはクリエイティブ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ページ８～１４</a:t>
            </a:r>
            <a:endParaRPr lang="en-US" altLang="ja-JP" sz="2400" b="1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/>
              <a:t>【</a:t>
            </a:r>
            <a:r>
              <a:rPr lang="ja-JP" altLang="en-US" sz="2400" b="1" dirty="0"/>
              <a:t>構成</a:t>
            </a:r>
            <a:r>
              <a:rPr lang="en-US" altLang="ja-JP" sz="2400" b="1" dirty="0"/>
              <a:t>】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①オブジェクト生成、形状の設定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②移動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③色、円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モジュールのインポート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オブジェクトの生成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メソッド（移動）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6736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A8D419-8929-E752-7E30-35C7B6F5B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40880"/>
            <a:ext cx="8620626" cy="6180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各自の自発的な演習、自己研鑽の時間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b="1" dirty="0"/>
              <a:t>Python</a:t>
            </a:r>
            <a:r>
              <a:rPr kumimoji="1" lang="ja-JP" altLang="en-US" sz="2400" b="1" dirty="0"/>
              <a:t>でグラフィックスを描く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000" dirty="0"/>
              <a:t>　資料のプログラムを動かし理解を深める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lang="ja-JP" altLang="en-US" sz="2400" b="1" dirty="0"/>
              <a:t>②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の基本を押さえる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000" dirty="0"/>
              <a:t>　オブジェクト、メソッド、引数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/>
              <a:t>発想力、創造力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　</a:t>
            </a:r>
            <a:r>
              <a:rPr kumimoji="1" lang="en-US" altLang="ja-JP" sz="2400" dirty="0">
                <a:solidFill>
                  <a:srgbClr val="FF0000"/>
                </a:solidFill>
              </a:rPr>
              <a:t>turtle</a:t>
            </a:r>
            <a:r>
              <a:rPr kumimoji="1" lang="ja-JP" altLang="en-US" sz="2400" dirty="0">
                <a:solidFill>
                  <a:srgbClr val="FF0000"/>
                </a:solidFill>
              </a:rPr>
              <a:t>モジュールを使用して、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あなた自身がデザインした図形を描く</a:t>
            </a:r>
            <a:r>
              <a:rPr kumimoji="1" lang="ja-JP" altLang="en-US" sz="2400" dirty="0"/>
              <a:t>。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④ 自主性、自己研鑽力、</a:t>
            </a:r>
            <a:r>
              <a:rPr kumimoji="1" lang="ja-JP" altLang="en-US" sz="2400" b="1" dirty="0"/>
              <a:t>自分なりに工夫したこと</a:t>
            </a:r>
            <a:r>
              <a:rPr kumimoji="1" lang="ja-JP" altLang="en-US" sz="2400" dirty="0"/>
              <a:t>を振り返る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説明されなかった機能（他の図形の書き方）などを自主的に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調べ、理解し、自分で試してみる</a:t>
            </a:r>
            <a:r>
              <a:rPr kumimoji="1" lang="ja-JP" altLang="en-US" sz="2400" dirty="0"/>
              <a:t>。</a:t>
            </a:r>
            <a:r>
              <a:rPr lang="ja-JP" altLang="en-US" sz="2400" dirty="0">
                <a:solidFill>
                  <a:srgbClr val="FF0000"/>
                </a:solidFill>
              </a:rPr>
              <a:t>そして、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自分なりに工夫したこと</a:t>
            </a:r>
            <a:r>
              <a:rPr kumimoji="1" lang="ja-JP" altLang="en-US" sz="2400" dirty="0">
                <a:solidFill>
                  <a:srgbClr val="FF0000"/>
                </a:solidFill>
              </a:rPr>
              <a:t>を振り返り、省察する</a:t>
            </a:r>
            <a:r>
              <a:rPr lang="ja-JP" altLang="en-US" sz="2400" dirty="0">
                <a:solidFill>
                  <a:srgbClr val="FF0000"/>
                </a:solidFill>
              </a:rPr>
              <a:t>ことで、さらに実力アップ。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B6A1B5-3253-7116-0418-56D4FD35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51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1165</Words>
  <Application>Microsoft Office PowerPoint</Application>
  <PresentationFormat>画面に合わせる (4:3)</PresentationFormat>
  <Paragraphs>178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Söhne</vt:lpstr>
      <vt:lpstr>メイリオ</vt:lpstr>
      <vt:lpstr>游ゴシック</vt:lpstr>
      <vt:lpstr>Arial</vt:lpstr>
      <vt:lpstr>Calibri</vt:lpstr>
      <vt:lpstr>Office テーマ</vt:lpstr>
      <vt:lpstr>pf-3. プログラミングの創造性と達成感</vt:lpstr>
      <vt:lpstr>PowerPoint プレゼンテーション</vt:lpstr>
      <vt:lpstr>プログラミング</vt:lpstr>
      <vt:lpstr>プログラミングの楽しさと達成感</vt:lpstr>
      <vt:lpstr>タートルグラフィックス</vt:lpstr>
      <vt:lpstr>タートルグラフィックス</vt:lpstr>
      <vt:lpstr>演習 プログラミングはクリエイティブ</vt:lpstr>
      <vt:lpstr>PowerPoint プレゼンテーション</vt:lpstr>
      <vt:lpstr>trinket</vt:lpstr>
      <vt:lpstr>trinket でのプログラム実行</vt:lpstr>
      <vt:lpstr>PowerPoint プレゼンテーション</vt:lpstr>
      <vt:lpstr>①</vt:lpstr>
      <vt:lpstr>②</vt:lpstr>
      <vt:lpstr>③色、円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変数，代入，入力と出力</dc:title>
  <dc:creator>kaneko kunihiko</dc:creator>
  <cp:lastModifiedBy>金子　邦彦</cp:lastModifiedBy>
  <cp:revision>94</cp:revision>
  <dcterms:created xsi:type="dcterms:W3CDTF">2019-11-02T00:06:04Z</dcterms:created>
  <dcterms:modified xsi:type="dcterms:W3CDTF">2023-07-18T07:16:14Z</dcterms:modified>
</cp:coreProperties>
</file>