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34"/>
  </p:notesMasterIdLst>
  <p:sldIdLst>
    <p:sldId id="544" r:id="rId3"/>
    <p:sldId id="1068" r:id="rId4"/>
    <p:sldId id="1069" r:id="rId5"/>
    <p:sldId id="1070" r:id="rId6"/>
    <p:sldId id="1071" r:id="rId7"/>
    <p:sldId id="1074" r:id="rId8"/>
    <p:sldId id="1075" r:id="rId9"/>
    <p:sldId id="1076" r:id="rId10"/>
    <p:sldId id="1077" r:id="rId11"/>
    <p:sldId id="1078" r:id="rId12"/>
    <p:sldId id="1079" r:id="rId13"/>
    <p:sldId id="1080" r:id="rId14"/>
    <p:sldId id="1081" r:id="rId15"/>
    <p:sldId id="1082" r:id="rId16"/>
    <p:sldId id="1083" r:id="rId17"/>
    <p:sldId id="1084" r:id="rId18"/>
    <p:sldId id="1085" r:id="rId19"/>
    <p:sldId id="1086" r:id="rId20"/>
    <p:sldId id="1087" r:id="rId21"/>
    <p:sldId id="1088" r:id="rId22"/>
    <p:sldId id="1089" r:id="rId23"/>
    <p:sldId id="1055" r:id="rId24"/>
    <p:sldId id="1061" r:id="rId25"/>
    <p:sldId id="1062" r:id="rId26"/>
    <p:sldId id="1063" r:id="rId27"/>
    <p:sldId id="1064" r:id="rId28"/>
    <p:sldId id="1065" r:id="rId29"/>
    <p:sldId id="1066" r:id="rId30"/>
    <p:sldId id="1067" r:id="rId31"/>
    <p:sldId id="1092" r:id="rId32"/>
    <p:sldId id="1091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5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24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0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DAFF7-F530-40AE-BC8F-C532FAB7D2E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08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91194-32BE-4D41-984D-1E3A64CBE56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0F4AB-D094-46A2-9F26-704CB46BBAF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3FDFE-9CF1-48C3-8612-C9CA97DC892C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6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49046-1F5D-4012-BA91-B8BFCB5A1E28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2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25BE12-C5BF-4229-BDF8-B434CE6C0D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66B26-69E9-49ED-811B-62D94343878C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76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pro/colab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xxxxx@gmail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0AA17DB0-784F-4097-9D8F-907E64D26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5">
            <a:extLst>
              <a:ext uri="{FF2B5EF4-FFF2-40B4-BE49-F238E27FC236}">
                <a16:creationId xmlns:a16="http://schemas.microsoft.com/office/drawing/2014/main" id="{A7BAA6AB-EA74-C180-2EDF-AE8D7D092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91" y="3232846"/>
            <a:ext cx="7961847" cy="1377536"/>
          </a:xfrm>
        </p:spPr>
        <p:txBody>
          <a:bodyPr>
            <a:noAutofit/>
          </a:bodyPr>
          <a:lstStyle/>
          <a:p>
            <a:r>
              <a:rPr lang="en-US" altLang="ja-JP" dirty="0">
                <a:hlinkClick r:id="rId5"/>
              </a:rPr>
              <a:t>https://www.kkaneko.jp/pro/colab/index.html</a:t>
            </a: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CEFC854-C902-4CFB-AF26-24202336F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061" y="1612947"/>
            <a:ext cx="3131787" cy="255836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B7CC22-EEA9-4915-B232-1D780B5C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61665"/>
            <a:ext cx="4083485" cy="6189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の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ページ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www.google.com</a:t>
            </a:r>
            <a:r>
              <a:rPr lang="en-US" altLang="ja-JP" sz="2400" dirty="0">
                <a:hlinkClick r:id="rId3"/>
              </a:rPr>
              <a:t>/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右上の</a:t>
            </a:r>
            <a:r>
              <a:rPr lang="ja-JP" altLang="en-US" sz="2400" b="1" dirty="0"/>
              <a:t>メニュー</a:t>
            </a:r>
            <a:r>
              <a:rPr lang="ja-JP" altLang="en-US" sz="2400" dirty="0"/>
              <a:t>で「</a:t>
            </a:r>
            <a:r>
              <a:rPr lang="ja-JP" altLang="en-US" sz="2400" b="1" dirty="0"/>
              <a:t>アカウント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ja-JP" altLang="en-US" sz="2400" b="1" dirty="0"/>
              <a:t>アカウントを作成する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A2B2FDC-5886-4810-9B2D-D215E5F0D613}"/>
              </a:ext>
            </a:extLst>
          </p:cNvPr>
          <p:cNvSpPr/>
          <p:nvPr/>
        </p:nvSpPr>
        <p:spPr>
          <a:xfrm>
            <a:off x="1476807" y="2248649"/>
            <a:ext cx="915664" cy="829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370F9C1-A286-4A25-B542-D75847E42F11}"/>
              </a:ext>
            </a:extLst>
          </p:cNvPr>
          <p:cNvSpPr/>
          <p:nvPr/>
        </p:nvSpPr>
        <p:spPr>
          <a:xfrm>
            <a:off x="3007482" y="1633824"/>
            <a:ext cx="449702" cy="5112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C8CC80-444F-4DC0-BDF6-8AA590615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0" y="4464026"/>
            <a:ext cx="4013513" cy="22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B7CC22-EEA9-4915-B232-1D780B5C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901" y="1711731"/>
            <a:ext cx="4401099" cy="266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lang="en-US" altLang="ja-JP" sz="2400" dirty="0"/>
              <a:t> </a:t>
            </a:r>
            <a:r>
              <a:rPr lang="ja-JP" altLang="en-US" sz="2400" dirty="0"/>
              <a:t>右のような画面が出たとき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は「</a:t>
            </a:r>
            <a:r>
              <a:rPr lang="ja-JP" altLang="en-US" sz="2400" b="1" dirty="0"/>
              <a:t>自分用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「ビジネスの管理用」は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Google </a:t>
            </a:r>
            <a:r>
              <a:rPr lang="ja-JP" altLang="en-US" sz="2400" dirty="0"/>
              <a:t>の有料サービス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G Suite </a:t>
            </a:r>
            <a:r>
              <a:rPr lang="ja-JP" altLang="en-US" sz="2400" dirty="0"/>
              <a:t>のこと（関係ない）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EB9FFC7-6C53-4700-B387-AAFD1861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5" y="941912"/>
            <a:ext cx="4700856" cy="360115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7BAEE7B-BD18-4065-8285-93534B1F4279}"/>
              </a:ext>
            </a:extLst>
          </p:cNvPr>
          <p:cNvSpPr/>
          <p:nvPr/>
        </p:nvSpPr>
        <p:spPr>
          <a:xfrm>
            <a:off x="300532" y="3625060"/>
            <a:ext cx="1151148" cy="3260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956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68528" y="856346"/>
            <a:ext cx="3655290" cy="4491158"/>
            <a:chOff x="285890" y="723237"/>
            <a:chExt cx="2903008" cy="3606781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0277E8E-B449-4AB6-8F77-02339B16A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890" y="723237"/>
              <a:ext cx="2903008" cy="3572934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1E15997-6426-4BDA-85C8-1926E3FBA9F7}"/>
                </a:ext>
              </a:extLst>
            </p:cNvPr>
            <p:cNvSpPr/>
            <p:nvPr/>
          </p:nvSpPr>
          <p:spPr>
            <a:xfrm>
              <a:off x="285890" y="1632260"/>
              <a:ext cx="2712324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3D542D8-1EA2-4B38-80AC-7E6DA68D0028}"/>
                </a:ext>
              </a:extLst>
            </p:cNvPr>
            <p:cNvSpPr/>
            <p:nvPr/>
          </p:nvSpPr>
          <p:spPr>
            <a:xfrm>
              <a:off x="285890" y="2139120"/>
              <a:ext cx="2712324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A2B2FDC-5886-4810-9B2D-D215E5F0D613}"/>
                </a:ext>
              </a:extLst>
            </p:cNvPr>
            <p:cNvSpPr/>
            <p:nvPr/>
          </p:nvSpPr>
          <p:spPr>
            <a:xfrm>
              <a:off x="2321759" y="3928129"/>
              <a:ext cx="802930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50DAB3E3-6C63-4878-BB8F-9F94F0BB7AEE}"/>
                </a:ext>
              </a:extLst>
            </p:cNvPr>
            <p:cNvSpPr/>
            <p:nvPr/>
          </p:nvSpPr>
          <p:spPr>
            <a:xfrm>
              <a:off x="353132" y="3155425"/>
              <a:ext cx="1160681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40714A8-1A94-4062-896F-1BD33578F2B5}"/>
                </a:ext>
              </a:extLst>
            </p:cNvPr>
            <p:cNvSpPr/>
            <p:nvPr/>
          </p:nvSpPr>
          <p:spPr>
            <a:xfrm>
              <a:off x="1581055" y="3155426"/>
              <a:ext cx="1160681" cy="40188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095" y="1276291"/>
            <a:ext cx="5126455" cy="3820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次の情報を登録する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姓，名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自分が希望するメールアドレス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     </a:t>
            </a:r>
            <a:r>
              <a:rPr kumimoji="1" lang="ja-JP" altLang="en-US" sz="2400" dirty="0"/>
              <a:t>＜ユーザー名＞</a:t>
            </a:r>
            <a:r>
              <a:rPr kumimoji="1" lang="en-US" altLang="ja-JP" sz="2400" dirty="0">
                <a:hlinkClick r:id="rId3"/>
              </a:rPr>
              <a:t>@</a:t>
            </a:r>
            <a:r>
              <a:rPr kumimoji="1" lang="en-US" altLang="ja-JP" sz="2400" dirty="0" err="1">
                <a:hlinkClick r:id="rId3"/>
              </a:rPr>
              <a:t>gmail.com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パスワード（２か所），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電話番号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生年月日，性別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77147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AEF162C-E5FB-44F8-82E3-9C7A01BB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2" y="461666"/>
            <a:ext cx="3985004" cy="3670496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B7CC22-EEA9-4915-B232-1D780B5C7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372" y="1743932"/>
            <a:ext cx="4401099" cy="3577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lang="ja-JP" altLang="en-US" sz="2400" b="1" dirty="0"/>
              <a:t> 本人確認のための電話番号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次へ</a:t>
            </a:r>
            <a:r>
              <a:rPr lang="ja-JP" altLang="en-US" sz="2400" dirty="0"/>
              <a:t>」をクリック．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※ </a:t>
            </a:r>
            <a:r>
              <a:rPr lang="ja-JP" altLang="en-US" sz="2400" dirty="0"/>
              <a:t>電話番号は，スマートフォンの電話番号が便利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⑦その後、電話での指示に従う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EA9B70-50F0-48A3-A88D-9127DC7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156990A-50B4-48F2-9C0D-8F16E34A4F68}"/>
              </a:ext>
            </a:extLst>
          </p:cNvPr>
          <p:cNvSpPr/>
          <p:nvPr/>
        </p:nvSpPr>
        <p:spPr>
          <a:xfrm>
            <a:off x="1131659" y="2576755"/>
            <a:ext cx="2925268" cy="4435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A420BB1-3C14-493A-9AA9-9CB1708CA351}"/>
              </a:ext>
            </a:extLst>
          </p:cNvPr>
          <p:cNvSpPr/>
          <p:nvPr/>
        </p:nvSpPr>
        <p:spPr>
          <a:xfrm>
            <a:off x="3165503" y="3521307"/>
            <a:ext cx="891423" cy="4777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BBFCF8F-5FBA-4C53-A197-C7842142738C}"/>
              </a:ext>
            </a:extLst>
          </p:cNvPr>
          <p:cNvCxnSpPr>
            <a:cxnSpLocks/>
          </p:cNvCxnSpPr>
          <p:nvPr/>
        </p:nvCxnSpPr>
        <p:spPr>
          <a:xfrm flipH="1" flipV="1">
            <a:off x="1657998" y="3113708"/>
            <a:ext cx="257612" cy="13020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FC1202-7C35-48D8-B798-78C8E0D86C52}"/>
              </a:ext>
            </a:extLst>
          </p:cNvPr>
          <p:cNvSpPr txBox="1"/>
          <p:nvPr/>
        </p:nvSpPr>
        <p:spPr>
          <a:xfrm>
            <a:off x="1131659" y="4592716"/>
            <a:ext cx="4195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電話番号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80-1234-5678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90-1234-5670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のように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（先頭の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無し）</a:t>
            </a:r>
          </a:p>
        </p:txBody>
      </p:sp>
    </p:spTree>
    <p:extLst>
      <p:ext uri="{BB962C8B-B14F-4D97-AF65-F5344CB8AC3E}">
        <p14:creationId xmlns:p14="http://schemas.microsoft.com/office/powerpoint/2010/main" val="418628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6295" y="566853"/>
            <a:ext cx="8723770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Google </a:t>
            </a:r>
            <a:r>
              <a:rPr lang="ja-JP" altLang="en-US" sz="2000" b="1" dirty="0"/>
              <a:t>アカウントの取得</a:t>
            </a:r>
          </a:p>
          <a:p>
            <a:r>
              <a:rPr lang="en-US" altLang="ja-JP" sz="2000" dirty="0"/>
              <a:t>Google </a:t>
            </a:r>
            <a:r>
              <a:rPr lang="ja-JP" altLang="en-US" sz="2000" dirty="0"/>
              <a:t>アカウントは無料で取得可能。</a:t>
            </a:r>
          </a:p>
          <a:p>
            <a:r>
              <a:rPr lang="ja-JP" altLang="en-US" sz="2000" dirty="0"/>
              <a:t>必要な登録情報：氏名、メールアドレス、パスワード、電話番号（本人確認用）、生年月日、性別。</a:t>
            </a:r>
          </a:p>
          <a:p>
            <a:r>
              <a:rPr lang="en-US" altLang="ja-JP" sz="2000" dirty="0"/>
              <a:t>Google </a:t>
            </a:r>
            <a:r>
              <a:rPr lang="ja-JP" altLang="en-US" sz="2000" dirty="0"/>
              <a:t>のオンラインサービス（例：</a:t>
            </a:r>
            <a:r>
              <a:rPr lang="en-US" altLang="ja-JP" sz="2000" dirty="0"/>
              <a:t>Google </a:t>
            </a:r>
            <a:r>
              <a:rPr lang="en-US" altLang="ja-JP" sz="2000" dirty="0" err="1"/>
              <a:t>Colaboratory</a:t>
            </a:r>
            <a:r>
              <a:rPr lang="ja-JP" altLang="en-US" sz="2000" dirty="0"/>
              <a:t>）で利用可能。</a:t>
            </a:r>
          </a:p>
          <a:p>
            <a:pPr marL="0" indent="0">
              <a:buNone/>
            </a:pPr>
            <a:r>
              <a:rPr lang="ja-JP" altLang="en-US" sz="2000" b="1" dirty="0"/>
              <a:t>注意点</a:t>
            </a:r>
          </a:p>
          <a:p>
            <a:r>
              <a:rPr lang="ja-JP" altLang="en-US" sz="2000" dirty="0"/>
              <a:t>必要な情報をよく確認する。</a:t>
            </a:r>
          </a:p>
          <a:p>
            <a:r>
              <a:rPr lang="ja-JP" altLang="en-US" sz="2000" dirty="0"/>
              <a:t>心配な点があれば、取得を取りやめる。</a:t>
            </a:r>
          </a:p>
          <a:p>
            <a:pPr marL="0" indent="0">
              <a:buNone/>
            </a:pPr>
            <a:r>
              <a:rPr lang="ja-JP" altLang="en-US" sz="2000" b="1" dirty="0"/>
              <a:t>手順</a:t>
            </a:r>
          </a:p>
          <a:p>
            <a:r>
              <a:rPr lang="en-US" altLang="ja-JP" sz="2000" dirty="0"/>
              <a:t>Google </a:t>
            </a:r>
            <a:r>
              <a:rPr lang="ja-JP" altLang="en-US" sz="2000" dirty="0"/>
              <a:t>の </a:t>
            </a:r>
            <a:r>
              <a:rPr lang="en-US" altLang="ja-JP" sz="2000" dirty="0"/>
              <a:t>Web </a:t>
            </a:r>
            <a:r>
              <a:rPr lang="ja-JP" altLang="en-US" sz="2000" dirty="0"/>
              <a:t>ページ </a:t>
            </a:r>
            <a:r>
              <a:rPr lang="en-US" altLang="ja-JP" sz="2000" dirty="0"/>
              <a:t>https://www.google.com/</a:t>
            </a:r>
            <a:endParaRPr lang="ja-JP" altLang="en-US" sz="2000" dirty="0"/>
          </a:p>
          <a:p>
            <a:r>
              <a:rPr lang="ja-JP" altLang="en-US" sz="2000" dirty="0"/>
              <a:t>右上のメニューで「アカウント」を選ぶ。</a:t>
            </a:r>
          </a:p>
          <a:p>
            <a:r>
              <a:rPr lang="ja-JP" altLang="en-US" sz="2000" dirty="0"/>
              <a:t>「アカウントを作成する」をクリック。</a:t>
            </a:r>
          </a:p>
          <a:p>
            <a:r>
              <a:rPr lang="ja-JP" altLang="en-US" sz="2000" dirty="0"/>
              <a:t>「自分用」を選ぶ（「ビジネスの管理用」は有料サービス </a:t>
            </a:r>
            <a:r>
              <a:rPr lang="en-US" altLang="ja-JP" sz="2000" dirty="0"/>
              <a:t>G Suite </a:t>
            </a:r>
            <a:r>
              <a:rPr lang="ja-JP" altLang="en-US" sz="2000" dirty="0"/>
              <a:t>）。</a:t>
            </a:r>
          </a:p>
          <a:p>
            <a:r>
              <a:rPr lang="ja-JP" altLang="en-US" sz="2000" dirty="0"/>
              <a:t>必要な情報を登録。</a:t>
            </a:r>
          </a:p>
          <a:p>
            <a:r>
              <a:rPr lang="ja-JP" altLang="en-US" sz="2000" dirty="0"/>
              <a:t>本人確認のための電話番号を入力。その後指示に従う。</a:t>
            </a: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72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3. Google </a:t>
            </a:r>
            <a:r>
              <a:rPr lang="en-US" altLang="ja-JP" sz="4500" dirty="0" err="1">
                <a:solidFill>
                  <a:schemeClr val="tx2"/>
                </a:solidFill>
              </a:rPr>
              <a:t>Colaboratory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の本格的な機能 （</a:t>
            </a:r>
            <a:r>
              <a:rPr lang="en-US" altLang="ja-JP" sz="4500" dirty="0">
                <a:solidFill>
                  <a:schemeClr val="tx2"/>
                </a:solidFill>
              </a:rPr>
              <a:t>Google </a:t>
            </a:r>
            <a:r>
              <a:rPr lang="ja-JP" altLang="en-US" sz="4500" dirty="0">
                <a:solidFill>
                  <a:schemeClr val="tx2"/>
                </a:solidFill>
              </a:rPr>
              <a:t>アカウントが必要）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8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492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の本格的な機能</a:t>
            </a:r>
            <a:br>
              <a:rPr lang="en-US" altLang="ja-JP" dirty="0"/>
            </a:br>
            <a:r>
              <a:rPr lang="ja-JP" altLang="en-US" dirty="0"/>
              <a:t>（使用には </a:t>
            </a:r>
            <a:r>
              <a:rPr lang="en-US" altLang="ja-JP" dirty="0"/>
              <a:t>Google </a:t>
            </a:r>
            <a:r>
              <a:rPr lang="ja-JP" altLang="en-US" dirty="0"/>
              <a:t>アカウントが必要）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0" y="1030594"/>
            <a:ext cx="9144000" cy="57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新規作成，編集，保存，公開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Drive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との連携による）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公開により，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第三者がノートブックをダウンロードし，編集や実行なども可能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!pip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」や「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%cd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」などのシステム操作のための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コマンド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アップロード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ダウンロード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ドキュメントの編集（図，リンク，添付ファイルを含めることができる）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0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8B96668-7379-4549-91EC-D74F1D04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7" y="555526"/>
            <a:ext cx="5305042" cy="586584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8D8D885-E511-42AA-998D-FAAA2646794D}"/>
              </a:ext>
            </a:extLst>
          </p:cNvPr>
          <p:cNvSpPr txBox="1"/>
          <p:nvPr/>
        </p:nvSpPr>
        <p:spPr>
          <a:xfrm>
            <a:off x="5766816" y="174134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テキストセル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F81622-7A68-4F39-B814-A5E01AD9732D}"/>
              </a:ext>
            </a:extLst>
          </p:cNvPr>
          <p:cNvSpPr txBox="1"/>
          <p:nvPr/>
        </p:nvSpPr>
        <p:spPr>
          <a:xfrm>
            <a:off x="5766816" y="3328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792649-5F4D-4B89-81EB-C84029E7F57E}"/>
              </a:ext>
            </a:extLst>
          </p:cNvPr>
          <p:cNvSpPr txBox="1"/>
          <p:nvPr/>
        </p:nvSpPr>
        <p:spPr>
          <a:xfrm>
            <a:off x="5766816" y="675819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8A0AFE-2B45-4B16-BDC0-CA9E66BD3469}"/>
              </a:ext>
            </a:extLst>
          </p:cNvPr>
          <p:cNvSpPr txBox="1"/>
          <p:nvPr/>
        </p:nvSpPr>
        <p:spPr>
          <a:xfrm>
            <a:off x="5805519" y="4116720"/>
            <a:ext cx="334739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WEB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ブラウザでアクセス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コードセル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各自の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でログインすれば，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変更，再実行可能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6AAF672-DEBC-2163-1AEF-B4C2C1F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45" y="98729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コードセルは編集、実行可能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E5809-38E5-700F-41B8-72FEF910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2A44EE-A94F-6685-F3E1-B1CA7A86191D}"/>
              </a:ext>
            </a:extLst>
          </p:cNvPr>
          <p:cNvSpPr/>
          <p:nvPr/>
        </p:nvSpPr>
        <p:spPr>
          <a:xfrm flipH="1">
            <a:off x="508608" y="579479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910254-917A-3E4E-8651-0BB2FAB0CF42}"/>
              </a:ext>
            </a:extLst>
          </p:cNvPr>
          <p:cNvSpPr txBox="1"/>
          <p:nvPr/>
        </p:nvSpPr>
        <p:spPr>
          <a:xfrm>
            <a:off x="115593" y="9620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0FA6A0-05E9-9952-403F-888BCF43C8F1}"/>
              </a:ext>
            </a:extLst>
          </p:cNvPr>
          <p:cNvSpPr/>
          <p:nvPr/>
        </p:nvSpPr>
        <p:spPr>
          <a:xfrm>
            <a:off x="667358" y="631988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一番上のコードセルから順々に実行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73716A-7D34-09D2-E7E2-7960CC698AFC}"/>
              </a:ext>
            </a:extLst>
          </p:cNvPr>
          <p:cNvSpPr/>
          <p:nvPr/>
        </p:nvSpPr>
        <p:spPr>
          <a:xfrm flipH="1">
            <a:off x="508608" y="2543072"/>
            <a:ext cx="317500" cy="31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DB577B-4921-7732-0EB4-CDC322BCD4F9}"/>
              </a:ext>
            </a:extLst>
          </p:cNvPr>
          <p:cNvSpPr txBox="1"/>
          <p:nvPr/>
        </p:nvSpPr>
        <p:spPr>
          <a:xfrm>
            <a:off x="115593" y="29256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</p:spTree>
    <p:extLst>
      <p:ext uri="{BB962C8B-B14F-4D97-AF65-F5344CB8AC3E}">
        <p14:creationId xmlns:p14="http://schemas.microsoft.com/office/powerpoint/2010/main" val="196377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コードセルとプログラム実行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7D8DDA-8DC8-499D-B016-0CBAD440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" y="2533431"/>
            <a:ext cx="2804215" cy="2273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22FD06-484B-4A74-AC96-CD550D81EBCB}"/>
              </a:ext>
            </a:extLst>
          </p:cNvPr>
          <p:cNvSpPr txBox="1"/>
          <p:nvPr/>
        </p:nvSpPr>
        <p:spPr>
          <a:xfrm>
            <a:off x="959794" y="4982292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B599EDA-0F64-43DE-9C65-F4BBAA27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376" y="2555670"/>
            <a:ext cx="2677025" cy="2274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216451-89B1-479A-A571-9D47F7EB1B02}"/>
              </a:ext>
            </a:extLst>
          </p:cNvPr>
          <p:cNvSpPr txBox="1"/>
          <p:nvPr/>
        </p:nvSpPr>
        <p:spPr>
          <a:xfrm>
            <a:off x="3828505" y="4969825"/>
            <a:ext cx="11079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編集後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7FD3CE1-A9F0-48B1-A252-7D4617FCCDE6}"/>
              </a:ext>
            </a:extLst>
          </p:cNvPr>
          <p:cNvSpPr/>
          <p:nvPr/>
        </p:nvSpPr>
        <p:spPr>
          <a:xfrm>
            <a:off x="5896135" y="3342162"/>
            <a:ext cx="144379" cy="655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2933541-85A8-4DDF-98AD-F4240464B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12" y="2529783"/>
            <a:ext cx="2919855" cy="22460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B87EC7D-E680-4ABA-84DA-69A350F0F897}"/>
              </a:ext>
            </a:extLst>
          </p:cNvPr>
          <p:cNvCxnSpPr/>
          <p:nvPr/>
        </p:nvCxnSpPr>
        <p:spPr>
          <a:xfrm flipH="1" flipV="1">
            <a:off x="4603282" y="3879139"/>
            <a:ext cx="129941" cy="2887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641C63-0097-4933-95E7-248DEAFF177C}"/>
              </a:ext>
            </a:extLst>
          </p:cNvPr>
          <p:cNvSpPr txBox="1"/>
          <p:nvPr/>
        </p:nvSpPr>
        <p:spPr>
          <a:xfrm>
            <a:off x="4572000" y="4248698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3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04992-B685-4779-8089-259227CCF269}"/>
              </a:ext>
            </a:extLst>
          </p:cNvPr>
          <p:cNvSpPr txBox="1"/>
          <p:nvPr/>
        </p:nvSpPr>
        <p:spPr>
          <a:xfrm>
            <a:off x="6769196" y="4985134"/>
            <a:ext cx="20138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3A8A99-3D87-4444-ADF8-08EE26D6A972}"/>
              </a:ext>
            </a:extLst>
          </p:cNvPr>
          <p:cNvSpPr/>
          <p:nvPr/>
        </p:nvSpPr>
        <p:spPr>
          <a:xfrm>
            <a:off x="1069686" y="1040699"/>
            <a:ext cx="4826449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で，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プログラムやコマンドの編集，実行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ができる．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（編集や実行には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Google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アカウントが必要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470461-4323-4883-8644-A4E407F06734}"/>
              </a:ext>
            </a:extLst>
          </p:cNvPr>
          <p:cNvSpPr/>
          <p:nvPr/>
        </p:nvSpPr>
        <p:spPr>
          <a:xfrm>
            <a:off x="6629400" y="3339146"/>
            <a:ext cx="433137" cy="611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7DA6D1-1746-4C31-ACF3-253769AE1937}"/>
              </a:ext>
            </a:extLst>
          </p:cNvPr>
          <p:cNvSpPr txBox="1"/>
          <p:nvPr/>
        </p:nvSpPr>
        <p:spPr>
          <a:xfrm>
            <a:off x="7063407" y="3078627"/>
            <a:ext cx="20574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実行ボタン</a:t>
            </a:r>
          </a:p>
        </p:txBody>
      </p:sp>
    </p:spTree>
    <p:extLst>
      <p:ext uri="{BB962C8B-B14F-4D97-AF65-F5344CB8AC3E}">
        <p14:creationId xmlns:p14="http://schemas.microsoft.com/office/powerpoint/2010/main" val="349343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F91CD-6941-8A18-B447-73C4FBDD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483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でうまく実行できない場合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05CDE1-D6C8-41C1-5AE6-FA0C0E66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22567"/>
            <a:ext cx="8461208" cy="559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 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などは、</a:t>
            </a:r>
            <a:r>
              <a:rPr kumimoji="1" lang="ja-JP" altLang="en-US" b="1" dirty="0"/>
              <a:t>実行が止まり、再開しない場合</a:t>
            </a:r>
            <a:r>
              <a:rPr kumimoji="1" lang="ja-JP" altLang="en-US" dirty="0"/>
              <a:t>もある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その対処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lang="ja-JP" altLang="en-US" dirty="0"/>
              <a:t>次で、</a:t>
            </a:r>
            <a:r>
              <a:rPr lang="ja-JP" altLang="en-US" b="1" dirty="0"/>
              <a:t>アクティブなセッションの停止</a:t>
            </a:r>
            <a:r>
              <a:rPr lang="ja-JP" altLang="en-US" dirty="0"/>
              <a:t>を行い、その後最初から実行をやり直す</a:t>
            </a:r>
            <a:endParaRPr kumimoji="1" lang="ja-JP" altLang="en-US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b="1" dirty="0"/>
              <a:t>メニュー</a:t>
            </a:r>
            <a:r>
              <a:rPr kumimoji="1" lang="ja-JP" altLang="en-US" dirty="0"/>
              <a:t>で「</a:t>
            </a:r>
            <a:r>
              <a:rPr kumimoji="1" lang="ja-JP" altLang="en-US" b="1" dirty="0"/>
              <a:t>ランタイム</a:t>
            </a:r>
            <a:r>
              <a:rPr kumimoji="1" lang="ja-JP" altLang="en-US" dirty="0"/>
              <a:t>」，「</a:t>
            </a:r>
            <a:r>
              <a:rPr kumimoji="1" lang="ja-JP" altLang="en-US" b="1" dirty="0"/>
              <a:t>セッションの管理</a:t>
            </a:r>
            <a:r>
              <a:rPr kumimoji="1" lang="ja-JP" altLang="en-US" dirty="0"/>
              <a:t>」と操作する．</a:t>
            </a:r>
            <a:endParaRPr kumimoji="1" lang="en-US" altLang="ja-JP" dirty="0"/>
          </a:p>
          <a:p>
            <a:r>
              <a:rPr kumimoji="1" lang="ja-JP" altLang="en-US" b="1" dirty="0"/>
              <a:t>アクティブなセッションの一覧</a:t>
            </a:r>
            <a:r>
              <a:rPr kumimoji="1" lang="ja-JP" altLang="en-US" dirty="0"/>
              <a:t>が表示されるので，「</a:t>
            </a:r>
            <a:r>
              <a:rPr kumimoji="1" lang="ja-JP" altLang="en-US" b="1" dirty="0"/>
              <a:t>終了</a:t>
            </a:r>
            <a:r>
              <a:rPr kumimoji="1" lang="ja-JP" altLang="en-US" dirty="0"/>
              <a:t>」をクリックして，</a:t>
            </a:r>
            <a:r>
              <a:rPr kumimoji="1" lang="ja-JP" altLang="en-US" b="1" dirty="0"/>
              <a:t>すべてのアクティブなセッションを終了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2594B-F44D-E857-4F6B-BB35ECCD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84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6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の要点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0" y="863600"/>
            <a:ext cx="8312150" cy="5948101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アクセス</a:t>
            </a:r>
            <a:r>
              <a:rPr lang="en-US" altLang="ja-JP" sz="2400" dirty="0"/>
              <a:t>: Web</a:t>
            </a:r>
            <a:r>
              <a:rPr lang="ja-JP" altLang="en-US" sz="2400" dirty="0"/>
              <a:t>ブラウザからアクセス可能。</a:t>
            </a:r>
          </a:p>
          <a:p>
            <a:r>
              <a:rPr lang="ja-JP" altLang="en-US" sz="2400" b="1" dirty="0"/>
              <a:t>セルの種類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コードセル（プログラム用）、テキストセル（説明用）。</a:t>
            </a:r>
          </a:p>
          <a:p>
            <a:pPr marL="0" indent="0">
              <a:buNone/>
            </a:pPr>
            <a:r>
              <a:rPr lang="ja-JP" altLang="en-US" sz="2400" dirty="0"/>
              <a:t>基本操作</a:t>
            </a:r>
          </a:p>
          <a:p>
            <a:r>
              <a:rPr lang="en-US" altLang="ja-JP" sz="2400" b="1" dirty="0"/>
              <a:t>Google</a:t>
            </a:r>
            <a:r>
              <a:rPr lang="ja-JP" altLang="en-US" sz="2400" b="1" dirty="0"/>
              <a:t>アカウント</a:t>
            </a:r>
            <a:r>
              <a:rPr lang="en-US" altLang="ja-JP" sz="2400" dirty="0"/>
              <a:t>: </a:t>
            </a:r>
            <a:r>
              <a:rPr lang="ja-JP" altLang="en-US" sz="2400" dirty="0"/>
              <a:t>基本操作には</a:t>
            </a:r>
            <a:r>
              <a:rPr lang="en-US" altLang="ja-JP" sz="2400" b="1" dirty="0"/>
              <a:t>Google</a:t>
            </a:r>
            <a:r>
              <a:rPr lang="ja-JP" altLang="en-US" sz="2400" b="1" dirty="0"/>
              <a:t>アカウントが必要</a:t>
            </a:r>
            <a:r>
              <a:rPr lang="ja-JP" altLang="en-US" sz="2400" dirty="0"/>
              <a:t>。</a:t>
            </a:r>
          </a:p>
          <a:p>
            <a:r>
              <a:rPr lang="ja-JP" altLang="en-US" sz="2400" b="1" dirty="0"/>
              <a:t>操作の種類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コードセルやテキストセルの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、セルの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、新規ノートブックの作成など。</a:t>
            </a:r>
          </a:p>
          <a:p>
            <a:r>
              <a:rPr lang="ja-JP" altLang="en-US" sz="2400" b="1" dirty="0"/>
              <a:t>保存</a:t>
            </a:r>
            <a:r>
              <a:rPr lang="en-US" altLang="ja-JP" sz="2400" dirty="0"/>
              <a:t>: </a:t>
            </a:r>
            <a:r>
              <a:rPr lang="ja-JP" altLang="en-US" sz="2400" dirty="0"/>
              <a:t>自動保存される。</a:t>
            </a:r>
          </a:p>
          <a:p>
            <a:r>
              <a:rPr lang="ja-JP" altLang="en-US" sz="2400" b="1" dirty="0"/>
              <a:t>セルの実行</a:t>
            </a:r>
            <a:r>
              <a:rPr lang="en-US" altLang="ja-JP" sz="2400" dirty="0"/>
              <a:t>: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基本、一番上のセルからすべてを実行してください</a:t>
            </a:r>
            <a:r>
              <a:rPr lang="ja-JP" altLang="en-US" sz="2400" dirty="0"/>
              <a:t>。このような、</a:t>
            </a:r>
            <a:r>
              <a:rPr lang="ja-JP" altLang="en-US" sz="2400" b="1" dirty="0"/>
              <a:t>複数のセルを一度</a:t>
            </a:r>
            <a:r>
              <a:rPr lang="ja-JP" altLang="en-US" sz="2400" dirty="0"/>
              <a:t>に実行することは、「</a:t>
            </a:r>
            <a:r>
              <a:rPr lang="ja-JP" altLang="en-US" sz="2400" b="1" dirty="0"/>
              <a:t>ランタイム</a:t>
            </a:r>
            <a:r>
              <a:rPr lang="ja-JP" altLang="en-US" sz="2400" dirty="0"/>
              <a:t>」メニューから「</a:t>
            </a:r>
            <a:r>
              <a:rPr lang="ja-JP" altLang="en-US" sz="2400" b="1" dirty="0"/>
              <a:t>すべてのセルを実行</a:t>
            </a:r>
            <a:r>
              <a:rPr lang="ja-JP" altLang="en-US" sz="2400" dirty="0"/>
              <a:t>」の操作でできます。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BFCFB5-8258-3FEE-9479-80CC3A25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アカウントでのログイン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</a:t>
            </a:r>
            <a:r>
              <a:rPr lang="ja-JP" altLang="en-US" b="1" dirty="0"/>
              <a:t>使用中</a:t>
            </a:r>
            <a:r>
              <a:rPr lang="ja-JP" altLang="en-US" dirty="0"/>
              <a:t>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dirty="0"/>
              <a:t>Google </a:t>
            </a:r>
            <a:r>
              <a:rPr lang="ja-JP" altLang="en-US" dirty="0" err="1"/>
              <a:t>への</a:t>
            </a:r>
            <a:r>
              <a:rPr lang="ja-JP" altLang="en-US" dirty="0"/>
              <a:t>ログインが必要」と表示されたとき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ja-JP" altLang="en-US" dirty="0"/>
              <a:t>アカウントへのログインを行う。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16C425-CADC-4357-AC55-FE494638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63" y="2863745"/>
            <a:ext cx="5810169" cy="21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3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BD792-58A5-473C-93E3-C257B976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9508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 err="1"/>
              <a:t>での</a:t>
            </a:r>
            <a:r>
              <a:rPr lang="ja-JP" altLang="en-US" dirty="0"/>
              <a:t>ファイルのアップロード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54286-3396-4311-B627-CAB8DB05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6CE62B-BA76-4850-8352-79C47C26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69" y="1877492"/>
            <a:ext cx="1835753" cy="15921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6ABB12-C372-4B3D-8742-00943314EC81}"/>
              </a:ext>
            </a:extLst>
          </p:cNvPr>
          <p:cNvSpPr txBox="1"/>
          <p:nvPr/>
        </p:nvSpPr>
        <p:spPr>
          <a:xfrm>
            <a:off x="2745518" y="3513435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ファイルのアップロード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86E45C-F180-44DE-9D6A-3185EB8FBD45}"/>
              </a:ext>
            </a:extLst>
          </p:cNvPr>
          <p:cNvSpPr/>
          <p:nvPr/>
        </p:nvSpPr>
        <p:spPr>
          <a:xfrm>
            <a:off x="1768013" y="2576537"/>
            <a:ext cx="325024" cy="4530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505523-33EB-427B-867A-11B7D52293E1}"/>
              </a:ext>
            </a:extLst>
          </p:cNvPr>
          <p:cNvSpPr txBox="1"/>
          <p:nvPr/>
        </p:nvSpPr>
        <p:spPr>
          <a:xfrm>
            <a:off x="385345" y="2589840"/>
            <a:ext cx="167295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ファイル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88A9EF2-1E59-4747-83BB-6139254FA99F}"/>
              </a:ext>
            </a:extLst>
          </p:cNvPr>
          <p:cNvSpPr/>
          <p:nvPr/>
        </p:nvSpPr>
        <p:spPr>
          <a:xfrm>
            <a:off x="3820679" y="2399605"/>
            <a:ext cx="255528" cy="72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41EBBEE-AB25-4E58-8E13-0C1D31E55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817" y="1801741"/>
            <a:ext cx="1684578" cy="166794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16491B-CAFB-440D-945D-B4F7E4880B21}"/>
              </a:ext>
            </a:extLst>
          </p:cNvPr>
          <p:cNvSpPr/>
          <p:nvPr/>
        </p:nvSpPr>
        <p:spPr>
          <a:xfrm>
            <a:off x="4477531" y="2311482"/>
            <a:ext cx="1363408" cy="1021303"/>
          </a:xfrm>
          <a:prstGeom prst="rect">
            <a:avLst/>
          </a:prstGeom>
          <a:solidFill>
            <a:srgbClr val="FFFFC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41D848D-3EAE-4164-9C9F-A3A0DFA681B9}"/>
              </a:ext>
            </a:extLst>
          </p:cNvPr>
          <p:cNvCxnSpPr>
            <a:cxnSpLocks/>
          </p:cNvCxnSpPr>
          <p:nvPr/>
        </p:nvCxnSpPr>
        <p:spPr>
          <a:xfrm flipH="1">
            <a:off x="5549901" y="2399605"/>
            <a:ext cx="824451" cy="30154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4194D1-3F69-4A1C-BF56-57E169F28264}"/>
              </a:ext>
            </a:extLst>
          </p:cNvPr>
          <p:cNvSpPr txBox="1"/>
          <p:nvPr/>
        </p:nvSpPr>
        <p:spPr>
          <a:xfrm>
            <a:off x="6549607" y="2080649"/>
            <a:ext cx="233604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ドラッグ＆ドロップでアップロードできる</a:t>
            </a:r>
          </a:p>
        </p:txBody>
      </p:sp>
    </p:spTree>
    <p:extLst>
      <p:ext uri="{BB962C8B-B14F-4D97-AF65-F5344CB8AC3E}">
        <p14:creationId xmlns:p14="http://schemas.microsoft.com/office/powerpoint/2010/main" val="857560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資料：２４～２９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コードセルの作成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 </a:t>
            </a:r>
            <a:r>
              <a:rPr lang="ja-JP" altLang="en-US" b="1" dirty="0"/>
              <a:t>プログラムの実行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4546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</a:t>
            </a:r>
            <a:r>
              <a:rPr lang="en-US" altLang="ja-JP" sz="2400" dirty="0"/>
              <a:t>Web</a:t>
            </a:r>
            <a:r>
              <a:rPr lang="ja-JP" altLang="en-US" sz="2400" dirty="0"/>
              <a:t>ページを開く </a:t>
            </a:r>
            <a:r>
              <a:rPr lang="en-US" altLang="ja-JP" sz="2400" dirty="0">
                <a:hlinkClick r:id="rId2"/>
              </a:rPr>
              <a:t>https://colab.research.google.com</a:t>
            </a:r>
            <a:r>
              <a:rPr lang="en-US" altLang="ja-JP" sz="2400" dirty="0"/>
              <a:t>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90CE8FA-713F-4B54-892D-2C813458F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04" y="1877076"/>
            <a:ext cx="7369483" cy="3336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759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ja-JP" altLang="en-US" sz="2400" b="1" dirty="0"/>
              <a:t>ファイル</a:t>
            </a:r>
            <a:r>
              <a:rPr lang="ja-JP" altLang="en-US" sz="2400" dirty="0"/>
              <a:t>」で，「</a:t>
            </a:r>
            <a:r>
              <a:rPr lang="ja-JP" altLang="en-US" sz="2400" b="1" dirty="0"/>
              <a:t>ノートブックを新規作成</a:t>
            </a:r>
            <a:r>
              <a:rPr lang="ja-JP" altLang="en-US" sz="2400" dirty="0"/>
              <a:t>」を選ぶ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/>
              <a:t>Google </a:t>
            </a:r>
            <a:r>
              <a:rPr lang="ja-JP" altLang="en-US" sz="2400" b="1" dirty="0"/>
              <a:t>アカウント</a:t>
            </a:r>
            <a:r>
              <a:rPr lang="ja-JP" altLang="en-US" sz="2400" dirty="0"/>
              <a:t>でのログインが求められたときは</a:t>
            </a:r>
            <a:r>
              <a:rPr lang="ja-JP" altLang="en-US" sz="2400" b="1" dirty="0"/>
              <a:t>ログイン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06CB91E-B50A-4356-9C08-D9C96FB8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44" y="1445805"/>
            <a:ext cx="4505557" cy="206703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254C925-14DB-4245-B2F9-187B042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273" y="4843477"/>
            <a:ext cx="5167829" cy="1779489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3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b="1" dirty="0"/>
              <a:t>x = 100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メニューの「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コード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kumimoji="1" lang="ja-JP" altLang="en-US" sz="2400" dirty="0"/>
              <a:t>をクリック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84" y="3457897"/>
            <a:ext cx="6256047" cy="1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05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if x &gt; 20:</a:t>
            </a:r>
          </a:p>
          <a:p>
            <a:pPr marL="0" indent="0">
              <a:buNone/>
            </a:pPr>
            <a:r>
              <a:rPr kumimoji="1" lang="en-US" altLang="ja-JP" sz="2400" b="1" dirty="0"/>
              <a:t>  print("big")</a:t>
            </a:r>
          </a:p>
          <a:p>
            <a:pPr marL="0" indent="0">
              <a:buNone/>
            </a:pPr>
            <a:r>
              <a:rPr lang="en-US" altLang="ja-JP" sz="2400" b="1" dirty="0"/>
              <a:t>else:</a:t>
            </a:r>
          </a:p>
          <a:p>
            <a:pPr marL="0" indent="0">
              <a:buNone/>
            </a:pPr>
            <a:r>
              <a:rPr kumimoji="1" lang="en-US" altLang="ja-JP" sz="2400" b="1" dirty="0"/>
              <a:t>  print("small")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メニューの「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コード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kumimoji="1" lang="ja-JP" altLang="en-US" sz="2400" dirty="0"/>
              <a:t>をクリック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8CF80E-09A1-4DC5-AA14-4BC1223E400A}"/>
              </a:ext>
            </a:extLst>
          </p:cNvPr>
          <p:cNvSpPr txBox="1"/>
          <p:nvPr/>
        </p:nvSpPr>
        <p:spPr>
          <a:xfrm>
            <a:off x="4074298" y="3027423"/>
            <a:ext cx="401424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if x &gt; 20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の直後に「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else 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（どちらも，コロン）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A0409AC-0AF7-4F0E-81CE-8D9B272C9BFD}"/>
              </a:ext>
            </a:extLst>
          </p:cNvPr>
          <p:cNvCxnSpPr>
            <a:cxnSpLocks/>
          </p:cNvCxnSpPr>
          <p:nvPr/>
        </p:nvCxnSpPr>
        <p:spPr>
          <a:xfrm flipH="1" flipV="1">
            <a:off x="2415035" y="3119767"/>
            <a:ext cx="1659264" cy="120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6E95B3C-ECEF-4E9E-A03F-C00E711F06D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1359556" y="3627588"/>
            <a:ext cx="2714742" cy="469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E20F75-C3C2-4EF4-8338-13069607666D}"/>
              </a:ext>
            </a:extLst>
          </p:cNvPr>
          <p:cNvSpPr txBox="1"/>
          <p:nvPr/>
        </p:nvSpPr>
        <p:spPr>
          <a:xfrm>
            <a:off x="3160826" y="4180716"/>
            <a:ext cx="4169983" cy="74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字下げ．</a:t>
            </a:r>
            <a:endParaRPr kumimoji="1" lang="en-US" altLang="ja-JP" sz="20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（ここでは，半角の空白を 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つ）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838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⑧</a:t>
            </a:r>
            <a:r>
              <a:rPr kumimoji="1" lang="ja-JP" altLang="en-US" sz="2400" dirty="0"/>
              <a:t> コードセルの新規作成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⑨ コードセルに </a:t>
            </a:r>
            <a:r>
              <a:rPr lang="en-US" altLang="ja-JP" sz="2400" dirty="0"/>
              <a:t>Python </a:t>
            </a:r>
            <a:r>
              <a:rPr lang="ja-JP" altLang="en-US" sz="2400" dirty="0"/>
              <a:t>プログラムを入れる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s = 0</a:t>
            </a:r>
          </a:p>
          <a:p>
            <a:pPr marL="0" indent="0">
              <a:buNone/>
            </a:pPr>
            <a:r>
              <a:rPr kumimoji="1" lang="en-US" altLang="ja-JP" sz="2400" b="1" dirty="0"/>
              <a:t>for </a:t>
            </a:r>
            <a:r>
              <a:rPr kumimoji="1" lang="en-US" altLang="ja-JP" sz="2400" b="1" dirty="0" err="1"/>
              <a:t>i</a:t>
            </a:r>
            <a:r>
              <a:rPr kumimoji="1" lang="en-US" altLang="ja-JP" sz="2400" b="1" dirty="0"/>
              <a:t> in [1, 2, 3, 4, 5]: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  s = s + </a:t>
            </a:r>
            <a:r>
              <a:rPr kumimoji="1" lang="en-US" altLang="ja-JP" sz="2400" b="1" dirty="0" err="1"/>
              <a:t>i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en-US" altLang="ja-JP" sz="2400" b="1" dirty="0"/>
              <a:t>print(s)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5" y="1350708"/>
            <a:ext cx="4622880" cy="80179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09036" y="1650733"/>
            <a:ext cx="861461" cy="42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8185" y="1449396"/>
            <a:ext cx="3485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メニューの「</a:t>
            </a:r>
            <a:r>
              <a:rPr kumimoji="1" lang="en-US" altLang="ja-JP" sz="2400" b="1" dirty="0"/>
              <a:t>+ </a:t>
            </a:r>
            <a:r>
              <a:rPr kumimoji="1" lang="ja-JP" altLang="en-US" sz="2400" b="1" dirty="0"/>
              <a:t>コード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kumimoji="1" lang="ja-JP" altLang="en-US" sz="2400" dirty="0"/>
              <a:t>をクリック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46" y="4987791"/>
            <a:ext cx="5641744" cy="183462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E20F75-C3C2-4EF4-8338-13069607666D}"/>
              </a:ext>
            </a:extLst>
          </p:cNvPr>
          <p:cNvSpPr txBox="1"/>
          <p:nvPr/>
        </p:nvSpPr>
        <p:spPr>
          <a:xfrm>
            <a:off x="3666736" y="3945326"/>
            <a:ext cx="4169983" cy="7460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字下げ．</a:t>
            </a:r>
            <a:endParaRPr kumimoji="1" lang="en-US" altLang="ja-JP" sz="20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（ここでは，半角の空白を </a:t>
            </a:r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つ）</a:t>
            </a:r>
            <a:endParaRPr kumimoji="1" lang="ja-JP" altLang="en-US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8CF80E-09A1-4DC5-AA14-4BC1223E400A}"/>
              </a:ext>
            </a:extLst>
          </p:cNvPr>
          <p:cNvSpPr txBox="1"/>
          <p:nvPr/>
        </p:nvSpPr>
        <p:spPr>
          <a:xfrm>
            <a:off x="3666736" y="3333559"/>
            <a:ext cx="4868173" cy="5712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for </a:t>
            </a:r>
            <a:r>
              <a:rPr kumimoji="1" lang="en-US" altLang="ja-JP" sz="24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in [1, 2, 3, 4, 5]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の直後に「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: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79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</a:t>
            </a:r>
            <a:r>
              <a:rPr kumimoji="1" lang="ja-JP" altLang="en-US" sz="2400" dirty="0"/>
              <a:t> コードセルを上から順に実行し，結果を確認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62" y="1763479"/>
            <a:ext cx="3871086" cy="483299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96212" y="1763479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コードセルの実行ボタン</a:t>
            </a:r>
            <a:endParaRPr kumimoji="1" lang="en-US" altLang="ja-JP" sz="2400" dirty="0"/>
          </a:p>
          <a:p>
            <a:r>
              <a:rPr kumimoji="1" lang="ja-JP" altLang="en-US" sz="2400" dirty="0"/>
              <a:t>をクリック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6212" y="280466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コードセルの実行ボタン</a:t>
            </a:r>
            <a:endParaRPr kumimoji="1" lang="en-US" altLang="ja-JP" sz="2400" dirty="0"/>
          </a:p>
          <a:p>
            <a:r>
              <a:rPr kumimoji="1" lang="ja-JP" altLang="en-US" sz="2400" dirty="0"/>
              <a:t>をクリック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6212" y="50213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コードセルの実行ボタン</a:t>
            </a:r>
            <a:endParaRPr kumimoji="1" lang="en-US" altLang="ja-JP" sz="2400" dirty="0"/>
          </a:p>
          <a:p>
            <a:r>
              <a:rPr kumimoji="1" lang="ja-JP" altLang="en-US" sz="2400" dirty="0"/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359228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Google Colaboratory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237440" y="3837765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https://colab.research.google.com/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オンラインで動く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の機能を持つ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や種々の機能が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インストール済み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77" y="749930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18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u="sng" dirty="0"/>
              <a:t>Google </a:t>
            </a:r>
            <a:r>
              <a:rPr lang="en-US" altLang="ja-JP" sz="2000" b="1" u="sng" dirty="0" err="1"/>
              <a:t>Colaboratory</a:t>
            </a:r>
            <a:r>
              <a:rPr lang="ja-JP" altLang="en-US" sz="2000" b="1" u="sng" dirty="0"/>
              <a:t>の基本</a:t>
            </a:r>
          </a:p>
          <a:p>
            <a:r>
              <a:rPr lang="ja-JP" altLang="en-US" sz="2000" dirty="0"/>
              <a:t>オンラインで動作する</a:t>
            </a:r>
            <a:r>
              <a:rPr lang="en-US" altLang="ja-JP" sz="2000" dirty="0"/>
              <a:t>Python</a:t>
            </a:r>
            <a:r>
              <a:rPr lang="ja-JP" altLang="en-US" sz="2000" dirty="0"/>
              <a:t>のノートブック環境</a:t>
            </a:r>
          </a:p>
          <a:p>
            <a:r>
              <a:rPr lang="ja-JP" altLang="en-US" sz="2000" dirty="0"/>
              <a:t>本格的な利用には、</a:t>
            </a:r>
            <a:r>
              <a:rPr lang="en-US" altLang="ja-JP" sz="2000" dirty="0"/>
              <a:t>Google</a:t>
            </a:r>
            <a:r>
              <a:rPr lang="ja-JP" altLang="en-US" sz="2000" dirty="0"/>
              <a:t>アカウントが必要</a:t>
            </a:r>
          </a:p>
          <a:p>
            <a:r>
              <a:rPr lang="en-US" altLang="ja-JP" sz="2000" dirty="0"/>
              <a:t>Python</a:t>
            </a:r>
            <a:r>
              <a:rPr lang="ja-JP" altLang="en-US" sz="2000" dirty="0"/>
              <a:t>と多くのライブラリがプリインストールされている</a:t>
            </a:r>
          </a:p>
          <a:p>
            <a:pPr marL="0" indent="0">
              <a:buNone/>
            </a:pPr>
            <a:r>
              <a:rPr lang="ja-JP" altLang="en-US" sz="2000" b="1" u="sng" dirty="0"/>
              <a:t>主な機能</a:t>
            </a:r>
          </a:p>
          <a:p>
            <a:r>
              <a:rPr lang="ja-JP" altLang="en-US" sz="2000" dirty="0"/>
              <a:t>ノートブックの新規作成、編集、保存、公開（</a:t>
            </a:r>
            <a:r>
              <a:rPr lang="en-US" altLang="ja-JP" sz="2000" dirty="0"/>
              <a:t>Google Drive</a:t>
            </a:r>
            <a:r>
              <a:rPr lang="ja-JP" altLang="en-US" sz="2000" dirty="0"/>
              <a:t>と連携）</a:t>
            </a:r>
          </a:p>
          <a:p>
            <a:r>
              <a:rPr lang="en-US" altLang="ja-JP" sz="2000" dirty="0"/>
              <a:t>Python</a:t>
            </a:r>
            <a:r>
              <a:rPr lang="ja-JP" altLang="en-US" sz="2000" dirty="0"/>
              <a:t>プログラム（コードセル内）の編集、実行</a:t>
            </a:r>
          </a:p>
          <a:p>
            <a:r>
              <a:rPr lang="ja-JP" altLang="en-US" sz="2000" dirty="0"/>
              <a:t>システム操作コマンド（</a:t>
            </a:r>
            <a:r>
              <a:rPr lang="en-US" altLang="ja-JP" sz="2000" dirty="0"/>
              <a:t>!pip, %cd</a:t>
            </a:r>
            <a:r>
              <a:rPr lang="ja-JP" altLang="en-US" sz="2000" dirty="0"/>
              <a:t>など）の実行</a:t>
            </a:r>
          </a:p>
          <a:p>
            <a:r>
              <a:rPr lang="ja-JP" altLang="en-US" sz="2000" dirty="0"/>
              <a:t>ファイルのアップロード、ダウンロード</a:t>
            </a:r>
          </a:p>
          <a:p>
            <a:r>
              <a:rPr lang="ja-JP" altLang="en-US" sz="2000" dirty="0"/>
              <a:t>ドキュメントの編集（図、リンク、添付ファイルを含む）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870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b="1" u="sng" dirty="0"/>
              <a:t>ノートブックの構造</a:t>
            </a:r>
          </a:p>
          <a:p>
            <a:r>
              <a:rPr lang="ja-JP" altLang="en-US" sz="2000" dirty="0"/>
              <a:t>コードセルとテキストセルの</a:t>
            </a:r>
            <a:r>
              <a:rPr lang="en-US" altLang="ja-JP" sz="2000" dirty="0"/>
              <a:t>2</a:t>
            </a:r>
            <a:r>
              <a:rPr lang="ja-JP" altLang="en-US" sz="2000" dirty="0"/>
              <a:t>種類がある</a:t>
            </a:r>
          </a:p>
          <a:p>
            <a:r>
              <a:rPr lang="ja-JP" altLang="en-US" sz="2000" dirty="0"/>
              <a:t>コードセルで</a:t>
            </a:r>
            <a:r>
              <a:rPr lang="en-US" altLang="ja-JP" sz="2000" dirty="0"/>
              <a:t>Python</a:t>
            </a:r>
            <a:r>
              <a:rPr lang="ja-JP" altLang="en-US" sz="2000" dirty="0"/>
              <a:t>プログラムやコマンドの編集、実行</a:t>
            </a:r>
          </a:p>
          <a:p>
            <a:r>
              <a:rPr lang="ja-JP" altLang="en-US" sz="2000" dirty="0"/>
              <a:t>テキストセルで説明文や図を表示</a:t>
            </a:r>
          </a:p>
          <a:p>
            <a:pPr marL="0" indent="0">
              <a:buNone/>
            </a:pPr>
            <a:r>
              <a:rPr lang="ja-JP" altLang="en-US" sz="2000" b="1" u="sng" dirty="0"/>
              <a:t>トラブルシューティング</a:t>
            </a:r>
          </a:p>
          <a:p>
            <a:r>
              <a:rPr lang="ja-JP" altLang="en-US" sz="2000" dirty="0"/>
              <a:t>混雑しているときは実行が止まる場合がある</a:t>
            </a:r>
          </a:p>
          <a:p>
            <a:r>
              <a:rPr lang="ja-JP" altLang="en-US" sz="2000" dirty="0"/>
              <a:t>「ランタイム」→「セッションの管理」でアクティブなセッションを終了して再開</a:t>
            </a:r>
          </a:p>
          <a:p>
            <a:pPr marL="0" indent="0">
              <a:buNone/>
            </a:pPr>
            <a:r>
              <a:rPr lang="en-US" altLang="ja-JP" sz="2000" b="1" u="sng" dirty="0"/>
              <a:t>Google</a:t>
            </a:r>
            <a:r>
              <a:rPr lang="ja-JP" altLang="en-US" sz="2000" b="1" u="sng" dirty="0"/>
              <a:t>アカウントについて</a:t>
            </a:r>
          </a:p>
          <a:p>
            <a:r>
              <a:rPr lang="ja-JP" altLang="en-US" sz="2000" dirty="0"/>
              <a:t>ログインが必要な操作：ノートブックの新規作成、編集、保存、公開、プログラムの実行など</a:t>
            </a:r>
          </a:p>
          <a:p>
            <a:r>
              <a:rPr lang="ja-JP" altLang="en-US" sz="2000" dirty="0"/>
              <a:t>ログインが不要な操作：他人が公開したノートブックの閲覧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622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63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の２種類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： </a:t>
            </a:r>
            <a:r>
              <a:rPr lang="en-US" altLang="ja-JP" dirty="0"/>
              <a:t>Python </a:t>
            </a:r>
            <a:r>
              <a:rPr lang="ja-JP" altLang="en-US" dirty="0"/>
              <a:t>プログラム，コマンド，実行結果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：説明文，図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1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2. Google </a:t>
            </a:r>
            <a:r>
              <a:rPr lang="ja-JP" altLang="en-US" sz="4500" dirty="0">
                <a:solidFill>
                  <a:schemeClr val="tx2"/>
                </a:solidFill>
              </a:rPr>
              <a:t>アカウント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3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DCCA8D-D523-49C6-9755-67A892599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10902"/>
            <a:ext cx="8461208" cy="6272070"/>
          </a:xfrm>
        </p:spPr>
        <p:txBody>
          <a:bodyPr>
            <a:norm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アカウントは、無料で取得可能</a:t>
            </a:r>
            <a:endParaRPr lang="en-US" altLang="ja-JP" dirty="0"/>
          </a:p>
          <a:p>
            <a:r>
              <a:rPr lang="ja-JP" altLang="en-US" dirty="0"/>
              <a:t>各自で登録が必要</a:t>
            </a:r>
            <a:endParaRPr lang="en-US" altLang="ja-JP" dirty="0"/>
          </a:p>
          <a:p>
            <a:pPr lvl="1"/>
            <a:r>
              <a:rPr kumimoji="1" lang="ja-JP" altLang="en-US" dirty="0"/>
              <a:t>氏名</a:t>
            </a:r>
            <a:endParaRPr kumimoji="1" lang="en-US" altLang="ja-JP" dirty="0"/>
          </a:p>
          <a:p>
            <a:pPr lvl="1"/>
            <a:r>
              <a:rPr lang="ja-JP" altLang="en-US" dirty="0"/>
              <a:t>メールアドレス</a:t>
            </a:r>
            <a:endParaRPr lang="en-US" altLang="ja-JP" dirty="0"/>
          </a:p>
          <a:p>
            <a:pPr lvl="1"/>
            <a:r>
              <a:rPr kumimoji="1" lang="ja-JP" altLang="en-US" dirty="0"/>
              <a:t>パスワード</a:t>
            </a:r>
            <a:endParaRPr kumimoji="1" lang="en-US" altLang="ja-JP" dirty="0"/>
          </a:p>
          <a:p>
            <a:pPr lvl="1"/>
            <a:r>
              <a:rPr lang="ja-JP" altLang="en-US" dirty="0"/>
              <a:t>電話番号</a:t>
            </a:r>
            <a:endParaRPr lang="en-US" altLang="ja-JP" dirty="0"/>
          </a:p>
          <a:p>
            <a:pPr lvl="1"/>
            <a:r>
              <a:rPr kumimoji="1" lang="ja-JP" altLang="en-US" dirty="0"/>
              <a:t>生年月日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性別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b="1" dirty="0"/>
              <a:t>各自でよく確認し、心配なことがある場合には取りやめてください</a:t>
            </a:r>
            <a:r>
              <a:rPr lang="ja-JP" altLang="en-US" dirty="0"/>
              <a:t>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1D6BD0-0DD8-4AB1-8876-4FA65984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81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Google </a:t>
            </a:r>
            <a:r>
              <a:rPr lang="ja-JP" altLang="en-US" b="1" dirty="0">
                <a:solidFill>
                  <a:srgbClr val="C00000"/>
                </a:solidFill>
              </a:rPr>
              <a:t>アカウント</a:t>
            </a:r>
            <a:r>
              <a:rPr lang="ja-JP" altLang="en-US" dirty="0"/>
              <a:t>は、</a:t>
            </a:r>
            <a:r>
              <a:rPr lang="en-US" altLang="ja-JP" dirty="0"/>
              <a:t>Google </a:t>
            </a:r>
            <a:r>
              <a:rPr lang="ja-JP" altLang="en-US" dirty="0"/>
              <a:t>のオンラインサービス等の利用のときに使うアカウント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en-US" altLang="ja-JP" b="1" dirty="0"/>
              <a:t>ID</a:t>
            </a:r>
            <a:r>
              <a:rPr lang="en-US" altLang="ja-JP" dirty="0"/>
              <a:t>, </a:t>
            </a: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（</a:t>
            </a:r>
            <a:r>
              <a:rPr lang="en-US" altLang="ja-JP" dirty="0"/>
              <a:t>ID, </a:t>
            </a:r>
            <a:r>
              <a:rPr lang="ja-JP" altLang="en-US" dirty="0"/>
              <a:t>パスワードは自分で決める）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Google </a:t>
            </a:r>
            <a:r>
              <a:rPr lang="en-US" altLang="ja-JP" b="1" dirty="0" err="1">
                <a:solidFill>
                  <a:srgbClr val="C00000"/>
                </a:solidFill>
              </a:rPr>
              <a:t>Colaboratory</a:t>
            </a:r>
            <a:r>
              <a:rPr lang="en-US" altLang="ja-JP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も利用</a:t>
            </a:r>
            <a:endParaRPr lang="en-US" altLang="ja-JP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7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BD792-58A5-473C-93E3-C257B976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Colabotaroy</a:t>
            </a:r>
            <a:r>
              <a:rPr lang="en-US" altLang="ja-JP" dirty="0"/>
              <a:t> </a:t>
            </a:r>
            <a:r>
              <a:rPr lang="ja-JP" altLang="en-US" dirty="0"/>
              <a:t>と </a:t>
            </a:r>
            <a:r>
              <a:rPr lang="en-US" altLang="ja-JP" dirty="0"/>
              <a:t>Google </a:t>
            </a:r>
            <a:r>
              <a:rPr lang="ja-JP" altLang="en-US" dirty="0"/>
              <a:t>アカウント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F2DBA6-B906-41E8-9DDA-A97BCA39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44600"/>
            <a:ext cx="8461208" cy="4919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の本格的な利用には、</a:t>
            </a:r>
            <a:r>
              <a:rPr lang="en-US" altLang="ja-JP" dirty="0"/>
              <a:t>Google </a:t>
            </a:r>
            <a:r>
              <a:rPr lang="ja-JP" altLang="en-US" dirty="0"/>
              <a:t>アカウントが</a:t>
            </a:r>
            <a:r>
              <a:rPr lang="ja-JP" altLang="en-US" b="1" dirty="0"/>
              <a:t>必要</a:t>
            </a:r>
            <a:endParaRPr lang="en-US" altLang="ja-JP" dirty="0"/>
          </a:p>
          <a:p>
            <a:r>
              <a:rPr lang="ja-JP" altLang="en-US" b="1" dirty="0"/>
              <a:t>ノートブック</a:t>
            </a:r>
            <a:r>
              <a:rPr lang="ja-JP" altLang="en-US" dirty="0"/>
              <a:t>の</a:t>
            </a:r>
            <a:r>
              <a:rPr lang="ja-JP" altLang="en-US" b="1" dirty="0"/>
              <a:t>新規作成，編集，保存，公開</a:t>
            </a:r>
            <a:endParaRPr lang="en-US" altLang="ja-JP" b="1" dirty="0"/>
          </a:p>
          <a:p>
            <a:r>
              <a:rPr lang="en-US" altLang="ja-JP" b="1" dirty="0"/>
              <a:t>Python</a:t>
            </a:r>
            <a:r>
              <a:rPr lang="ja-JP" altLang="en-US" b="1" dirty="0"/>
              <a:t> プログラム</a:t>
            </a:r>
            <a:r>
              <a:rPr lang="ja-JP" altLang="en-US" dirty="0"/>
              <a:t>の</a:t>
            </a:r>
            <a:r>
              <a:rPr lang="ja-JP" altLang="en-US" b="1" dirty="0"/>
              <a:t>編集，実行</a:t>
            </a:r>
            <a:endParaRPr lang="en-US" altLang="ja-JP" b="1" dirty="0"/>
          </a:p>
          <a:p>
            <a:r>
              <a:rPr lang="ja-JP" altLang="en-US" b="1" dirty="0"/>
              <a:t>システム操作のコマンド</a:t>
            </a:r>
            <a:r>
              <a:rPr lang="ja-JP" altLang="en-US" dirty="0"/>
              <a:t>の</a:t>
            </a:r>
            <a:r>
              <a:rPr lang="ja-JP" altLang="en-US" b="1" dirty="0"/>
              <a:t>実行</a:t>
            </a:r>
            <a:endParaRPr lang="en-US" altLang="ja-JP" b="1" dirty="0"/>
          </a:p>
          <a:p>
            <a:r>
              <a:rPr lang="ja-JP" altLang="en-US" b="1" dirty="0"/>
              <a:t>ファイル</a:t>
            </a:r>
            <a:r>
              <a:rPr lang="ja-JP" altLang="en-US" dirty="0"/>
              <a:t>の</a:t>
            </a:r>
            <a:r>
              <a:rPr lang="ja-JP" altLang="en-US" b="1" dirty="0"/>
              <a:t>アップロード</a:t>
            </a:r>
            <a:r>
              <a:rPr lang="ja-JP" altLang="en-US" dirty="0"/>
              <a:t>，</a:t>
            </a:r>
            <a:r>
              <a:rPr lang="ja-JP" altLang="en-US" b="1" dirty="0"/>
              <a:t>ダウンロード</a:t>
            </a:r>
            <a:endParaRPr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ja-JP" altLang="en-US" dirty="0"/>
              <a:t>アカウントが</a:t>
            </a:r>
            <a:r>
              <a:rPr lang="ja-JP" altLang="en-US" b="1" dirty="0"/>
              <a:t>無くても</a:t>
            </a:r>
            <a:r>
              <a:rPr lang="ja-JP" altLang="en-US" dirty="0"/>
              <a:t>、他の人が公開しているノートブックの</a:t>
            </a:r>
            <a:r>
              <a:rPr lang="ja-JP" altLang="en-US" dirty="0">
                <a:solidFill>
                  <a:srgbClr val="FF0000"/>
                </a:solidFill>
              </a:rPr>
              <a:t>閲覧のみは可能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54286-3396-4311-B627-CAB8DB05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41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1722</TotalTime>
  <Words>1504</Words>
  <Application>Microsoft Office PowerPoint</Application>
  <PresentationFormat>画面に合わせる (4:3)</PresentationFormat>
  <Paragraphs>277</Paragraphs>
  <Slides>31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メイリオ</vt:lpstr>
      <vt:lpstr>游ゴシック</vt:lpstr>
      <vt:lpstr>Abadi</vt:lpstr>
      <vt:lpstr>Arial</vt:lpstr>
      <vt:lpstr>Calibri</vt:lpstr>
      <vt:lpstr>Office テーマ</vt:lpstr>
      <vt:lpstr>1_Office テーマ</vt:lpstr>
      <vt:lpstr>Google Colaboratory </vt:lpstr>
      <vt:lpstr>1. イントロダクション</vt:lpstr>
      <vt:lpstr>Google Colaboratory</vt:lpstr>
      <vt:lpstr>Google Colaboratory の全体画面</vt:lpstr>
      <vt:lpstr>Google Colaboratory のノートブック</vt:lpstr>
      <vt:lpstr>2. Google アカウント </vt:lpstr>
      <vt:lpstr>PowerPoint プレゼンテーション</vt:lpstr>
      <vt:lpstr>Google アカウント</vt:lpstr>
      <vt:lpstr>Google Colabotaroy と Google アカウント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3. Google Colaboratory の本格的な機能 （Google アカウントが必要）</vt:lpstr>
      <vt:lpstr>Google Colaboratory の本格的な機能 （使用には Google アカウントが必要）</vt:lpstr>
      <vt:lpstr>コードセルは編集、実行可能</vt:lpstr>
      <vt:lpstr>コードセルとプログラム実行</vt:lpstr>
      <vt:lpstr>Google Colaboratory でうまく実行できない場合</vt:lpstr>
      <vt:lpstr>Google Colaboratoryの要点</vt:lpstr>
      <vt:lpstr>Google アカウントでのログイン</vt:lpstr>
      <vt:lpstr>Google Colaboratory でのファイルのアップロード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全体まとめ①</vt:lpstr>
      <vt:lpstr>全体まとめ②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Colaboratory の概要</dc:title>
  <dc:creator>金子　邦彦</dc:creator>
  <cp:lastModifiedBy>金子　邦彦</cp:lastModifiedBy>
  <cp:revision>249</cp:revision>
  <cp:lastPrinted>2019-10-10T02:44:39Z</cp:lastPrinted>
  <dcterms:created xsi:type="dcterms:W3CDTF">2018-05-08T02:37:35Z</dcterms:created>
  <dcterms:modified xsi:type="dcterms:W3CDTF">2023-12-27T03:11:38Z</dcterms:modified>
</cp:coreProperties>
</file>