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588" r:id="rId2"/>
    <p:sldId id="546" r:id="rId3"/>
    <p:sldId id="547" r:id="rId4"/>
    <p:sldId id="548" r:id="rId5"/>
    <p:sldId id="549" r:id="rId6"/>
    <p:sldId id="550" r:id="rId7"/>
    <p:sldId id="551" r:id="rId8"/>
    <p:sldId id="552" r:id="rId9"/>
    <p:sldId id="554" r:id="rId10"/>
    <p:sldId id="555" r:id="rId11"/>
    <p:sldId id="556" r:id="rId12"/>
    <p:sldId id="563" r:id="rId13"/>
    <p:sldId id="564" r:id="rId14"/>
    <p:sldId id="565" r:id="rId15"/>
    <p:sldId id="566" r:id="rId16"/>
    <p:sldId id="567" r:id="rId17"/>
    <p:sldId id="568" r:id="rId18"/>
    <p:sldId id="569" r:id="rId19"/>
    <p:sldId id="570" r:id="rId20"/>
    <p:sldId id="571" r:id="rId21"/>
    <p:sldId id="572" r:id="rId22"/>
    <p:sldId id="573" r:id="rId23"/>
    <p:sldId id="574" r:id="rId24"/>
    <p:sldId id="575" r:id="rId25"/>
    <p:sldId id="576" r:id="rId26"/>
    <p:sldId id="577" r:id="rId27"/>
    <p:sldId id="578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86" r:id="rId36"/>
    <p:sldId id="587" r:id="rId3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60" d="100"/>
          <a:sy n="60" d="100"/>
        </p:scale>
        <p:origin x="69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8D864EF8-74FE-40A1-902E-125A64E3EB0E}" type="datetimeFigureOut">
              <a:rPr kumimoji="1" lang="ja-JP" altLang="en-US" smtClean="0"/>
              <a:pPr/>
              <a:t>2023/2/3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fld id="{F33223C1-63D0-4CA4-8D67-2118CF2CB847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メイリオ" panose="020B0604030504040204" pitchFamily="50" charset="-128"/>
        <a:ea typeface="メイリオ" panose="020B060403050404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8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7C4B2FC-22D3-49C6-A9AB-C71674B4F14E}" type="slidenum">
              <a:rPr lang="en-US" altLang="ja-JP" sz="1200" smtClean="0">
                <a:latin typeface="Segoe UI" panose="020B0502040204020203" pitchFamily="34" charset="0"/>
              </a:rPr>
              <a:pPr/>
              <a:t>10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09753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4B92852-F5B8-47BF-AEDD-4C57DD57B6D8}" type="slidenum">
              <a:rPr lang="en-US" altLang="ja-JP" sz="1200" smtClean="0">
                <a:latin typeface="Segoe UI" panose="020B0502040204020203" pitchFamily="34" charset="0"/>
              </a:rPr>
              <a:pPr/>
              <a:t>11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55853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2AD1772-6728-40EA-9EFE-3D9F1C6C8FFA}" type="slidenum">
              <a:rPr lang="en-US" altLang="ja-JP" sz="1200" smtClean="0">
                <a:latin typeface="Segoe UI" panose="020B0502040204020203" pitchFamily="34" charset="0"/>
              </a:rPr>
              <a:pPr/>
              <a:t>12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17623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137AC7B-8800-4B3E-BB50-51F77A4145C0}" type="slidenum">
              <a:rPr lang="en-US" altLang="ja-JP" sz="1200" smtClean="0">
                <a:latin typeface="Segoe UI" panose="020B0502040204020203" pitchFamily="34" charset="0"/>
              </a:rPr>
              <a:pPr/>
              <a:t>13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49424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92D69CC-2D0A-4C75-83E7-0A12550ECD1B}" type="slidenum">
              <a:rPr lang="en-US" altLang="ja-JP" sz="1200" smtClean="0">
                <a:latin typeface="Segoe UI" panose="020B0502040204020203" pitchFamily="34" charset="0"/>
              </a:rPr>
              <a:pPr/>
              <a:t>14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621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AC4DDB1-5E09-4631-89F8-7CA96870872A}" type="slidenum">
              <a:rPr lang="en-US" altLang="ja-JP" sz="1200" smtClean="0">
                <a:latin typeface="Segoe UI" panose="020B0502040204020203" pitchFamily="34" charset="0"/>
              </a:rPr>
              <a:pPr/>
              <a:t>15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6061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24979F22-829E-4C6B-9C49-9475EA2CFAED}" type="slidenum">
              <a:rPr lang="en-US" altLang="ja-JP" sz="1200" smtClean="0">
                <a:latin typeface="Segoe UI" panose="020B0502040204020203" pitchFamily="34" charset="0"/>
              </a:rPr>
              <a:pPr/>
              <a:t>16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92854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DFED6E1-8C04-41E3-BC81-D1B24A741CC0}" type="slidenum">
              <a:rPr lang="en-US" altLang="ja-JP" sz="1200" smtClean="0">
                <a:latin typeface="Segoe UI" panose="020B0502040204020203" pitchFamily="34" charset="0"/>
              </a:rPr>
              <a:pPr/>
              <a:t>17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71527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2C52FC8-7D4E-4A08-8663-BAAB67667019}" type="slidenum">
              <a:rPr lang="en-US" altLang="ja-JP" sz="1200" smtClean="0">
                <a:latin typeface="Segoe UI" panose="020B0502040204020203" pitchFamily="34" charset="0"/>
              </a:rPr>
              <a:pPr/>
              <a:t>18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4617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D0B55B2-A5B2-41E3-B5B0-920A924E84D1}" type="slidenum">
              <a:rPr lang="en-US" altLang="ja-JP" sz="1200" smtClean="0">
                <a:latin typeface="Segoe UI" panose="020B0502040204020203" pitchFamily="34" charset="0"/>
              </a:rPr>
              <a:pPr/>
              <a:t>19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88428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8D0376F-3117-4DC4-9E6B-15621BA4B50B}" type="slidenum">
              <a:rPr lang="en-US" altLang="ja-JP" sz="1200" smtClean="0">
                <a:latin typeface="Segoe UI" panose="020B0502040204020203" pitchFamily="34" charset="0"/>
              </a:rPr>
              <a:pPr/>
              <a:t>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55326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FB776D89-6497-41E0-8F51-0C05036D73CB}" type="slidenum">
              <a:rPr lang="en-US" altLang="ja-JP" sz="1200" smtClean="0">
                <a:latin typeface="Segoe UI" panose="020B0502040204020203" pitchFamily="34" charset="0"/>
              </a:rPr>
              <a:pPr/>
              <a:t>20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75976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F3821ED-F11E-403D-91E2-8E284B167481}" type="slidenum">
              <a:rPr lang="en-US" altLang="ja-JP" sz="1200" smtClean="0">
                <a:latin typeface="Segoe UI" panose="020B0502040204020203" pitchFamily="34" charset="0"/>
              </a:rPr>
              <a:pPr/>
              <a:t>21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9931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EEEC6FE-EBE3-4EBA-956E-7EBC092F14CE}" type="slidenum">
              <a:rPr lang="en-US" altLang="ja-JP" sz="1200" smtClean="0">
                <a:latin typeface="Segoe UI" panose="020B0502040204020203" pitchFamily="34" charset="0"/>
              </a:rPr>
              <a:pPr/>
              <a:t>22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30966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21E81BE-0675-4108-90B4-A62EE8BA2566}" type="slidenum">
              <a:rPr lang="en-US" altLang="ja-JP" sz="1200" smtClean="0">
                <a:latin typeface="Segoe UI" panose="020B0502040204020203" pitchFamily="34" charset="0"/>
              </a:rPr>
              <a:pPr/>
              <a:t>23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80729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4030419-BEDA-40A6-AE06-CFB61A68241F}" type="slidenum">
              <a:rPr lang="en-US" altLang="ja-JP" sz="1200" smtClean="0">
                <a:latin typeface="Segoe UI" panose="020B0502040204020203" pitchFamily="34" charset="0"/>
              </a:rPr>
              <a:pPr/>
              <a:t>24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1850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3061E71-A2EC-45EE-9516-3A0FA23140D4}" type="slidenum">
              <a:rPr lang="en-US" altLang="ja-JP" sz="1200" smtClean="0">
                <a:latin typeface="Segoe UI" panose="020B0502040204020203" pitchFamily="34" charset="0"/>
              </a:rPr>
              <a:pPr/>
              <a:t>25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7653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8C004F8-D194-40B8-AACB-B3980ABB7EF3}" type="slidenum">
              <a:rPr lang="en-US" altLang="ja-JP" sz="1200" smtClean="0">
                <a:latin typeface="Segoe UI" panose="020B0502040204020203" pitchFamily="34" charset="0"/>
              </a:rPr>
              <a:pPr/>
              <a:t>26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7963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60C82EF-5C62-4C19-AE0F-D8618279F655}" type="slidenum">
              <a:rPr lang="en-US" altLang="ja-JP" sz="1200" smtClean="0">
                <a:latin typeface="Segoe UI" panose="020B0502040204020203" pitchFamily="34" charset="0"/>
              </a:rPr>
              <a:pPr/>
              <a:t>27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82724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4038940E-0AAF-498D-A284-60406083F8C3}" type="slidenum">
              <a:rPr lang="en-US" altLang="ja-JP" sz="1200" smtClean="0">
                <a:latin typeface="Segoe UI" panose="020B0502040204020203" pitchFamily="34" charset="0"/>
              </a:rPr>
              <a:pPr/>
              <a:t>28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23519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9647884-F5AB-4F2D-8B02-45FA08CD9372}" type="slidenum">
              <a:rPr lang="en-US" altLang="ja-JP" sz="1200" smtClean="0">
                <a:latin typeface="Segoe UI" panose="020B0502040204020203" pitchFamily="34" charset="0"/>
              </a:rPr>
              <a:pPr/>
              <a:t>29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6513" cy="38369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493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6791D72-7EAA-419D-B988-1E133422D95C}" type="slidenum">
              <a:rPr lang="en-US" altLang="ja-JP" sz="1200" smtClean="0">
                <a:latin typeface="Segoe UI" panose="020B0502040204020203" pitchFamily="34" charset="0"/>
              </a:rPr>
              <a:pPr/>
              <a:t>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40325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FA6E63F-8805-46A5-A040-87C928F7397F}" type="slidenum">
              <a:rPr lang="en-US" altLang="ja-JP" sz="1200" smtClean="0">
                <a:latin typeface="Segoe UI" panose="020B0502040204020203" pitchFamily="34" charset="0"/>
              </a:rPr>
              <a:pPr/>
              <a:t>30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94572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C9C999C-70CA-4FF2-B5EC-8829328A7C52}" type="slidenum">
              <a:rPr lang="en-US" altLang="ja-JP" sz="1200" smtClean="0">
                <a:latin typeface="Segoe UI" panose="020B0502040204020203" pitchFamily="34" charset="0"/>
              </a:rPr>
              <a:pPr/>
              <a:t>31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283723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2C78B7A-611A-4A13-8545-9819EAEC3B04}" type="slidenum">
              <a:rPr lang="en-US" altLang="ja-JP" sz="1200" smtClean="0">
                <a:latin typeface="Segoe UI" panose="020B0502040204020203" pitchFamily="34" charset="0"/>
              </a:rPr>
              <a:pPr/>
              <a:t>32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333661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7B2C4C7-03B2-462E-80D2-B4030D2E17B4}" type="slidenum">
              <a:rPr lang="en-US" altLang="ja-JP" sz="1200" smtClean="0">
                <a:latin typeface="Segoe UI" panose="020B0502040204020203" pitchFamily="34" charset="0"/>
              </a:rPr>
              <a:pPr/>
              <a:t>33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0333268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C7F3EA6-843F-4E8E-9D68-6F3CA0CE4E0A}" type="slidenum">
              <a:rPr lang="en-US" altLang="ja-JP" sz="1200" smtClean="0">
                <a:latin typeface="Segoe UI" panose="020B0502040204020203" pitchFamily="34" charset="0"/>
              </a:rPr>
              <a:pPr/>
              <a:t>34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63557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7CD690B-648A-48DA-81B7-A56B67740B93}" type="slidenum">
              <a:rPr lang="en-US" altLang="ja-JP" sz="1200" smtClean="0">
                <a:latin typeface="Segoe UI" panose="020B0502040204020203" pitchFamily="34" charset="0"/>
              </a:rPr>
              <a:pPr/>
              <a:t>35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898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3D54B82-EF77-4AFA-95FB-AB131B2AF541}" type="slidenum">
              <a:rPr lang="en-US" altLang="ja-JP" sz="1200" smtClean="0">
                <a:latin typeface="Segoe UI" panose="020B0502040204020203" pitchFamily="34" charset="0"/>
              </a:rPr>
              <a:pPr/>
              <a:t>36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138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AF6C190-5759-42B1-B1A8-524AEAC8A0BD}" type="slidenum">
              <a:rPr lang="en-US" altLang="ja-JP" sz="1200" smtClean="0">
                <a:latin typeface="Segoe UI" panose="020B0502040204020203" pitchFamily="34" charset="0"/>
              </a:rPr>
              <a:pPr/>
              <a:t>4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7335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BEE05AD-113A-4DEE-B801-24CF76EB2DFB}" type="slidenum">
              <a:rPr lang="en-US" altLang="ja-JP" sz="1200" smtClean="0">
                <a:latin typeface="Segoe UI" panose="020B0502040204020203" pitchFamily="34" charset="0"/>
              </a:rPr>
              <a:pPr/>
              <a:t>5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0786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7DDFDE3B-F7C8-497C-B76F-D7DD812ECF0B}" type="slidenum">
              <a:rPr lang="en-US" altLang="ja-JP" sz="1200" smtClean="0">
                <a:latin typeface="Segoe UI" panose="020B0502040204020203" pitchFamily="34" charset="0"/>
              </a:rPr>
              <a:pPr/>
              <a:t>6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03954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5D4AF148-4022-40A9-B768-A37C3D817243}" type="slidenum">
              <a:rPr lang="en-US" altLang="ja-JP" sz="1200" smtClean="0">
                <a:latin typeface="Segoe UI" panose="020B0502040204020203" pitchFamily="34" charset="0"/>
              </a:rPr>
              <a:pPr/>
              <a:t>7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104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6C3695A0-3526-498E-9722-FB4F34FAAC05}" type="slidenum">
              <a:rPr lang="en-US" altLang="ja-JP" sz="1200" smtClean="0">
                <a:latin typeface="Segoe UI" panose="020B0502040204020203" pitchFamily="34" charset="0"/>
              </a:rPr>
              <a:pPr/>
              <a:t>8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77641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7F064A5-5ED0-4AF4-92F4-0B4E582C9C6E}" type="slidenum">
              <a:rPr lang="en-US" altLang="ja-JP" sz="1200" smtClean="0">
                <a:latin typeface="Segoe UI" panose="020B0502040204020203" pitchFamily="34" charset="0"/>
              </a:rPr>
              <a:pPr/>
              <a:t>9</a:t>
            </a:fld>
            <a:endParaRPr lang="en-US" altLang="ja-JP" sz="1200" dirty="0">
              <a:latin typeface="Segoe UI" panose="020B0502040204020203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4507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D3628-322C-486B-AB19-ED7A2D015A5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3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EBFBE731-6ED8-4A42-8A57-3C41D7584935}" type="datetime1">
              <a:rPr kumimoji="1" lang="ja-JP" altLang="en-US" smtClean="0"/>
              <a:pPr/>
              <a:t>2023/2/3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Segoe UI" panose="020B0502040204020203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pro/c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 err="1" smtClean="0">
                <a:latin typeface="メイリオ" panose="020B0604030504040204" pitchFamily="50" charset="-128"/>
              </a:rPr>
              <a:t>ce</a:t>
            </a:r>
            <a:r>
              <a:rPr lang="en-US" altLang="ja-JP" sz="4400" dirty="0" smtClean="0">
                <a:latin typeface="メイリオ" panose="020B0604030504040204" pitchFamily="50" charset="-128"/>
              </a:rPr>
              <a:t>-8. </a:t>
            </a:r>
            <a:r>
              <a:rPr lang="ja-JP" altLang="en-US" dirty="0" smtClean="0"/>
              <a:t>構造体</a:t>
            </a:r>
            <a:r>
              <a:rPr lang="ja-JP" altLang="en-US" dirty="0"/>
              <a:t>，レコードデータファイル</a:t>
            </a:r>
            <a:r>
              <a:rPr lang="en-US" altLang="ja-JP" sz="4400" dirty="0" smtClean="0">
                <a:latin typeface="メイリオ" panose="020B0604030504040204" pitchFamily="50" charset="-128"/>
              </a:rPr>
              <a:t> </a:t>
            </a:r>
            <a:r>
              <a:rPr lang="en-US" altLang="ja-JP" dirty="0"/>
              <a:t/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（</a:t>
            </a:r>
            <a:r>
              <a:rPr lang="en-US" altLang="ja-JP" dirty="0" smtClean="0"/>
              <a:t>C </a:t>
            </a:r>
            <a:r>
              <a:rPr lang="ja-JP" altLang="en-US" dirty="0" smtClean="0"/>
              <a:t>プログラミング応用</a:t>
            </a:r>
            <a:r>
              <a:rPr lang="ja-JP" altLang="en-US" dirty="0" smtClean="0"/>
              <a:t>）（全１４回）</a:t>
            </a:r>
            <a:endParaRPr lang="ja-JP" altLang="en-US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</a:t>
            </a:r>
            <a:r>
              <a:rPr lang="en-US" altLang="ja-JP" dirty="0" err="1" smtClean="0">
                <a:hlinkClick r:id="rId5"/>
              </a:rPr>
              <a:t>www.kkaneko.jp</a:t>
            </a:r>
            <a:r>
              <a:rPr lang="en-US" altLang="ja-JP" dirty="0" smtClean="0">
                <a:hlinkClick r:id="rId5"/>
              </a:rPr>
              <a:t>/pro/c/</a:t>
            </a:r>
            <a:r>
              <a:rPr lang="en-US" altLang="ja-JP" dirty="0" err="1" smtClean="0">
                <a:hlinkClick r:id="rId5"/>
              </a:rPr>
              <a:t>index.html</a:t>
            </a:r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07297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F5FCC12-310D-4C18-9DEC-0EA9297F8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D8D5568-010D-45C2-B43D-4EBD32A23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457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3B5CF4A-83AD-4C00-9DAD-E5E339A45145}" type="slidenum">
              <a:rPr lang="en-US" altLang="ja-JP" smtClean="0"/>
              <a:pPr/>
              <a:t>10</a:t>
            </a:fld>
            <a:endParaRPr lang="en-US" altLang="ja-JP" dirty="0"/>
          </a:p>
        </p:txBody>
      </p:sp>
      <p:pic>
        <p:nvPicPr>
          <p:cNvPr id="24579" name="Picture 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14388"/>
            <a:ext cx="70072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3017838" y="119063"/>
            <a:ext cx="2954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実際のメモリの中身</a:t>
            </a: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993775" y="6121400"/>
            <a:ext cx="351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バイナリファイル形式の性質</a:t>
            </a:r>
          </a:p>
        </p:txBody>
      </p:sp>
      <p:sp>
        <p:nvSpPr>
          <p:cNvPr id="24605" name="Freeform 28"/>
          <p:cNvSpPr>
            <a:spLocks/>
          </p:cNvSpPr>
          <p:nvPr/>
        </p:nvSpPr>
        <p:spPr bwMode="auto">
          <a:xfrm>
            <a:off x="1619250" y="1409700"/>
            <a:ext cx="4391025" cy="1866900"/>
          </a:xfrm>
          <a:custGeom>
            <a:avLst/>
            <a:gdLst>
              <a:gd name="T0" fmla="*/ 0 w 2766"/>
              <a:gd name="T1" fmla="*/ 0 h 1176"/>
              <a:gd name="T2" fmla="*/ 0 w 2766"/>
              <a:gd name="T3" fmla="*/ 2147483646 h 1176"/>
              <a:gd name="T4" fmla="*/ 2147483646 w 2766"/>
              <a:gd name="T5" fmla="*/ 2147483646 h 1176"/>
              <a:gd name="T6" fmla="*/ 2147483646 w 2766"/>
              <a:gd name="T7" fmla="*/ 2147483646 h 1176"/>
              <a:gd name="T8" fmla="*/ 2147483646 w 2766"/>
              <a:gd name="T9" fmla="*/ 2147483646 h 1176"/>
              <a:gd name="T10" fmla="*/ 2147483646 w 2766"/>
              <a:gd name="T11" fmla="*/ 0 h 1176"/>
              <a:gd name="T12" fmla="*/ 0 w 2766"/>
              <a:gd name="T13" fmla="*/ 0 h 1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66" h="1176">
                <a:moveTo>
                  <a:pt x="0" y="0"/>
                </a:moveTo>
                <a:lnTo>
                  <a:pt x="0" y="1176"/>
                </a:lnTo>
                <a:lnTo>
                  <a:pt x="708" y="1176"/>
                </a:lnTo>
                <a:lnTo>
                  <a:pt x="714" y="1056"/>
                </a:lnTo>
                <a:lnTo>
                  <a:pt x="2766" y="1056"/>
                </a:lnTo>
                <a:lnTo>
                  <a:pt x="276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293" name="Freeform 29"/>
          <p:cNvSpPr>
            <a:spLocks/>
          </p:cNvSpPr>
          <p:nvPr/>
        </p:nvSpPr>
        <p:spPr bwMode="auto">
          <a:xfrm>
            <a:off x="1638300" y="1438275"/>
            <a:ext cx="4343400" cy="590550"/>
          </a:xfrm>
          <a:custGeom>
            <a:avLst/>
            <a:gdLst>
              <a:gd name="T0" fmla="*/ 0 w 2736"/>
              <a:gd name="T1" fmla="*/ 0 h 372"/>
              <a:gd name="T2" fmla="*/ 0 w 2736"/>
              <a:gd name="T3" fmla="*/ 2147483646 h 372"/>
              <a:gd name="T4" fmla="*/ 0 w 2736"/>
              <a:gd name="T5" fmla="*/ 2147483646 h 372"/>
              <a:gd name="T6" fmla="*/ 2147483646 w 2736"/>
              <a:gd name="T7" fmla="*/ 2147483646 h 372"/>
              <a:gd name="T8" fmla="*/ 2147483646 w 2736"/>
              <a:gd name="T9" fmla="*/ 2147483646 h 372"/>
              <a:gd name="T10" fmla="*/ 2147483646 w 2736"/>
              <a:gd name="T11" fmla="*/ 2147483646 h 372"/>
              <a:gd name="T12" fmla="*/ 2147483646 w 2736"/>
              <a:gd name="T13" fmla="*/ 2147483646 h 372"/>
              <a:gd name="T14" fmla="*/ 0 w 2736"/>
              <a:gd name="T15" fmla="*/ 0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6" h="372">
                <a:moveTo>
                  <a:pt x="0" y="0"/>
                </a:moveTo>
                <a:lnTo>
                  <a:pt x="0" y="246"/>
                </a:lnTo>
                <a:lnTo>
                  <a:pt x="0" y="372"/>
                </a:lnTo>
                <a:lnTo>
                  <a:pt x="2064" y="372"/>
                </a:lnTo>
                <a:lnTo>
                  <a:pt x="2064" y="264"/>
                </a:lnTo>
                <a:lnTo>
                  <a:pt x="2736" y="264"/>
                </a:lnTo>
                <a:lnTo>
                  <a:pt x="2736" y="1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294" name="Line 30"/>
          <p:cNvSpPr>
            <a:spLocks noChangeShapeType="1"/>
          </p:cNvSpPr>
          <p:nvPr/>
        </p:nvSpPr>
        <p:spPr bwMode="auto">
          <a:xfrm flipH="1">
            <a:off x="5962650" y="1638300"/>
            <a:ext cx="1790700" cy="9525"/>
          </a:xfrm>
          <a:prstGeom prst="line">
            <a:avLst/>
          </a:prstGeom>
          <a:noFill/>
          <a:ln w="19050">
            <a:solidFill>
              <a:srgbClr val="FF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295" name="Text Box 31"/>
          <p:cNvSpPr txBox="1">
            <a:spLocks noChangeArrowheads="1"/>
          </p:cNvSpPr>
          <p:nvPr/>
        </p:nvSpPr>
        <p:spPr bwMode="auto">
          <a:xfrm>
            <a:off x="7727950" y="1365250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a[0]</a:t>
            </a:r>
          </a:p>
        </p:txBody>
      </p:sp>
      <p:sp>
        <p:nvSpPr>
          <p:cNvPr id="267296" name="Freeform 32"/>
          <p:cNvSpPr>
            <a:spLocks/>
          </p:cNvSpPr>
          <p:nvPr/>
        </p:nvSpPr>
        <p:spPr bwMode="auto">
          <a:xfrm>
            <a:off x="1638300" y="1874838"/>
            <a:ext cx="4327525" cy="763587"/>
          </a:xfrm>
          <a:custGeom>
            <a:avLst/>
            <a:gdLst>
              <a:gd name="T0" fmla="*/ 0 w 2726"/>
              <a:gd name="T1" fmla="*/ 2147483646 h 481"/>
              <a:gd name="T2" fmla="*/ 0 w 2726"/>
              <a:gd name="T3" fmla="*/ 2147483646 h 481"/>
              <a:gd name="T4" fmla="*/ 2147483646 w 2726"/>
              <a:gd name="T5" fmla="*/ 2147483646 h 481"/>
              <a:gd name="T6" fmla="*/ 2147483646 w 2726"/>
              <a:gd name="T7" fmla="*/ 2147483646 h 481"/>
              <a:gd name="T8" fmla="*/ 2147483646 w 2726"/>
              <a:gd name="T9" fmla="*/ 2147483646 h 481"/>
              <a:gd name="T10" fmla="*/ 2147483646 w 2726"/>
              <a:gd name="T11" fmla="*/ 0 h 481"/>
              <a:gd name="T12" fmla="*/ 2147483646 w 2726"/>
              <a:gd name="T13" fmla="*/ 2147483646 h 481"/>
              <a:gd name="T14" fmla="*/ 2147483646 w 2726"/>
              <a:gd name="T15" fmla="*/ 2147483646 h 481"/>
              <a:gd name="T16" fmla="*/ 0 w 2726"/>
              <a:gd name="T17" fmla="*/ 2147483646 h 4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26" h="481">
                <a:moveTo>
                  <a:pt x="0" y="121"/>
                </a:moveTo>
                <a:lnTo>
                  <a:pt x="0" y="481"/>
                </a:lnTo>
                <a:lnTo>
                  <a:pt x="1368" y="481"/>
                </a:lnTo>
                <a:lnTo>
                  <a:pt x="1368" y="361"/>
                </a:lnTo>
                <a:lnTo>
                  <a:pt x="2726" y="365"/>
                </a:lnTo>
                <a:lnTo>
                  <a:pt x="2726" y="0"/>
                </a:lnTo>
                <a:lnTo>
                  <a:pt x="2074" y="5"/>
                </a:lnTo>
                <a:lnTo>
                  <a:pt x="2076" y="127"/>
                </a:lnTo>
                <a:lnTo>
                  <a:pt x="0" y="121"/>
                </a:lnTo>
                <a:close/>
              </a:path>
            </a:pathLst>
          </a:custGeom>
          <a:noFill/>
          <a:ln w="19050" cmpd="sng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297" name="Line 33"/>
          <p:cNvSpPr>
            <a:spLocks noChangeShapeType="1"/>
          </p:cNvSpPr>
          <p:nvPr/>
        </p:nvSpPr>
        <p:spPr bwMode="auto">
          <a:xfrm flipH="1">
            <a:off x="5965825" y="2174875"/>
            <a:ext cx="1790700" cy="9525"/>
          </a:xfrm>
          <a:prstGeom prst="line">
            <a:avLst/>
          </a:prstGeom>
          <a:noFill/>
          <a:ln w="19050">
            <a:solidFill>
              <a:srgbClr val="FF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298" name="Text Box 34"/>
          <p:cNvSpPr txBox="1">
            <a:spLocks noChangeArrowheads="1"/>
          </p:cNvSpPr>
          <p:nvPr/>
        </p:nvSpPr>
        <p:spPr bwMode="auto">
          <a:xfrm>
            <a:off x="7731125" y="1893888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a[1]</a:t>
            </a:r>
          </a:p>
        </p:txBody>
      </p:sp>
      <p:sp>
        <p:nvSpPr>
          <p:cNvPr id="267299" name="Freeform 35"/>
          <p:cNvSpPr>
            <a:spLocks/>
          </p:cNvSpPr>
          <p:nvPr/>
        </p:nvSpPr>
        <p:spPr bwMode="auto">
          <a:xfrm>
            <a:off x="1630363" y="2476500"/>
            <a:ext cx="4351337" cy="777875"/>
          </a:xfrm>
          <a:custGeom>
            <a:avLst/>
            <a:gdLst>
              <a:gd name="T0" fmla="*/ 0 w 2741"/>
              <a:gd name="T1" fmla="*/ 2147483646 h 490"/>
              <a:gd name="T2" fmla="*/ 0 w 2741"/>
              <a:gd name="T3" fmla="*/ 2147483646 h 490"/>
              <a:gd name="T4" fmla="*/ 2147483646 w 2741"/>
              <a:gd name="T5" fmla="*/ 2147483646 h 490"/>
              <a:gd name="T6" fmla="*/ 2147483646 w 2741"/>
              <a:gd name="T7" fmla="*/ 2147483646 h 490"/>
              <a:gd name="T8" fmla="*/ 2147483646 w 2741"/>
              <a:gd name="T9" fmla="*/ 2147483646 h 490"/>
              <a:gd name="T10" fmla="*/ 2147483646 w 2741"/>
              <a:gd name="T11" fmla="*/ 0 h 490"/>
              <a:gd name="T12" fmla="*/ 2147483646 w 2741"/>
              <a:gd name="T13" fmla="*/ 2147483646 h 490"/>
              <a:gd name="T14" fmla="*/ 2147483646 w 2741"/>
              <a:gd name="T15" fmla="*/ 2147483646 h 490"/>
              <a:gd name="T16" fmla="*/ 0 w 2741"/>
              <a:gd name="T17" fmla="*/ 2147483646 h 4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741" h="490">
                <a:moveTo>
                  <a:pt x="0" y="110"/>
                </a:moveTo>
                <a:lnTo>
                  <a:pt x="0" y="490"/>
                </a:lnTo>
                <a:lnTo>
                  <a:pt x="667" y="490"/>
                </a:lnTo>
                <a:lnTo>
                  <a:pt x="672" y="370"/>
                </a:lnTo>
                <a:lnTo>
                  <a:pt x="2741" y="365"/>
                </a:lnTo>
                <a:lnTo>
                  <a:pt x="2736" y="0"/>
                </a:lnTo>
                <a:lnTo>
                  <a:pt x="1392" y="14"/>
                </a:lnTo>
                <a:lnTo>
                  <a:pt x="1387" y="125"/>
                </a:lnTo>
                <a:lnTo>
                  <a:pt x="0" y="110"/>
                </a:lnTo>
                <a:close/>
              </a:path>
            </a:pathLst>
          </a:custGeom>
          <a:noFill/>
          <a:ln w="19050" cmpd="sng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300" name="Line 36"/>
          <p:cNvSpPr>
            <a:spLocks noChangeShapeType="1"/>
          </p:cNvSpPr>
          <p:nvPr/>
        </p:nvSpPr>
        <p:spPr bwMode="auto">
          <a:xfrm flipH="1">
            <a:off x="5976938" y="2755900"/>
            <a:ext cx="1790700" cy="9525"/>
          </a:xfrm>
          <a:prstGeom prst="line">
            <a:avLst/>
          </a:prstGeom>
          <a:noFill/>
          <a:ln w="19050">
            <a:solidFill>
              <a:srgbClr val="FF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301" name="Text Box 37"/>
          <p:cNvSpPr txBox="1">
            <a:spLocks noChangeArrowheads="1"/>
          </p:cNvSpPr>
          <p:nvPr/>
        </p:nvSpPr>
        <p:spPr bwMode="auto">
          <a:xfrm>
            <a:off x="7762875" y="2505075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a[2]</a:t>
            </a:r>
          </a:p>
        </p:txBody>
      </p:sp>
      <p:sp>
        <p:nvSpPr>
          <p:cNvPr id="267302" name="Freeform 38"/>
          <p:cNvSpPr>
            <a:spLocks/>
          </p:cNvSpPr>
          <p:nvPr/>
        </p:nvSpPr>
        <p:spPr bwMode="auto">
          <a:xfrm>
            <a:off x="1608138" y="3108325"/>
            <a:ext cx="4389437" cy="595313"/>
          </a:xfrm>
          <a:custGeom>
            <a:avLst/>
            <a:gdLst>
              <a:gd name="T0" fmla="*/ 0 w 2765"/>
              <a:gd name="T1" fmla="*/ 2147483646 h 375"/>
              <a:gd name="T2" fmla="*/ 0 w 2765"/>
              <a:gd name="T3" fmla="*/ 2147483646 h 375"/>
              <a:gd name="T4" fmla="*/ 2147483646 w 2765"/>
              <a:gd name="T5" fmla="*/ 2147483646 h 375"/>
              <a:gd name="T6" fmla="*/ 2147483646 w 2765"/>
              <a:gd name="T7" fmla="*/ 0 h 375"/>
              <a:gd name="T8" fmla="*/ 2147483646 w 2765"/>
              <a:gd name="T9" fmla="*/ 0 h 375"/>
              <a:gd name="T10" fmla="*/ 2147483646 w 2765"/>
              <a:gd name="T11" fmla="*/ 2147483646 h 375"/>
              <a:gd name="T12" fmla="*/ 0 w 2765"/>
              <a:gd name="T13" fmla="*/ 2147483646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65" h="375">
                <a:moveTo>
                  <a:pt x="0" y="125"/>
                </a:moveTo>
                <a:lnTo>
                  <a:pt x="0" y="370"/>
                </a:lnTo>
                <a:lnTo>
                  <a:pt x="2765" y="375"/>
                </a:lnTo>
                <a:lnTo>
                  <a:pt x="2765" y="0"/>
                </a:lnTo>
                <a:lnTo>
                  <a:pt x="720" y="0"/>
                </a:lnTo>
                <a:lnTo>
                  <a:pt x="720" y="116"/>
                </a:lnTo>
                <a:lnTo>
                  <a:pt x="0" y="125"/>
                </a:lnTo>
                <a:close/>
              </a:path>
            </a:pathLst>
          </a:custGeom>
          <a:noFill/>
          <a:ln w="19050" cmpd="sng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303" name="Line 39"/>
          <p:cNvSpPr>
            <a:spLocks noChangeShapeType="1"/>
          </p:cNvSpPr>
          <p:nvPr/>
        </p:nvSpPr>
        <p:spPr bwMode="auto">
          <a:xfrm flipH="1">
            <a:off x="5988050" y="3390900"/>
            <a:ext cx="1790700" cy="9525"/>
          </a:xfrm>
          <a:prstGeom prst="line">
            <a:avLst/>
          </a:prstGeom>
          <a:noFill/>
          <a:ln w="19050">
            <a:solidFill>
              <a:srgbClr val="FF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304" name="Text Box 40"/>
          <p:cNvSpPr txBox="1">
            <a:spLocks noChangeArrowheads="1"/>
          </p:cNvSpPr>
          <p:nvPr/>
        </p:nvSpPr>
        <p:spPr bwMode="auto">
          <a:xfrm>
            <a:off x="7772400" y="3125788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a[3]</a:t>
            </a:r>
          </a:p>
        </p:txBody>
      </p:sp>
      <p:sp>
        <p:nvSpPr>
          <p:cNvPr id="267305" name="Freeform 41"/>
          <p:cNvSpPr>
            <a:spLocks/>
          </p:cNvSpPr>
          <p:nvPr/>
        </p:nvSpPr>
        <p:spPr bwMode="auto">
          <a:xfrm>
            <a:off x="1603375" y="3725863"/>
            <a:ext cx="4343400" cy="590550"/>
          </a:xfrm>
          <a:custGeom>
            <a:avLst/>
            <a:gdLst>
              <a:gd name="T0" fmla="*/ 0 w 2736"/>
              <a:gd name="T1" fmla="*/ 0 h 372"/>
              <a:gd name="T2" fmla="*/ 0 w 2736"/>
              <a:gd name="T3" fmla="*/ 2147483646 h 372"/>
              <a:gd name="T4" fmla="*/ 0 w 2736"/>
              <a:gd name="T5" fmla="*/ 2147483646 h 372"/>
              <a:gd name="T6" fmla="*/ 2147483646 w 2736"/>
              <a:gd name="T7" fmla="*/ 2147483646 h 372"/>
              <a:gd name="T8" fmla="*/ 2147483646 w 2736"/>
              <a:gd name="T9" fmla="*/ 2147483646 h 372"/>
              <a:gd name="T10" fmla="*/ 2147483646 w 2736"/>
              <a:gd name="T11" fmla="*/ 2147483646 h 372"/>
              <a:gd name="T12" fmla="*/ 2147483646 w 2736"/>
              <a:gd name="T13" fmla="*/ 2147483646 h 372"/>
              <a:gd name="T14" fmla="*/ 0 w 2736"/>
              <a:gd name="T15" fmla="*/ 0 h 3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736" h="372">
                <a:moveTo>
                  <a:pt x="0" y="0"/>
                </a:moveTo>
                <a:lnTo>
                  <a:pt x="0" y="246"/>
                </a:lnTo>
                <a:lnTo>
                  <a:pt x="0" y="372"/>
                </a:lnTo>
                <a:lnTo>
                  <a:pt x="2064" y="372"/>
                </a:lnTo>
                <a:lnTo>
                  <a:pt x="2064" y="264"/>
                </a:lnTo>
                <a:lnTo>
                  <a:pt x="2736" y="264"/>
                </a:lnTo>
                <a:lnTo>
                  <a:pt x="2736" y="12"/>
                </a:lnTo>
                <a:lnTo>
                  <a:pt x="0" y="0"/>
                </a:lnTo>
                <a:close/>
              </a:path>
            </a:pathLst>
          </a:custGeom>
          <a:noFill/>
          <a:ln w="19050" cmpd="sng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306" name="Line 42"/>
          <p:cNvSpPr>
            <a:spLocks noChangeShapeType="1"/>
          </p:cNvSpPr>
          <p:nvPr/>
        </p:nvSpPr>
        <p:spPr bwMode="auto">
          <a:xfrm flipH="1">
            <a:off x="5942013" y="3949700"/>
            <a:ext cx="1790700" cy="9525"/>
          </a:xfrm>
          <a:prstGeom prst="line">
            <a:avLst/>
          </a:prstGeom>
          <a:noFill/>
          <a:ln w="19050">
            <a:solidFill>
              <a:srgbClr val="FF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7307" name="Text Box 43"/>
          <p:cNvSpPr txBox="1">
            <a:spLocks noChangeArrowheads="1"/>
          </p:cNvSpPr>
          <p:nvPr/>
        </p:nvSpPr>
        <p:spPr bwMode="auto">
          <a:xfrm>
            <a:off x="7761288" y="3684588"/>
            <a:ext cx="6976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a[4]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id="{C5015DBE-2A46-47C2-8766-0DE3312CA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5224463"/>
            <a:ext cx="4837697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元々のファイルサイズ：　１３２バイト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実メモリでのサイズ：　　１３２バイト</a:t>
            </a:r>
          </a:p>
        </p:txBody>
      </p:sp>
      <p:graphicFrame>
        <p:nvGraphicFramePr>
          <p:cNvPr id="27" name="Group 36">
            <a:extLst>
              <a:ext uri="{FF2B5EF4-FFF2-40B4-BE49-F238E27FC236}">
                <a16:creationId xmlns:a16="http://schemas.microsoft.com/office/drawing/2014/main" id="{C086CD77-2272-4B55-A438-E0775C9D5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488586"/>
              </p:ext>
            </p:extLst>
          </p:nvPr>
        </p:nvGraphicFramePr>
        <p:xfrm>
          <a:off x="5159542" y="4834854"/>
          <a:ext cx="3313068" cy="1973264"/>
        </p:xfrm>
        <a:graphic>
          <a:graphicData uri="http://schemas.openxmlformats.org/drawingml/2006/table">
            <a:tbl>
              <a:tblPr/>
              <a:tblGrid>
                <a:gridCol w="1269955">
                  <a:extLst>
                    <a:ext uri="{9D8B030D-6E8A-4147-A177-3AD203B41FA5}">
                      <a16:colId xmlns:a16="http://schemas.microsoft.com/office/drawing/2014/main" val="253391499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379622435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120055928"/>
                    </a:ext>
                  </a:extLst>
                </a:gridCol>
              </a:tblGrid>
              <a:tr h="535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name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age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address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085660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Ken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NewYork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01690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Bill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HongKong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518512"/>
                  </a:ext>
                </a:extLst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Mike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Paris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68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83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5" grpId="0"/>
      <p:bldP spid="267298" grpId="0"/>
      <p:bldP spid="267301" grpId="0"/>
      <p:bldP spid="267304" grpId="0"/>
      <p:bldP spid="267307" grpId="0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9F6F96A7-6F24-4B14-9129-252CB252C1B6}" type="slidenum">
              <a:rPr lang="en-US" altLang="ja-JP" smtClean="0"/>
              <a:pPr/>
              <a:t>11</a:t>
            </a:fld>
            <a:endParaRPr lang="en-US" altLang="ja-JP" dirty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1236663"/>
            <a:ext cx="8477250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 err="1"/>
              <a:t>int</a:t>
            </a:r>
            <a:r>
              <a:rPr lang="en-US" altLang="ja-JP" sz="1600" b="1" dirty="0"/>
              <a:t> main()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const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max_lines</a:t>
            </a:r>
            <a:r>
              <a:rPr lang="en-US" altLang="ja-JP" sz="1600" b="1" dirty="0"/>
              <a:t> = 100;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const</a:t>
            </a:r>
            <a:r>
              <a:rPr lang="en-US" altLang="ja-JP" sz="1600" b="1" dirty="0"/>
              <a:t> char </a:t>
            </a:r>
            <a:r>
              <a:rPr lang="en-US" altLang="ja-JP" sz="1600" b="1" dirty="0" err="1"/>
              <a:t>file_name</a:t>
            </a:r>
            <a:r>
              <a:rPr lang="en-US" altLang="ja-JP" sz="1600" b="1" dirty="0"/>
              <a:t>[] = "z:\\</a:t>
            </a:r>
            <a:r>
              <a:rPr lang="en-US" altLang="ja-JP" sz="1600" b="1" dirty="0" err="1"/>
              <a:t>PersonData.bin</a:t>
            </a:r>
            <a:r>
              <a:rPr lang="en-US" altLang="ja-JP" sz="1600" b="1" dirty="0"/>
              <a:t>";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struct</a:t>
            </a:r>
            <a:r>
              <a:rPr lang="en-US" altLang="ja-JP" sz="1600" b="1" dirty="0"/>
              <a:t> Person a[</a:t>
            </a:r>
            <a:r>
              <a:rPr lang="en-US" altLang="ja-JP" sz="1600" b="1" dirty="0" err="1"/>
              <a:t>max_lines</a:t>
            </a:r>
            <a:r>
              <a:rPr lang="en-US" altLang="ja-JP" sz="1600" b="1" dirty="0"/>
              <a:t>];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FILE *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n;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// </a:t>
            </a:r>
            <a:r>
              <a:rPr lang="ja-JP" altLang="en-US" sz="1600" b="1" dirty="0"/>
              <a:t>データファイル読み込み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/>
              <a:t> 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fopen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file_name</a:t>
            </a:r>
            <a:r>
              <a:rPr lang="en-US" altLang="ja-JP" sz="1600" b="1" dirty="0"/>
              <a:t>, "r" 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if (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== NULL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fprintf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stderr</a:t>
            </a:r>
            <a:r>
              <a:rPr lang="en-US" altLang="ja-JP" sz="1600" b="1" dirty="0"/>
              <a:t>, "</a:t>
            </a:r>
            <a:r>
              <a:rPr lang="ja-JP" altLang="en-US" sz="1600" b="1" dirty="0"/>
              <a:t>ファイル </a:t>
            </a:r>
            <a:r>
              <a:rPr lang="en-US" altLang="ja-JP" sz="1600" b="1" dirty="0"/>
              <a:t>%s </a:t>
            </a:r>
            <a:r>
              <a:rPr lang="ja-JP" altLang="en-US" sz="1600" b="1" dirty="0"/>
              <a:t>のオープンに失敗しました</a:t>
            </a:r>
            <a:r>
              <a:rPr lang="en-US" altLang="ja-JP" sz="1600" b="1" dirty="0"/>
              <a:t>" );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return -1;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n = 0;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while( 1 )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if ( ( </a:t>
            </a:r>
            <a:r>
              <a:rPr lang="en-US" altLang="ja-JP" sz="1600" b="1" dirty="0" err="1"/>
              <a:t>fread</a:t>
            </a:r>
            <a:r>
              <a:rPr lang="en-US" altLang="ja-JP" sz="1600" b="1" dirty="0"/>
              <a:t>( &amp;(a[n]), </a:t>
            </a:r>
            <a:r>
              <a:rPr lang="en-US" altLang="ja-JP" sz="1600" b="1" dirty="0" err="1"/>
              <a:t>sizeof</a:t>
            </a:r>
            <a:r>
              <a:rPr lang="en-US" altLang="ja-JP" sz="1600" b="1" dirty="0"/>
              <a:t>(</a:t>
            </a:r>
            <a:r>
              <a:rPr lang="en-US" altLang="ja-JP" sz="1600" b="1" dirty="0" err="1"/>
              <a:t>struct</a:t>
            </a:r>
            <a:r>
              <a:rPr lang="en-US" altLang="ja-JP" sz="1600" b="1" dirty="0"/>
              <a:t> Person), 1,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) == 0 )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		|| ( n &gt;= </a:t>
            </a:r>
            <a:r>
              <a:rPr lang="en-US" altLang="ja-JP" sz="1600" b="1" dirty="0" err="1"/>
              <a:t>max_lines</a:t>
            </a:r>
            <a:r>
              <a:rPr lang="en-US" altLang="ja-JP" sz="1600" b="1" dirty="0"/>
              <a:t> )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  break;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n = n + 1;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fclose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// </a:t>
            </a:r>
            <a:r>
              <a:rPr lang="ja-JP" altLang="en-US" sz="1600" b="1" dirty="0"/>
              <a:t>画面表示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/>
              <a:t>  </a:t>
            </a:r>
            <a:r>
              <a:rPr lang="en-US" altLang="ja-JP" sz="1600" b="1" dirty="0"/>
              <a:t>for(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=0;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&lt;n;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"name: %s, age: %d, address: %s\n",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		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].name,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].age,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].address 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"Enter </a:t>
            </a:r>
            <a:r>
              <a:rPr lang="ja-JP" altLang="en-US" sz="1600" b="1" dirty="0"/>
              <a:t>キーを</a:t>
            </a:r>
            <a:r>
              <a:rPr lang="en-US" altLang="ja-JP" sz="1600" b="1" dirty="0"/>
              <a:t>1,2</a:t>
            </a:r>
            <a:r>
              <a:rPr lang="ja-JP" altLang="en-US" sz="1600" b="1" dirty="0"/>
              <a:t>回押してください</a:t>
            </a:r>
            <a:r>
              <a:rPr lang="en-US" altLang="ja-JP" sz="1600" b="1" dirty="0"/>
              <a:t>. </a:t>
            </a:r>
            <a:r>
              <a:rPr lang="ja-JP" altLang="en-US" sz="1600" b="1" dirty="0"/>
              <a:t>プログラムを終了します</a:t>
            </a:r>
            <a:r>
              <a:rPr lang="en-US" altLang="ja-JP" sz="1600" b="1" dirty="0"/>
              <a:t>\n");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return 0;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}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-58738"/>
            <a:ext cx="8853488" cy="173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#include "</a:t>
            </a:r>
            <a:r>
              <a:rPr lang="en-US" altLang="ja-JP" sz="1600" b="1" dirty="0" err="1"/>
              <a:t>stdio.h</a:t>
            </a:r>
            <a:r>
              <a:rPr lang="en-US" altLang="ja-JP" sz="1600" b="1" dirty="0"/>
              <a:t>"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#include &lt;</a:t>
            </a:r>
            <a:r>
              <a:rPr lang="en-US" altLang="ja-JP" sz="1600" b="1" dirty="0" err="1"/>
              <a:t>math.h</a:t>
            </a:r>
            <a:r>
              <a:rPr lang="en-US" altLang="ja-JP" sz="1600" b="1" dirty="0"/>
              <a:t>&gt;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#pragma warning(</a:t>
            </a:r>
            <a:r>
              <a:rPr lang="en-US" altLang="ja-JP" sz="1600" b="1" dirty="0" err="1"/>
              <a:t>disable:4996</a:t>
            </a:r>
            <a:r>
              <a:rPr lang="en-US" altLang="ja-JP" sz="1600" b="1" dirty="0"/>
              <a:t>)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 err="1"/>
              <a:t>struct</a:t>
            </a:r>
            <a:r>
              <a:rPr lang="en-US" altLang="ja-JP" sz="1600" b="1" dirty="0"/>
              <a:t> Person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char name[20];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age;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char address[20];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};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55563" y="1247775"/>
            <a:ext cx="8013700" cy="55880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53975" y="452438"/>
            <a:ext cx="3182938" cy="7683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31430" name="AutoShape 6"/>
          <p:cNvSpPr>
            <a:spLocks/>
          </p:cNvSpPr>
          <p:nvPr/>
        </p:nvSpPr>
        <p:spPr bwMode="auto">
          <a:xfrm>
            <a:off x="3378200" y="473075"/>
            <a:ext cx="161925" cy="677863"/>
          </a:xfrm>
          <a:prstGeom prst="rightBrace">
            <a:avLst>
              <a:gd name="adj1" fmla="val 3488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3867150" y="1444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31432" name="Text Box 8"/>
          <p:cNvSpPr txBox="1">
            <a:spLocks noChangeArrowheads="1"/>
          </p:cNvSpPr>
          <p:nvPr/>
        </p:nvSpPr>
        <p:spPr bwMode="auto">
          <a:xfrm>
            <a:off x="3638550" y="571500"/>
            <a:ext cx="5399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構造体 </a:t>
            </a:r>
            <a:r>
              <a:rPr lang="en-US" altLang="ja-JP" sz="2400" b="1" dirty="0"/>
              <a:t>Person</a:t>
            </a:r>
            <a:r>
              <a:rPr lang="en-US" altLang="ja-JP" sz="2400" dirty="0"/>
              <a:t> </a:t>
            </a:r>
            <a:r>
              <a:rPr lang="ja-JP" altLang="en-US" sz="2400" dirty="0"/>
              <a:t>の定義</a:t>
            </a:r>
          </a:p>
        </p:txBody>
      </p:sp>
    </p:spTree>
    <p:extLst>
      <p:ext uri="{BB962C8B-B14F-4D97-AF65-F5344CB8AC3E}">
        <p14:creationId xmlns:p14="http://schemas.microsoft.com/office/powerpoint/2010/main" val="266235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配列とメモリアドレス</a:t>
            </a:r>
          </a:p>
        </p:txBody>
      </p:sp>
      <p:sp>
        <p:nvSpPr>
          <p:cNvPr id="4096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6BE4CE7-77F6-484B-B03C-9C9BCBC4A766}" type="slidenum">
              <a:rPr lang="en-US" altLang="ja-JP" smtClean="0"/>
              <a:pPr/>
              <a:t>12</a:t>
            </a:fld>
            <a:endParaRPr lang="en-US" altLang="ja-JP" dirty="0"/>
          </a:p>
        </p:txBody>
      </p:sp>
      <p:sp>
        <p:nvSpPr>
          <p:cNvPr id="265219" name="AutoShape 3"/>
          <p:cNvSpPr>
            <a:spLocks noChangeArrowheads="1"/>
          </p:cNvSpPr>
          <p:nvPr/>
        </p:nvSpPr>
        <p:spPr bwMode="auto">
          <a:xfrm>
            <a:off x="1444625" y="2254250"/>
            <a:ext cx="1041400" cy="9398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1444625" y="2965450"/>
            <a:ext cx="1041400" cy="9398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1444625" y="3676650"/>
            <a:ext cx="1041400" cy="9398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1687513" y="2257425"/>
            <a:ext cx="1587" cy="2105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H="1">
            <a:off x="1681163" y="4373563"/>
            <a:ext cx="800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 flipH="1">
            <a:off x="1458913" y="4357688"/>
            <a:ext cx="236537" cy="236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2576513" y="2422525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０</a:t>
            </a: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2571750" y="3127375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１</a:t>
            </a:r>
          </a:p>
        </p:txBody>
      </p:sp>
      <p:sp>
        <p:nvSpPr>
          <p:cNvPr id="265228" name="Text Box 12"/>
          <p:cNvSpPr txBox="1">
            <a:spLocks noChangeArrowheads="1"/>
          </p:cNvSpPr>
          <p:nvPr/>
        </p:nvSpPr>
        <p:spPr bwMode="auto">
          <a:xfrm>
            <a:off x="2592388" y="3841750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２</a:t>
            </a: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640468" y="1138238"/>
            <a:ext cx="29402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配列  </a:t>
            </a:r>
            <a:r>
              <a:rPr lang="en-US" altLang="ja-JP" sz="2800" dirty="0">
                <a:solidFill>
                  <a:srgbClr val="006600"/>
                </a:solidFill>
              </a:rPr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（サイズは</a:t>
            </a:r>
            <a:r>
              <a:rPr lang="en-US" altLang="ja-JP" sz="2800" dirty="0">
                <a:solidFill>
                  <a:srgbClr val="006600"/>
                </a:solidFill>
              </a:rPr>
              <a:t>100</a:t>
            </a:r>
            <a:r>
              <a:rPr lang="ja-JP" altLang="en-US" sz="2800" dirty="0">
                <a:solidFill>
                  <a:srgbClr val="006600"/>
                </a:solidFill>
              </a:rPr>
              <a:t>）</a:t>
            </a:r>
          </a:p>
        </p:txBody>
      </p:sp>
      <p:sp>
        <p:nvSpPr>
          <p:cNvPr id="265242" name="AutoShape 26" descr="20%"/>
          <p:cNvSpPr>
            <a:spLocks noChangeArrowheads="1"/>
          </p:cNvSpPr>
          <p:nvPr/>
        </p:nvSpPr>
        <p:spPr bwMode="auto">
          <a:xfrm>
            <a:off x="3173413" y="2928938"/>
            <a:ext cx="722312" cy="854075"/>
          </a:xfrm>
          <a:prstGeom prst="leftRightArrow">
            <a:avLst>
              <a:gd name="adj1" fmla="val 50000"/>
              <a:gd name="adj2" fmla="val 2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44" name="Line 28"/>
          <p:cNvSpPr>
            <a:spLocks noChangeShapeType="1"/>
          </p:cNvSpPr>
          <p:nvPr/>
        </p:nvSpPr>
        <p:spPr bwMode="auto">
          <a:xfrm flipH="1">
            <a:off x="6892925" y="2895600"/>
            <a:ext cx="1492250" cy="14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45" name="Text Box 29"/>
          <p:cNvSpPr txBox="1">
            <a:spLocks noChangeArrowheads="1"/>
          </p:cNvSpPr>
          <p:nvPr/>
        </p:nvSpPr>
        <p:spPr bwMode="auto">
          <a:xfrm>
            <a:off x="4437063" y="2690813"/>
            <a:ext cx="784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/>
              <a:t>a[0]</a:t>
            </a:r>
          </a:p>
        </p:txBody>
      </p:sp>
      <p:sp>
        <p:nvSpPr>
          <p:cNvPr id="265246" name="Text Box 30"/>
          <p:cNvSpPr txBox="1">
            <a:spLocks noChangeArrowheads="1"/>
          </p:cNvSpPr>
          <p:nvPr/>
        </p:nvSpPr>
        <p:spPr bwMode="auto">
          <a:xfrm>
            <a:off x="4437063" y="3162300"/>
            <a:ext cx="784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/>
              <a:t>a[1]</a:t>
            </a:r>
          </a:p>
        </p:txBody>
      </p:sp>
      <p:sp>
        <p:nvSpPr>
          <p:cNvPr id="265247" name="Text Box 31"/>
          <p:cNvSpPr txBox="1">
            <a:spLocks noChangeArrowheads="1"/>
          </p:cNvSpPr>
          <p:nvPr/>
        </p:nvSpPr>
        <p:spPr bwMode="auto">
          <a:xfrm>
            <a:off x="4437063" y="3619500"/>
            <a:ext cx="784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/>
              <a:t>a[2]</a:t>
            </a:r>
          </a:p>
        </p:txBody>
      </p:sp>
      <p:sp>
        <p:nvSpPr>
          <p:cNvPr id="265251" name="Rectangle 35"/>
          <p:cNvSpPr>
            <a:spLocks noChangeArrowheads="1"/>
          </p:cNvSpPr>
          <p:nvPr/>
        </p:nvSpPr>
        <p:spPr bwMode="auto">
          <a:xfrm>
            <a:off x="5384800" y="2251075"/>
            <a:ext cx="1600200" cy="3783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52" name="Text Box 36"/>
          <p:cNvSpPr txBox="1">
            <a:spLocks noChangeArrowheads="1"/>
          </p:cNvSpPr>
          <p:nvPr/>
        </p:nvSpPr>
        <p:spPr bwMode="auto">
          <a:xfrm>
            <a:off x="6646127" y="1945383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メモリアドレス</a:t>
            </a:r>
          </a:p>
        </p:txBody>
      </p:sp>
      <p:sp>
        <p:nvSpPr>
          <p:cNvPr id="265253" name="Line 37"/>
          <p:cNvSpPr>
            <a:spLocks noChangeShapeType="1"/>
          </p:cNvSpPr>
          <p:nvPr/>
        </p:nvSpPr>
        <p:spPr bwMode="auto">
          <a:xfrm>
            <a:off x="5168900" y="2995613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55" name="Line 39"/>
          <p:cNvSpPr>
            <a:spLocks noChangeShapeType="1"/>
          </p:cNvSpPr>
          <p:nvPr/>
        </p:nvSpPr>
        <p:spPr bwMode="auto">
          <a:xfrm>
            <a:off x="5168900" y="3452813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56" name="Line 40"/>
          <p:cNvSpPr>
            <a:spLocks noChangeShapeType="1"/>
          </p:cNvSpPr>
          <p:nvPr/>
        </p:nvSpPr>
        <p:spPr bwMode="auto">
          <a:xfrm>
            <a:off x="5168900" y="3910013"/>
            <a:ext cx="436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5259" name="Rectangle 43"/>
          <p:cNvSpPr>
            <a:spLocks noChangeArrowheads="1"/>
          </p:cNvSpPr>
          <p:nvPr/>
        </p:nvSpPr>
        <p:spPr bwMode="auto">
          <a:xfrm>
            <a:off x="5719763" y="2767013"/>
            <a:ext cx="104775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800" dirty="0">
              <a:solidFill>
                <a:srgbClr val="006600"/>
              </a:solidFill>
            </a:endParaRPr>
          </a:p>
        </p:txBody>
      </p:sp>
      <p:sp>
        <p:nvSpPr>
          <p:cNvPr id="265260" name="Rectangle 44"/>
          <p:cNvSpPr>
            <a:spLocks noChangeArrowheads="1"/>
          </p:cNvSpPr>
          <p:nvPr/>
        </p:nvSpPr>
        <p:spPr bwMode="auto">
          <a:xfrm>
            <a:off x="5719763" y="3224213"/>
            <a:ext cx="104775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800" dirty="0">
              <a:solidFill>
                <a:srgbClr val="006600"/>
              </a:solidFill>
            </a:endParaRPr>
          </a:p>
        </p:txBody>
      </p:sp>
      <p:sp>
        <p:nvSpPr>
          <p:cNvPr id="265261" name="Rectangle 45"/>
          <p:cNvSpPr>
            <a:spLocks noChangeArrowheads="1"/>
          </p:cNvSpPr>
          <p:nvPr/>
        </p:nvSpPr>
        <p:spPr bwMode="auto">
          <a:xfrm>
            <a:off x="5719763" y="3681413"/>
            <a:ext cx="1047750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800" dirty="0">
              <a:solidFill>
                <a:srgbClr val="006600"/>
              </a:solidFill>
            </a:endParaRPr>
          </a:p>
        </p:txBody>
      </p:sp>
      <p:sp>
        <p:nvSpPr>
          <p:cNvPr id="265269" name="Text Box 53"/>
          <p:cNvSpPr txBox="1">
            <a:spLocks noChangeArrowheads="1"/>
          </p:cNvSpPr>
          <p:nvPr/>
        </p:nvSpPr>
        <p:spPr bwMode="auto">
          <a:xfrm>
            <a:off x="7131050" y="2684463"/>
            <a:ext cx="18854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0012ED80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265270" name="Text Box 54"/>
          <p:cNvSpPr txBox="1">
            <a:spLocks noChangeArrowheads="1"/>
          </p:cNvSpPr>
          <p:nvPr/>
        </p:nvSpPr>
        <p:spPr bwMode="auto">
          <a:xfrm>
            <a:off x="7131050" y="3127375"/>
            <a:ext cx="1983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0012EDAC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265271" name="Text Box 55"/>
          <p:cNvSpPr txBox="1">
            <a:spLocks noChangeArrowheads="1"/>
          </p:cNvSpPr>
          <p:nvPr/>
        </p:nvSpPr>
        <p:spPr bwMode="auto">
          <a:xfrm>
            <a:off x="7131050" y="3584575"/>
            <a:ext cx="1944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0012EDD8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265272" name="Text Box 56"/>
          <p:cNvSpPr txBox="1">
            <a:spLocks noChangeArrowheads="1"/>
          </p:cNvSpPr>
          <p:nvPr/>
        </p:nvSpPr>
        <p:spPr bwMode="auto">
          <a:xfrm>
            <a:off x="4721365" y="1009650"/>
            <a:ext cx="3057247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265273" name="Text Box 57"/>
          <p:cNvSpPr txBox="1">
            <a:spLocks noChangeArrowheads="1"/>
          </p:cNvSpPr>
          <p:nvPr/>
        </p:nvSpPr>
        <p:spPr bwMode="auto">
          <a:xfrm>
            <a:off x="5046663" y="6078538"/>
            <a:ext cx="231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構造体の配列</a:t>
            </a:r>
          </a:p>
        </p:txBody>
      </p:sp>
      <p:sp>
        <p:nvSpPr>
          <p:cNvPr id="265282" name="Oval 66"/>
          <p:cNvSpPr>
            <a:spLocks noChangeArrowheads="1"/>
          </p:cNvSpPr>
          <p:nvPr/>
        </p:nvSpPr>
        <p:spPr bwMode="auto">
          <a:xfrm>
            <a:off x="1827213" y="4732338"/>
            <a:ext cx="1301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83" name="Oval 67"/>
          <p:cNvSpPr>
            <a:spLocks noChangeArrowheads="1"/>
          </p:cNvSpPr>
          <p:nvPr/>
        </p:nvSpPr>
        <p:spPr bwMode="auto">
          <a:xfrm>
            <a:off x="1831975" y="4948238"/>
            <a:ext cx="1301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84" name="Oval 68"/>
          <p:cNvSpPr>
            <a:spLocks noChangeArrowheads="1"/>
          </p:cNvSpPr>
          <p:nvPr/>
        </p:nvSpPr>
        <p:spPr bwMode="auto">
          <a:xfrm>
            <a:off x="1836738" y="5164138"/>
            <a:ext cx="1301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85" name="Oval 69"/>
          <p:cNvSpPr>
            <a:spLocks noChangeArrowheads="1"/>
          </p:cNvSpPr>
          <p:nvPr/>
        </p:nvSpPr>
        <p:spPr bwMode="auto">
          <a:xfrm>
            <a:off x="6148388" y="4271963"/>
            <a:ext cx="1301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86" name="Oval 70"/>
          <p:cNvSpPr>
            <a:spLocks noChangeArrowheads="1"/>
          </p:cNvSpPr>
          <p:nvPr/>
        </p:nvSpPr>
        <p:spPr bwMode="auto">
          <a:xfrm>
            <a:off x="6153150" y="4487863"/>
            <a:ext cx="1301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5287" name="Oval 71"/>
          <p:cNvSpPr>
            <a:spLocks noChangeArrowheads="1"/>
          </p:cNvSpPr>
          <p:nvPr/>
        </p:nvSpPr>
        <p:spPr bwMode="auto">
          <a:xfrm>
            <a:off x="6157913" y="4703763"/>
            <a:ext cx="130175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34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5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6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65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5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65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5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65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6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26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6" grpId="0"/>
      <p:bldP spid="265227" grpId="0"/>
      <p:bldP spid="265228" grpId="0"/>
      <p:bldP spid="265229" grpId="0"/>
      <p:bldP spid="265245" grpId="0"/>
      <p:bldP spid="265246" grpId="0"/>
      <p:bldP spid="265247" grpId="0"/>
      <p:bldP spid="265252" grpId="0"/>
      <p:bldP spid="265259" grpId="0" animBg="1"/>
      <p:bldP spid="265260" grpId="0" animBg="1"/>
      <p:bldP spid="265261" grpId="0" animBg="1"/>
      <p:bldP spid="265269" grpId="0"/>
      <p:bldP spid="265270" grpId="0"/>
      <p:bldP spid="265271" grpId="0"/>
      <p:bldP spid="265272" grpId="0" animBg="1"/>
      <p:bldP spid="265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構造体（</a:t>
            </a:r>
            <a:r>
              <a:rPr lang="en-US" altLang="ja-JP"/>
              <a:t>struct</a:t>
            </a:r>
            <a:r>
              <a:rPr lang="ja-JP" altLang="en-US"/>
              <a:t>）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データの集合を一つのデータ型として扱う仕組み。新たな型名を付けて登録することができる。</a:t>
            </a:r>
          </a:p>
          <a:p>
            <a:r>
              <a:rPr lang="ja-JP" altLang="en-US"/>
              <a:t>構造体の要素をメンバと呼び、それぞれに型を指定し、名前を付ける。</a:t>
            </a:r>
          </a:p>
          <a:p>
            <a:r>
              <a:rPr lang="ja-JP" altLang="en-US"/>
              <a:t>構造体のメンバとして他の構造体を含むことが許される。特に、同じ構造体をメンバとするもの（再帰的構造体）も許される。</a:t>
            </a:r>
          </a:p>
        </p:txBody>
      </p:sp>
      <p:sp>
        <p:nvSpPr>
          <p:cNvPr id="4301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7225A114-E6C3-4C6C-8B37-9A7D95569A84}" type="slidenum">
              <a:rPr lang="en-US" altLang="ja-JP" smtClean="0"/>
              <a:pPr/>
              <a:t>13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19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構造体の例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DC08EA-AD54-4BED-A165-8CC3244B4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505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441210E-589D-4B17-A6E9-A799172F5CEF}" type="slidenum">
              <a:rPr lang="en-US" altLang="ja-JP" smtClean="0"/>
              <a:pPr/>
              <a:t>14</a:t>
            </a:fld>
            <a:endParaRPr lang="en-US" altLang="ja-JP" dirty="0"/>
          </a:p>
        </p:txBody>
      </p:sp>
      <p:graphicFrame>
        <p:nvGraphicFramePr>
          <p:cNvPr id="4202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590649"/>
              </p:ext>
            </p:extLst>
          </p:nvPr>
        </p:nvGraphicFramePr>
        <p:xfrm>
          <a:off x="3276600" y="1981200"/>
          <a:ext cx="2057400" cy="16002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653457925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760731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991362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address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506264"/>
                  </a:ext>
                </a:extLst>
              </a:tr>
            </a:tbl>
          </a:graphicData>
        </a:graphic>
      </p:graphicFrame>
      <p:sp>
        <p:nvSpPr>
          <p:cNvPr id="45070" name="Text Box 30"/>
          <p:cNvSpPr txBox="1">
            <a:spLocks noChangeArrowheads="1"/>
          </p:cNvSpPr>
          <p:nvPr/>
        </p:nvSpPr>
        <p:spPr bwMode="auto">
          <a:xfrm>
            <a:off x="3462338" y="3897313"/>
            <a:ext cx="162095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F006C"/>
                </a:solidFill>
              </a:rPr>
              <a:t>例題１の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F006C"/>
                </a:solidFill>
              </a:rPr>
              <a:t>構造体 </a:t>
            </a:r>
          </a:p>
        </p:txBody>
      </p:sp>
      <p:sp>
        <p:nvSpPr>
          <p:cNvPr id="45071" name="AutoShape 44"/>
          <p:cNvSpPr>
            <a:spLocks/>
          </p:cNvSpPr>
          <p:nvPr/>
        </p:nvSpPr>
        <p:spPr bwMode="auto">
          <a:xfrm>
            <a:off x="5681663" y="2079625"/>
            <a:ext cx="250825" cy="1490663"/>
          </a:xfrm>
          <a:prstGeom prst="rightBrace">
            <a:avLst>
              <a:gd name="adj1" fmla="val 495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45072" name="Text Box 45"/>
          <p:cNvSpPr txBox="1">
            <a:spLocks noChangeArrowheads="1"/>
          </p:cNvSpPr>
          <p:nvPr/>
        </p:nvSpPr>
        <p:spPr bwMode="auto">
          <a:xfrm>
            <a:off x="6232525" y="2339975"/>
            <a:ext cx="20313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これで１つの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データ</a:t>
            </a:r>
          </a:p>
        </p:txBody>
      </p:sp>
    </p:spTree>
    <p:extLst>
      <p:ext uri="{BB962C8B-B14F-4D97-AF65-F5344CB8AC3E}">
        <p14:creationId xmlns:p14="http://schemas.microsoft.com/office/powerpoint/2010/main" val="139353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演算子 「</a:t>
            </a:r>
            <a:r>
              <a:rPr lang="en-US" altLang="ja-JP"/>
              <a:t>.</a:t>
            </a:r>
            <a:r>
              <a:rPr lang="ja-JP" altLang="en-US"/>
              <a:t>」 の意味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構造体のメンバを指定</a:t>
            </a:r>
          </a:p>
          <a:p>
            <a:pPr marL="0" indent="0">
              <a:buNone/>
            </a:pPr>
            <a:r>
              <a:rPr lang="ja-JP" altLang="en-US" dirty="0"/>
              <a:t>		例題１では</a:t>
            </a:r>
          </a:p>
          <a:p>
            <a:pPr marL="0" indent="0">
              <a:buNone/>
            </a:pPr>
            <a:r>
              <a:rPr lang="ja-JP" altLang="en-US" dirty="0"/>
              <a:t>　　	</a:t>
            </a:r>
            <a:r>
              <a:rPr lang="en-US" altLang="ja-JP" dirty="0"/>
              <a:t>	a[</a:t>
            </a:r>
            <a:r>
              <a:rPr lang="en-US" altLang="ja-JP" dirty="0" err="1"/>
              <a:t>i</a:t>
            </a:r>
            <a:r>
              <a:rPr lang="en-US" altLang="ja-JP" dirty="0"/>
              <a:t>].name</a:t>
            </a:r>
          </a:p>
          <a:p>
            <a:pPr marL="0" indent="0">
              <a:buNone/>
            </a:pPr>
            <a:r>
              <a:rPr lang="en-US" altLang="ja-JP" dirty="0"/>
              <a:t>		a[</a:t>
            </a:r>
            <a:r>
              <a:rPr lang="en-US" altLang="ja-JP" dirty="0" err="1"/>
              <a:t>i</a:t>
            </a:r>
            <a:r>
              <a:rPr lang="en-US" altLang="ja-JP" dirty="0"/>
              <a:t>].age</a:t>
            </a:r>
          </a:p>
          <a:p>
            <a:pPr marL="0" indent="0">
              <a:buNone/>
            </a:pPr>
            <a:r>
              <a:rPr lang="en-US" altLang="ja-JP" dirty="0"/>
              <a:t>		a[</a:t>
            </a:r>
            <a:r>
              <a:rPr lang="en-US" altLang="ja-JP" dirty="0" err="1"/>
              <a:t>i</a:t>
            </a:r>
            <a:r>
              <a:rPr lang="en-US" altLang="ja-JP" dirty="0"/>
              <a:t>].address</a:t>
            </a:r>
          </a:p>
          <a:p>
            <a:endParaRPr lang="en-US" altLang="ja-JP" dirty="0"/>
          </a:p>
        </p:txBody>
      </p:sp>
      <p:sp>
        <p:nvSpPr>
          <p:cNvPr id="4710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171E2573-6BDC-450A-BB36-6B6949549F6E}" type="slidenum">
              <a:rPr lang="en-US" altLang="ja-JP" smtClean="0"/>
              <a:pPr/>
              <a:t>15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9376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演算子 </a:t>
            </a:r>
            <a:r>
              <a:rPr lang="en-US" altLang="ja-JP"/>
              <a:t>-&gt; </a:t>
            </a:r>
            <a:r>
              <a:rPr lang="ja-JP" altLang="en-US"/>
              <a:t>の意味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44" y="846253"/>
            <a:ext cx="8822155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ポインタの指す構造体のメンバを指定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dirty="0"/>
              <a:t>　　</a:t>
            </a:r>
            <a:r>
              <a:rPr lang="en-US" altLang="ja-JP" dirty="0"/>
              <a:t>z-&gt;</a:t>
            </a:r>
            <a:r>
              <a:rPr lang="en-US" altLang="ja-JP" dirty="0" err="1"/>
              <a:t>re_part</a:t>
            </a:r>
            <a:r>
              <a:rPr lang="en-US" altLang="ja-JP" dirty="0"/>
              <a:t> = x;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z</a:t>
            </a:r>
            <a:r>
              <a:rPr lang="ja-JP" altLang="en-US" dirty="0"/>
              <a:t>　が </a:t>
            </a:r>
            <a:r>
              <a:rPr lang="en-US" altLang="ja-JP" dirty="0"/>
              <a:t>struct complex </a:t>
            </a:r>
            <a:r>
              <a:rPr lang="ja-JP" altLang="en-US" dirty="0"/>
              <a:t>なる構造体を指すポインタであるとして、</a:t>
            </a:r>
          </a:p>
          <a:p>
            <a:r>
              <a:rPr lang="ja-JP" altLang="en-US" dirty="0"/>
              <a:t>  そのメンバ </a:t>
            </a:r>
            <a:r>
              <a:rPr lang="en-US" altLang="ja-JP" dirty="0" err="1"/>
              <a:t>re_part</a:t>
            </a:r>
            <a:r>
              <a:rPr lang="en-US" altLang="ja-JP" dirty="0"/>
              <a:t> </a:t>
            </a:r>
            <a:r>
              <a:rPr lang="ja-JP" altLang="en-US" dirty="0"/>
              <a:t>に </a:t>
            </a:r>
            <a:r>
              <a:rPr lang="en-US" altLang="ja-JP" dirty="0"/>
              <a:t>x </a:t>
            </a:r>
            <a:r>
              <a:rPr lang="ja-JP" altLang="en-US" dirty="0"/>
              <a:t>の値を代入。</a:t>
            </a:r>
          </a:p>
        </p:txBody>
      </p:sp>
      <p:sp>
        <p:nvSpPr>
          <p:cNvPr id="4915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372E6B43-1660-46A1-B943-7AA35BC12CD1}" type="slidenum">
              <a:rPr lang="en-US" altLang="ja-JP" smtClean="0"/>
              <a:pPr/>
              <a:t>16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20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44364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例題２．構造体データの</a:t>
            </a:r>
            <a:br>
              <a:rPr lang="ja-JP" altLang="en-US" dirty="0"/>
            </a:br>
            <a:r>
              <a:rPr lang="ja-JP" altLang="en-US" dirty="0"/>
              <a:t>メモリ配置を見る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1845" y="1171977"/>
            <a:ext cx="8461208" cy="5007442"/>
          </a:xfrm>
        </p:spPr>
        <p:txBody>
          <a:bodyPr>
            <a:noAutofit/>
          </a:bodyPr>
          <a:lstStyle/>
          <a:p>
            <a:r>
              <a:rPr lang="ja-JP" altLang="en-US" dirty="0"/>
              <a:t>下記の構造体 </a:t>
            </a:r>
            <a:r>
              <a:rPr lang="en-US" altLang="ja-JP" dirty="0" err="1"/>
              <a:t>ImaginaryNumber</a:t>
            </a:r>
            <a:r>
              <a:rPr lang="en-US" altLang="ja-JP" dirty="0"/>
              <a:t> </a:t>
            </a:r>
            <a:r>
              <a:rPr lang="ja-JP" altLang="en-US" dirty="0"/>
              <a:t>について，メモリアドレスを表示してみる</a:t>
            </a:r>
          </a:p>
          <a:p>
            <a:pPr lvl="1"/>
            <a:r>
              <a:rPr lang="ja-JP" altLang="en-US" dirty="0"/>
              <a:t>１つの構造体は </a:t>
            </a:r>
            <a:r>
              <a:rPr lang="en-US" altLang="ja-JP" dirty="0"/>
              <a:t>16 </a:t>
            </a:r>
            <a:r>
              <a:rPr lang="ja-JP" altLang="en-US" dirty="0"/>
              <a:t>バイト</a:t>
            </a:r>
          </a:p>
          <a:p>
            <a:pPr lvl="1"/>
            <a:endParaRPr lang="en-US" altLang="ja-JP" dirty="0"/>
          </a:p>
        </p:txBody>
      </p:sp>
      <p:sp>
        <p:nvSpPr>
          <p:cNvPr id="5120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8CA9AA95-9C05-45E5-9CE8-B26C2A6961EA}" type="slidenum">
              <a:rPr lang="en-US" altLang="ja-JP" smtClean="0"/>
              <a:pPr/>
              <a:t>17</a:t>
            </a:fld>
            <a:endParaRPr lang="en-US" altLang="ja-JP" dirty="0"/>
          </a:p>
        </p:txBody>
      </p:sp>
      <p:graphicFrame>
        <p:nvGraphicFramePr>
          <p:cNvPr id="74792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11937"/>
              </p:ext>
            </p:extLst>
          </p:nvPr>
        </p:nvGraphicFramePr>
        <p:xfrm>
          <a:off x="2366169" y="2814331"/>
          <a:ext cx="4237037" cy="2261094"/>
        </p:xfrm>
        <a:graphic>
          <a:graphicData uri="http://schemas.openxmlformats.org/drawingml/2006/table">
            <a:tbl>
              <a:tblPr/>
              <a:tblGrid>
                <a:gridCol w="2173287">
                  <a:extLst>
                    <a:ext uri="{9D8B030D-6E8A-4147-A177-3AD203B41FA5}">
                      <a16:colId xmlns:a16="http://schemas.microsoft.com/office/drawing/2014/main" val="3259552008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3480802668"/>
                    </a:ext>
                  </a:extLst>
                </a:gridCol>
              </a:tblGrid>
              <a:tr h="535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real_part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imaginary_part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6625875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3.1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-2.4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442390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4.5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5.1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056786"/>
                  </a:ext>
                </a:extLst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-2.4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6.3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063831"/>
                  </a:ext>
                </a:extLst>
              </a:tr>
            </a:tbl>
          </a:graphicData>
        </a:graphic>
      </p:graphicFrame>
      <p:sp>
        <p:nvSpPr>
          <p:cNvPr id="51222" name="AutoShape 26"/>
          <p:cNvSpPr>
            <a:spLocks/>
          </p:cNvSpPr>
          <p:nvPr/>
        </p:nvSpPr>
        <p:spPr bwMode="auto">
          <a:xfrm rot="5400000">
            <a:off x="3141662" y="4462346"/>
            <a:ext cx="146050" cy="1697037"/>
          </a:xfrm>
          <a:prstGeom prst="rightBrace">
            <a:avLst>
              <a:gd name="adj1" fmla="val 968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1223" name="AutoShape 27"/>
          <p:cNvSpPr>
            <a:spLocks/>
          </p:cNvSpPr>
          <p:nvPr/>
        </p:nvSpPr>
        <p:spPr bwMode="auto">
          <a:xfrm rot="5400000">
            <a:off x="5476081" y="4501240"/>
            <a:ext cx="196850" cy="1673225"/>
          </a:xfrm>
          <a:prstGeom prst="rightBrace">
            <a:avLst>
              <a:gd name="adj1" fmla="val 70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1224" name="Text Box 29"/>
          <p:cNvSpPr txBox="1">
            <a:spLocks noChangeArrowheads="1"/>
          </p:cNvSpPr>
          <p:nvPr/>
        </p:nvSpPr>
        <p:spPr bwMode="auto">
          <a:xfrm>
            <a:off x="2631280" y="5475965"/>
            <a:ext cx="1279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8</a:t>
            </a:r>
            <a:r>
              <a:rPr lang="ja-JP" altLang="en-US" sz="2400" dirty="0"/>
              <a:t>バイト</a:t>
            </a:r>
          </a:p>
        </p:txBody>
      </p:sp>
      <p:sp>
        <p:nvSpPr>
          <p:cNvPr id="51225" name="Text Box 31"/>
          <p:cNvSpPr txBox="1">
            <a:spLocks noChangeArrowheads="1"/>
          </p:cNvSpPr>
          <p:nvPr/>
        </p:nvSpPr>
        <p:spPr bwMode="auto">
          <a:xfrm>
            <a:off x="5080793" y="5552165"/>
            <a:ext cx="12795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8</a:t>
            </a:r>
            <a:r>
              <a:rPr lang="ja-JP" altLang="en-US" sz="2400" dirty="0"/>
              <a:t>バイト</a:t>
            </a:r>
          </a:p>
        </p:txBody>
      </p:sp>
    </p:spTree>
    <p:extLst>
      <p:ext uri="{BB962C8B-B14F-4D97-AF65-F5344CB8AC3E}">
        <p14:creationId xmlns:p14="http://schemas.microsoft.com/office/powerpoint/2010/main" val="16744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980" y="356856"/>
            <a:ext cx="8461208" cy="5333166"/>
          </a:xfrm>
        </p:spPr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#include "</a:t>
            </a:r>
            <a:r>
              <a:rPr lang="en-US" altLang="ja-JP" sz="1600" b="1" dirty="0" err="1"/>
              <a:t>stdio.h</a:t>
            </a:r>
            <a:r>
              <a:rPr lang="en-US" altLang="ja-JP" sz="1600" b="1" dirty="0"/>
              <a:t>"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#include &lt;</a:t>
            </a:r>
            <a:r>
              <a:rPr lang="en-US" altLang="ja-JP" sz="1600" b="1" dirty="0" err="1"/>
              <a:t>math.h</a:t>
            </a:r>
            <a:r>
              <a:rPr lang="en-US" altLang="ja-JP" sz="1600" b="1" dirty="0"/>
              <a:t>&gt;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 err="1"/>
              <a:t>struct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ImaginaryNumber</a:t>
            </a:r>
            <a:r>
              <a:rPr lang="en-US" altLang="ja-JP" sz="1600" b="1" dirty="0"/>
              <a:t>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double </a:t>
            </a:r>
            <a:r>
              <a:rPr lang="en-US" altLang="ja-JP" sz="1600" b="1" dirty="0" err="1"/>
              <a:t>real_part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double </a:t>
            </a:r>
            <a:r>
              <a:rPr lang="en-US" altLang="ja-JP" sz="1600" b="1" dirty="0" err="1"/>
              <a:t>imaginary_part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};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 err="1"/>
              <a:t>int</a:t>
            </a:r>
            <a:r>
              <a:rPr lang="en-US" altLang="ja-JP" sz="1600" b="1" dirty="0"/>
              <a:t> main()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struct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ImaginaryNumber</a:t>
            </a:r>
            <a:r>
              <a:rPr lang="en-US" altLang="ja-JP" sz="1600" b="1" dirty="0"/>
              <a:t> a[] = {{3.1, -2.4},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                            {4.5, 5.1},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                            {-2.4, 6.3}};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for (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=0;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&lt;3;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</a:t>
            </a:r>
            <a:r>
              <a:rPr lang="ja-JP" altLang="en-US" sz="1600" b="1" dirty="0"/>
              <a:t>複素数 </a:t>
            </a:r>
            <a:r>
              <a:rPr lang="en-US" altLang="ja-JP" sz="1600" b="1" dirty="0"/>
              <a:t>%</a:t>
            </a:r>
            <a:r>
              <a:rPr lang="en-US" altLang="ja-JP" sz="1600" b="1" dirty="0" err="1"/>
              <a:t>3.1f</a:t>
            </a:r>
            <a:r>
              <a:rPr lang="en-US" altLang="ja-JP" sz="1600" b="1" dirty="0"/>
              <a:t> + %</a:t>
            </a:r>
            <a:r>
              <a:rPr lang="en-US" altLang="ja-JP" sz="1600" b="1" dirty="0" err="1"/>
              <a:t>3.1f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\n",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</a:t>
            </a:r>
            <a:r>
              <a:rPr lang="en-US" altLang="ja-JP" sz="1600" b="1" dirty="0" err="1"/>
              <a:t>real_part</a:t>
            </a:r>
            <a:r>
              <a:rPr lang="en-US" altLang="ja-JP" sz="1600" b="1" dirty="0"/>
              <a:t>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</a:t>
            </a:r>
            <a:r>
              <a:rPr lang="en-US" altLang="ja-JP" sz="1600" b="1" dirty="0" err="1"/>
              <a:t>imaginary_part</a:t>
            </a:r>
            <a:r>
              <a:rPr lang="en-US" altLang="ja-JP" sz="1600" b="1" dirty="0"/>
              <a:t> 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for (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=0;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&lt;3;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"address(a[%d]) = %p\n",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, &amp;(a[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]) 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"Enter </a:t>
            </a:r>
            <a:r>
              <a:rPr lang="ja-JP" altLang="en-US" sz="1600" b="1" dirty="0"/>
              <a:t>キーを</a:t>
            </a:r>
            <a:r>
              <a:rPr lang="en-US" altLang="ja-JP" sz="1600" b="1" dirty="0"/>
              <a:t>1,2</a:t>
            </a:r>
            <a:r>
              <a:rPr lang="ja-JP" altLang="en-US" sz="1600" b="1" dirty="0"/>
              <a:t>回押してください</a:t>
            </a:r>
            <a:r>
              <a:rPr lang="en-US" altLang="ja-JP" sz="1600" b="1" dirty="0"/>
              <a:t>. </a:t>
            </a:r>
            <a:r>
              <a:rPr lang="ja-JP" altLang="en-US" sz="1600" b="1" dirty="0"/>
              <a:t>プログラムを終了します</a:t>
            </a:r>
            <a:r>
              <a:rPr lang="en-US" altLang="ja-JP" sz="1600" b="1" dirty="0"/>
              <a:t>\n");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return 0;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}</a:t>
            </a:r>
          </a:p>
          <a:p>
            <a:endParaRPr lang="en-US" altLang="ja-JP" dirty="0"/>
          </a:p>
        </p:txBody>
      </p:sp>
      <p:sp>
        <p:nvSpPr>
          <p:cNvPr id="5325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387AEE65-3A96-4F48-9D18-FE7F483F06C7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4879954" y="5314139"/>
            <a:ext cx="34676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「</a:t>
            </a:r>
            <a:r>
              <a:rPr lang="en-US" altLang="ja-JP" sz="2400" dirty="0">
                <a:solidFill>
                  <a:srgbClr val="006600"/>
                </a:solidFill>
              </a:rPr>
              <a:t>&amp;</a:t>
            </a:r>
            <a:r>
              <a:rPr lang="ja-JP" altLang="en-US" sz="2400" dirty="0">
                <a:solidFill>
                  <a:srgbClr val="006600"/>
                </a:solidFill>
              </a:rPr>
              <a:t>」はメモリアドレス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の取得</a:t>
            </a:r>
          </a:p>
        </p:txBody>
      </p:sp>
      <p:sp>
        <p:nvSpPr>
          <p:cNvPr id="206854" name="Text Box 6"/>
          <p:cNvSpPr txBox="1">
            <a:spLocks noChangeArrowheads="1"/>
          </p:cNvSpPr>
          <p:nvPr/>
        </p:nvSpPr>
        <p:spPr bwMode="auto">
          <a:xfrm>
            <a:off x="4819181" y="4251283"/>
            <a:ext cx="37080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「</a:t>
            </a:r>
            <a:r>
              <a:rPr lang="en-US" altLang="ja-JP" sz="2400" dirty="0">
                <a:solidFill>
                  <a:srgbClr val="006600"/>
                </a:solidFill>
              </a:rPr>
              <a:t>%p</a:t>
            </a:r>
            <a:r>
              <a:rPr lang="ja-JP" altLang="en-US" sz="2400" dirty="0">
                <a:solidFill>
                  <a:srgbClr val="006600"/>
                </a:solidFill>
              </a:rPr>
              <a:t>」はメモリアドレス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の表示</a:t>
            </a:r>
          </a:p>
        </p:txBody>
      </p:sp>
      <p:sp>
        <p:nvSpPr>
          <p:cNvPr id="206856" name="Text Box 8"/>
          <p:cNvSpPr txBox="1">
            <a:spLocks noChangeArrowheads="1"/>
          </p:cNvSpPr>
          <p:nvPr/>
        </p:nvSpPr>
        <p:spPr bwMode="auto">
          <a:xfrm>
            <a:off x="2566860" y="3099268"/>
            <a:ext cx="369844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00"/>
                </a:solidFill>
              </a:rPr>
              <a:t>「</a:t>
            </a:r>
            <a:r>
              <a:rPr lang="en-US" altLang="ja-JP" sz="1600" dirty="0">
                <a:solidFill>
                  <a:srgbClr val="006600"/>
                </a:solidFill>
              </a:rPr>
              <a:t>%3.1f</a:t>
            </a:r>
            <a:r>
              <a:rPr lang="ja-JP" altLang="en-US" sz="1600" dirty="0">
                <a:solidFill>
                  <a:srgbClr val="006600"/>
                </a:solidFill>
              </a:rPr>
              <a:t>」は</a:t>
            </a:r>
            <a:r>
              <a:rPr lang="en-US" altLang="ja-JP" sz="1600" dirty="0">
                <a:solidFill>
                  <a:srgbClr val="006600"/>
                </a:solidFill>
              </a:rPr>
              <a:t>, </a:t>
            </a:r>
            <a:r>
              <a:rPr lang="ja-JP" altLang="en-US" sz="1600" dirty="0">
                <a:solidFill>
                  <a:srgbClr val="006600"/>
                </a:solidFill>
              </a:rPr>
              <a:t>小数点以上は最大３桁，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solidFill>
                  <a:srgbClr val="006600"/>
                </a:solidFill>
              </a:rPr>
              <a:t>小数点以下は最大１桁の表示</a:t>
            </a:r>
          </a:p>
        </p:txBody>
      </p:sp>
      <p:sp>
        <p:nvSpPr>
          <p:cNvPr id="206859" name="Text Box 11"/>
          <p:cNvSpPr txBox="1">
            <a:spLocks noChangeArrowheads="1"/>
          </p:cNvSpPr>
          <p:nvPr/>
        </p:nvSpPr>
        <p:spPr bwMode="auto">
          <a:xfrm>
            <a:off x="4572000" y="2036412"/>
            <a:ext cx="24817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</a:rPr>
              <a:t>a[0] </a:t>
            </a:r>
            <a:r>
              <a:rPr lang="ja-JP" altLang="en-US" sz="1600" dirty="0">
                <a:solidFill>
                  <a:srgbClr val="006600"/>
                </a:solidFill>
              </a:rPr>
              <a:t>に </a:t>
            </a:r>
            <a:r>
              <a:rPr lang="en-US" altLang="ja-JP" sz="1600" dirty="0">
                <a:solidFill>
                  <a:srgbClr val="006600"/>
                </a:solidFill>
              </a:rPr>
              <a:t>3.1, -2.4 </a:t>
            </a:r>
            <a:r>
              <a:rPr lang="ja-JP" altLang="en-US" sz="1600" dirty="0">
                <a:solidFill>
                  <a:srgbClr val="006600"/>
                </a:solidFill>
              </a:rPr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</a:rPr>
              <a:t>a[1] </a:t>
            </a:r>
            <a:r>
              <a:rPr lang="ja-JP" altLang="en-US" sz="1600" dirty="0">
                <a:solidFill>
                  <a:srgbClr val="006600"/>
                </a:solidFill>
              </a:rPr>
              <a:t>に </a:t>
            </a:r>
            <a:r>
              <a:rPr lang="en-US" altLang="ja-JP" sz="1600" dirty="0">
                <a:solidFill>
                  <a:srgbClr val="006600"/>
                </a:solidFill>
              </a:rPr>
              <a:t>4.5, 5.1 </a:t>
            </a:r>
            <a:r>
              <a:rPr lang="ja-JP" altLang="en-US" sz="1600" dirty="0">
                <a:solidFill>
                  <a:srgbClr val="006600"/>
                </a:solidFill>
              </a:rPr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dirty="0">
                <a:solidFill>
                  <a:srgbClr val="006600"/>
                </a:solidFill>
              </a:rPr>
              <a:t>a[2] </a:t>
            </a:r>
            <a:r>
              <a:rPr lang="ja-JP" altLang="en-US" sz="1600" dirty="0">
                <a:solidFill>
                  <a:srgbClr val="006600"/>
                </a:solidFill>
              </a:rPr>
              <a:t>に </a:t>
            </a:r>
            <a:r>
              <a:rPr lang="en-US" altLang="ja-JP" sz="1600" dirty="0">
                <a:solidFill>
                  <a:srgbClr val="006600"/>
                </a:solidFill>
              </a:rPr>
              <a:t>-2.4, 6.3 </a:t>
            </a:r>
            <a:r>
              <a:rPr lang="ja-JP" altLang="en-US" sz="1600" dirty="0">
                <a:solidFill>
                  <a:srgbClr val="006600"/>
                </a:solidFill>
              </a:rPr>
              <a:t>をセット</a:t>
            </a:r>
          </a:p>
        </p:txBody>
      </p:sp>
    </p:spTree>
    <p:extLst>
      <p:ext uri="{BB962C8B-B14F-4D97-AF65-F5344CB8AC3E}">
        <p14:creationId xmlns:p14="http://schemas.microsoft.com/office/powerpoint/2010/main" val="31955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  <p:bldP spid="206854" grpId="0"/>
      <p:bldP spid="206856" grpId="0"/>
      <p:bldP spid="2068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メモリアドレス表示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0DC6AB-1874-4755-9A9D-2E9AD2F59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552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8EB08651-F72E-426F-8F99-E64D3940E838}" type="slidenum">
              <a:rPr lang="en-US" altLang="ja-JP" smtClean="0"/>
              <a:pPr/>
              <a:t>19</a:t>
            </a:fld>
            <a:endParaRPr lang="en-US" altLang="ja-JP" dirty="0"/>
          </a:p>
        </p:txBody>
      </p:sp>
      <p:pic>
        <p:nvPicPr>
          <p:cNvPr id="55299" name="Picture 9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087563"/>
            <a:ext cx="8929687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390900" y="1557338"/>
            <a:ext cx="231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実行結果の例</a:t>
            </a:r>
          </a:p>
        </p:txBody>
      </p:sp>
      <p:sp>
        <p:nvSpPr>
          <p:cNvPr id="55302" name="Rectangle 5"/>
          <p:cNvSpPr>
            <a:spLocks noChangeArrowheads="1"/>
          </p:cNvSpPr>
          <p:nvPr/>
        </p:nvSpPr>
        <p:spPr bwMode="auto">
          <a:xfrm>
            <a:off x="2514600" y="3089275"/>
            <a:ext cx="1608138" cy="1160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5303" name="Line 6"/>
          <p:cNvSpPr>
            <a:spLocks noChangeShapeType="1"/>
          </p:cNvSpPr>
          <p:nvPr/>
        </p:nvSpPr>
        <p:spPr bwMode="auto">
          <a:xfrm flipV="1">
            <a:off x="2930525" y="4264025"/>
            <a:ext cx="319088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1917700" y="5664200"/>
            <a:ext cx="2837636" cy="88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表示された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メモリアドレス*</a:t>
            </a: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148388" y="5718175"/>
            <a:ext cx="28520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メモリアドレスの値が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ここでの「例」と違っている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ことはある（動作は正しい）</a:t>
            </a:r>
          </a:p>
        </p:txBody>
      </p:sp>
    </p:spTree>
    <p:extLst>
      <p:ext uri="{BB962C8B-B14F-4D97-AF65-F5344CB8AC3E}">
        <p14:creationId xmlns:p14="http://schemas.microsoft.com/office/powerpoint/2010/main" val="416545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例題１．バイナリファイル形式のファイルからのデータ読み込み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次のような名簿ファイル（バイナリファイル形式）を読み込んで，画面に表示するプログラムを作る</a:t>
            </a:r>
          </a:p>
          <a:p>
            <a:pPr lvl="1"/>
            <a:endParaRPr lang="en-US" altLang="ja-JP"/>
          </a:p>
        </p:txBody>
      </p:sp>
      <p:sp>
        <p:nvSpPr>
          <p:cNvPr id="614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F6E19256-F147-43BE-ADC2-20456C85D1C5}" type="slidenum">
              <a:rPr lang="en-US" altLang="ja-JP" smtClean="0"/>
              <a:pPr/>
              <a:t>2</a:t>
            </a:fld>
            <a:endParaRPr lang="en-US" altLang="ja-JP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635375" y="6021388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名簿ファイル</a:t>
            </a:r>
          </a:p>
        </p:txBody>
      </p:sp>
      <p:graphicFrame>
        <p:nvGraphicFramePr>
          <p:cNvPr id="17925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56891"/>
              </p:ext>
            </p:extLst>
          </p:nvPr>
        </p:nvGraphicFramePr>
        <p:xfrm>
          <a:off x="1476375" y="3357563"/>
          <a:ext cx="6096000" cy="2273299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37764211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288255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65746217"/>
                    </a:ext>
                  </a:extLst>
                </a:gridCol>
              </a:tblGrid>
              <a:tr h="5792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name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age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address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4132333"/>
                  </a:ext>
                </a:extLst>
              </a:tr>
              <a:tr h="562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Ken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NewYork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943633"/>
                  </a:ext>
                </a:extLst>
              </a:tr>
              <a:tr h="5620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Bill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32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HongKong</a:t>
                      </a:r>
                      <a:endParaRPr kumimoji="1" lang="en-US" altLang="ja-JP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459650"/>
                  </a:ext>
                </a:extLst>
              </a:tr>
              <a:tr h="5699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Mike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Paris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56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347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配列とメモリアドレス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A6CC41-7C1F-414B-994F-912E7A568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5734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C40DF41-A827-40F1-B690-D12C1B29F179}" type="slidenum">
              <a:rPr lang="en-US" altLang="ja-JP" smtClean="0"/>
              <a:pPr/>
              <a:t>20</a:t>
            </a:fld>
            <a:endParaRPr lang="en-US" altLang="ja-JP" dirty="0"/>
          </a:p>
        </p:txBody>
      </p:sp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579438" y="2414588"/>
            <a:ext cx="1041400" cy="9398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3412" name="AutoShape 4"/>
          <p:cNvSpPr>
            <a:spLocks noChangeArrowheads="1"/>
          </p:cNvSpPr>
          <p:nvPr/>
        </p:nvSpPr>
        <p:spPr bwMode="auto">
          <a:xfrm>
            <a:off x="579438" y="3125788"/>
            <a:ext cx="1041400" cy="9398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3413" name="AutoShape 5"/>
          <p:cNvSpPr>
            <a:spLocks noChangeArrowheads="1"/>
          </p:cNvSpPr>
          <p:nvPr/>
        </p:nvSpPr>
        <p:spPr bwMode="auto">
          <a:xfrm>
            <a:off x="579438" y="3836988"/>
            <a:ext cx="1041400" cy="939800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3414" name="Line 6"/>
          <p:cNvSpPr>
            <a:spLocks noChangeShapeType="1"/>
          </p:cNvSpPr>
          <p:nvPr/>
        </p:nvSpPr>
        <p:spPr bwMode="auto">
          <a:xfrm flipH="1">
            <a:off x="822325" y="2417763"/>
            <a:ext cx="1588" cy="2105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15" name="Line 7"/>
          <p:cNvSpPr>
            <a:spLocks noChangeShapeType="1"/>
          </p:cNvSpPr>
          <p:nvPr/>
        </p:nvSpPr>
        <p:spPr bwMode="auto">
          <a:xfrm flipH="1">
            <a:off x="815975" y="4533900"/>
            <a:ext cx="800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16" name="Line 8"/>
          <p:cNvSpPr>
            <a:spLocks noChangeShapeType="1"/>
          </p:cNvSpPr>
          <p:nvPr/>
        </p:nvSpPr>
        <p:spPr bwMode="auto">
          <a:xfrm flipH="1">
            <a:off x="593725" y="4518025"/>
            <a:ext cx="236538" cy="236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1711325" y="258286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０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1706563" y="3287713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１</a:t>
            </a:r>
          </a:p>
        </p:txBody>
      </p:sp>
      <p:sp>
        <p:nvSpPr>
          <p:cNvPr id="273419" name="Text Box 11"/>
          <p:cNvSpPr txBox="1">
            <a:spLocks noChangeArrowheads="1"/>
          </p:cNvSpPr>
          <p:nvPr/>
        </p:nvSpPr>
        <p:spPr bwMode="auto">
          <a:xfrm>
            <a:off x="1727200" y="4002088"/>
            <a:ext cx="5437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２</a:t>
            </a:r>
          </a:p>
        </p:txBody>
      </p:sp>
      <p:sp>
        <p:nvSpPr>
          <p:cNvPr id="273420" name="Text Box 12"/>
          <p:cNvSpPr txBox="1">
            <a:spLocks noChangeArrowheads="1"/>
          </p:cNvSpPr>
          <p:nvPr/>
        </p:nvSpPr>
        <p:spPr bwMode="auto">
          <a:xfrm>
            <a:off x="-102900" y="1298575"/>
            <a:ext cx="26981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配列  </a:t>
            </a:r>
            <a:r>
              <a:rPr lang="en-US" altLang="ja-JP" sz="2800" dirty="0">
                <a:solidFill>
                  <a:srgbClr val="006600"/>
                </a:solidFill>
              </a:rPr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（サイズは３）</a:t>
            </a:r>
          </a:p>
        </p:txBody>
      </p:sp>
      <p:sp>
        <p:nvSpPr>
          <p:cNvPr id="273421" name="AutoShape 13" descr="20%"/>
          <p:cNvSpPr>
            <a:spLocks noChangeArrowheads="1"/>
          </p:cNvSpPr>
          <p:nvPr/>
        </p:nvSpPr>
        <p:spPr bwMode="auto">
          <a:xfrm>
            <a:off x="2308225" y="3089275"/>
            <a:ext cx="722313" cy="854075"/>
          </a:xfrm>
          <a:prstGeom prst="leftRightArrow">
            <a:avLst>
              <a:gd name="adj1" fmla="val 50000"/>
              <a:gd name="adj2" fmla="val 2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3422" name="Line 14"/>
          <p:cNvSpPr>
            <a:spLocks noChangeShapeType="1"/>
          </p:cNvSpPr>
          <p:nvPr/>
        </p:nvSpPr>
        <p:spPr bwMode="auto">
          <a:xfrm flipH="1">
            <a:off x="6719888" y="2895600"/>
            <a:ext cx="1492250" cy="14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23" name="Text Box 15"/>
          <p:cNvSpPr txBox="1">
            <a:spLocks noChangeArrowheads="1"/>
          </p:cNvSpPr>
          <p:nvPr/>
        </p:nvSpPr>
        <p:spPr bwMode="auto">
          <a:xfrm>
            <a:off x="3559175" y="2763838"/>
            <a:ext cx="784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/>
              <a:t>a[0]</a:t>
            </a:r>
          </a:p>
        </p:txBody>
      </p:sp>
      <p:sp>
        <p:nvSpPr>
          <p:cNvPr id="273424" name="Text Box 16"/>
          <p:cNvSpPr txBox="1">
            <a:spLocks noChangeArrowheads="1"/>
          </p:cNvSpPr>
          <p:nvPr/>
        </p:nvSpPr>
        <p:spPr bwMode="auto">
          <a:xfrm>
            <a:off x="3559175" y="3235325"/>
            <a:ext cx="784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/>
              <a:t>a[1]</a:t>
            </a:r>
          </a:p>
        </p:txBody>
      </p:sp>
      <p:sp>
        <p:nvSpPr>
          <p:cNvPr id="273425" name="Text Box 17"/>
          <p:cNvSpPr txBox="1">
            <a:spLocks noChangeArrowheads="1"/>
          </p:cNvSpPr>
          <p:nvPr/>
        </p:nvSpPr>
        <p:spPr bwMode="auto">
          <a:xfrm>
            <a:off x="3559175" y="3692525"/>
            <a:ext cx="784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/>
              <a:t>a[2]</a:t>
            </a:r>
          </a:p>
        </p:txBody>
      </p:sp>
      <p:sp>
        <p:nvSpPr>
          <p:cNvPr id="273426" name="Rectangle 18"/>
          <p:cNvSpPr>
            <a:spLocks noChangeArrowheads="1"/>
          </p:cNvSpPr>
          <p:nvPr/>
        </p:nvSpPr>
        <p:spPr bwMode="auto">
          <a:xfrm>
            <a:off x="4852988" y="2251075"/>
            <a:ext cx="1958975" cy="2781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3427" name="Text Box 19"/>
          <p:cNvSpPr txBox="1">
            <a:spLocks noChangeArrowheads="1"/>
          </p:cNvSpPr>
          <p:nvPr/>
        </p:nvSpPr>
        <p:spPr bwMode="auto">
          <a:xfrm>
            <a:off x="6638925" y="1931988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メモリアドレス</a:t>
            </a:r>
          </a:p>
        </p:txBody>
      </p:sp>
      <p:sp>
        <p:nvSpPr>
          <p:cNvPr id="273428" name="Line 20"/>
          <p:cNvSpPr>
            <a:spLocks noChangeShapeType="1"/>
          </p:cNvSpPr>
          <p:nvPr/>
        </p:nvSpPr>
        <p:spPr bwMode="auto">
          <a:xfrm>
            <a:off x="4291013" y="3068638"/>
            <a:ext cx="436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29" name="Line 21"/>
          <p:cNvSpPr>
            <a:spLocks noChangeShapeType="1"/>
          </p:cNvSpPr>
          <p:nvPr/>
        </p:nvSpPr>
        <p:spPr bwMode="auto">
          <a:xfrm>
            <a:off x="4291013" y="3525838"/>
            <a:ext cx="436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30" name="Line 22"/>
          <p:cNvSpPr>
            <a:spLocks noChangeShapeType="1"/>
          </p:cNvSpPr>
          <p:nvPr/>
        </p:nvSpPr>
        <p:spPr bwMode="auto">
          <a:xfrm>
            <a:off x="4291013" y="3983038"/>
            <a:ext cx="436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73431" name="Rectangle 23"/>
          <p:cNvSpPr>
            <a:spLocks noChangeArrowheads="1"/>
          </p:cNvSpPr>
          <p:nvPr/>
        </p:nvSpPr>
        <p:spPr bwMode="auto">
          <a:xfrm>
            <a:off x="5006975" y="2840038"/>
            <a:ext cx="1665288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800" dirty="0">
              <a:solidFill>
                <a:srgbClr val="006600"/>
              </a:solidFill>
            </a:endParaRPr>
          </a:p>
        </p:txBody>
      </p:sp>
      <p:sp>
        <p:nvSpPr>
          <p:cNvPr id="273432" name="Rectangle 24"/>
          <p:cNvSpPr>
            <a:spLocks noChangeArrowheads="1"/>
          </p:cNvSpPr>
          <p:nvPr/>
        </p:nvSpPr>
        <p:spPr bwMode="auto">
          <a:xfrm>
            <a:off x="5006975" y="3297238"/>
            <a:ext cx="1665288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800" dirty="0">
              <a:solidFill>
                <a:srgbClr val="006600"/>
              </a:solidFill>
            </a:endParaRPr>
          </a:p>
        </p:txBody>
      </p:sp>
      <p:sp>
        <p:nvSpPr>
          <p:cNvPr id="273433" name="Rectangle 25"/>
          <p:cNvSpPr>
            <a:spLocks noChangeArrowheads="1"/>
          </p:cNvSpPr>
          <p:nvPr/>
        </p:nvSpPr>
        <p:spPr bwMode="auto">
          <a:xfrm>
            <a:off x="5006975" y="3754438"/>
            <a:ext cx="1665288" cy="457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800" dirty="0">
              <a:solidFill>
                <a:srgbClr val="006600"/>
              </a:solidFill>
            </a:endParaRPr>
          </a:p>
        </p:txBody>
      </p:sp>
      <p:sp>
        <p:nvSpPr>
          <p:cNvPr id="273434" name="Text Box 26"/>
          <p:cNvSpPr txBox="1">
            <a:spLocks noChangeArrowheads="1"/>
          </p:cNvSpPr>
          <p:nvPr/>
        </p:nvSpPr>
        <p:spPr bwMode="auto">
          <a:xfrm>
            <a:off x="6958013" y="2684463"/>
            <a:ext cx="1883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0012FEA8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273435" name="Text Box 27"/>
          <p:cNvSpPr txBox="1">
            <a:spLocks noChangeArrowheads="1"/>
          </p:cNvSpPr>
          <p:nvPr/>
        </p:nvSpPr>
        <p:spPr bwMode="auto">
          <a:xfrm>
            <a:off x="6958013" y="3127375"/>
            <a:ext cx="18838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0012FEB8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273436" name="Text Box 28"/>
          <p:cNvSpPr txBox="1">
            <a:spLocks noChangeArrowheads="1"/>
          </p:cNvSpPr>
          <p:nvPr/>
        </p:nvSpPr>
        <p:spPr bwMode="auto">
          <a:xfrm>
            <a:off x="6958013" y="3584575"/>
            <a:ext cx="190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chemeClr val="tx2"/>
                </a:solidFill>
              </a:rPr>
              <a:t>0012FEC8</a:t>
            </a:r>
            <a:endParaRPr lang="en-US" altLang="ja-JP" sz="1800" dirty="0">
              <a:solidFill>
                <a:schemeClr val="tx2"/>
              </a:solidFill>
            </a:endParaRPr>
          </a:p>
        </p:txBody>
      </p:sp>
      <p:sp>
        <p:nvSpPr>
          <p:cNvPr id="273437" name="Text Box 29"/>
          <p:cNvSpPr txBox="1">
            <a:spLocks noChangeArrowheads="1"/>
          </p:cNvSpPr>
          <p:nvPr/>
        </p:nvSpPr>
        <p:spPr bwMode="auto">
          <a:xfrm>
            <a:off x="4548327" y="1009650"/>
            <a:ext cx="3057247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273438" name="Text Box 30"/>
          <p:cNvSpPr txBox="1">
            <a:spLocks noChangeArrowheads="1"/>
          </p:cNvSpPr>
          <p:nvPr/>
        </p:nvSpPr>
        <p:spPr bwMode="auto">
          <a:xfrm>
            <a:off x="4662488" y="517525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構造体の配列</a:t>
            </a:r>
          </a:p>
        </p:txBody>
      </p:sp>
      <p:sp>
        <p:nvSpPr>
          <p:cNvPr id="273445" name="Line 37"/>
          <p:cNvSpPr>
            <a:spLocks noChangeShapeType="1"/>
          </p:cNvSpPr>
          <p:nvPr/>
        </p:nvSpPr>
        <p:spPr bwMode="auto">
          <a:xfrm flipH="1">
            <a:off x="5832475" y="2854325"/>
            <a:ext cx="15875" cy="133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57377" name="Text Box 38"/>
          <p:cNvSpPr txBox="1">
            <a:spLocks noChangeArrowheads="1"/>
          </p:cNvSpPr>
          <p:nvPr/>
        </p:nvSpPr>
        <p:spPr bwMode="auto">
          <a:xfrm>
            <a:off x="5195888" y="2849563"/>
            <a:ext cx="1483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6600"/>
                </a:solidFill>
              </a:rPr>
              <a:t>3.1    -2.4</a:t>
            </a:r>
          </a:p>
        </p:txBody>
      </p:sp>
      <p:sp>
        <p:nvSpPr>
          <p:cNvPr id="57378" name="Text Box 39"/>
          <p:cNvSpPr txBox="1">
            <a:spLocks noChangeArrowheads="1"/>
          </p:cNvSpPr>
          <p:nvPr/>
        </p:nvSpPr>
        <p:spPr bwMode="auto">
          <a:xfrm>
            <a:off x="5200650" y="3287713"/>
            <a:ext cx="14654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6600"/>
                </a:solidFill>
              </a:rPr>
              <a:t>4.5     5.1</a:t>
            </a:r>
          </a:p>
        </p:txBody>
      </p:sp>
      <p:sp>
        <p:nvSpPr>
          <p:cNvPr id="57379" name="Text Box 40"/>
          <p:cNvSpPr txBox="1">
            <a:spLocks noChangeArrowheads="1"/>
          </p:cNvSpPr>
          <p:nvPr/>
        </p:nvSpPr>
        <p:spPr bwMode="auto">
          <a:xfrm>
            <a:off x="5116513" y="3776663"/>
            <a:ext cx="14830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rgbClr val="006600"/>
                </a:solidFill>
              </a:rPr>
              <a:t>-2.4    6.3</a:t>
            </a:r>
          </a:p>
        </p:txBody>
      </p:sp>
    </p:spTree>
    <p:extLst>
      <p:ext uri="{BB962C8B-B14F-4D97-AF65-F5344CB8AC3E}">
        <p14:creationId xmlns:p14="http://schemas.microsoft.com/office/powerpoint/2010/main" val="113619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7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7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7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7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7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7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/>
      <p:bldP spid="273418" grpId="0"/>
      <p:bldP spid="273419" grpId="0"/>
      <p:bldP spid="273420" grpId="0"/>
      <p:bldP spid="273423" grpId="0"/>
      <p:bldP spid="273424" grpId="0"/>
      <p:bldP spid="273425" grpId="0"/>
      <p:bldP spid="273427" grpId="0"/>
      <p:bldP spid="273431" grpId="0" animBg="1"/>
      <p:bldP spid="273432" grpId="0" animBg="1"/>
      <p:bldP spid="273433" grpId="0" animBg="1"/>
      <p:bldP spid="273434" grpId="0"/>
      <p:bldP spid="273435" grpId="0"/>
      <p:bldP spid="273436" grpId="0"/>
      <p:bldP spid="273437" grpId="0" animBg="1"/>
      <p:bldP spid="273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94BCA58-6098-47DF-AE39-802B4369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D14AE2-AE84-46D3-A3DC-DF82C4626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5939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95D6CAD8-E3B8-4BE9-9811-347BB1CBEFE3}" type="slidenum">
              <a:rPr lang="en-US" altLang="ja-JP" smtClean="0"/>
              <a:pPr/>
              <a:t>21</a:t>
            </a:fld>
            <a:endParaRPr lang="en-US" altLang="ja-JP" dirty="0"/>
          </a:p>
        </p:txBody>
      </p:sp>
      <p:pic>
        <p:nvPicPr>
          <p:cNvPr id="59395" name="Picture 3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1162050"/>
            <a:ext cx="8783637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3017838" y="119063"/>
            <a:ext cx="2954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実際のメモリの中身</a:t>
            </a:r>
          </a:p>
        </p:txBody>
      </p:sp>
      <p:sp>
        <p:nvSpPr>
          <p:cNvPr id="59397" name="Text Box 33"/>
          <p:cNvSpPr txBox="1">
            <a:spLocks noChangeArrowheads="1"/>
          </p:cNvSpPr>
          <p:nvPr/>
        </p:nvSpPr>
        <p:spPr bwMode="auto">
          <a:xfrm>
            <a:off x="207963" y="5445125"/>
            <a:ext cx="32111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double </a:t>
            </a:r>
            <a:r>
              <a:rPr lang="ja-JP" altLang="en-US" sz="2400" dirty="0"/>
              <a:t>型の変数は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8 </a:t>
            </a:r>
            <a:r>
              <a:rPr lang="ja-JP" altLang="en-US" sz="2400" dirty="0"/>
              <a:t>バイトになっている</a:t>
            </a:r>
          </a:p>
        </p:txBody>
      </p:sp>
      <p:sp>
        <p:nvSpPr>
          <p:cNvPr id="275490" name="Rectangle 34"/>
          <p:cNvSpPr>
            <a:spLocks noChangeArrowheads="1"/>
          </p:cNvSpPr>
          <p:nvPr/>
        </p:nvSpPr>
        <p:spPr bwMode="auto">
          <a:xfrm>
            <a:off x="1365250" y="2168525"/>
            <a:ext cx="2628900" cy="223838"/>
          </a:xfrm>
          <a:prstGeom prst="rect">
            <a:avLst/>
          </a:prstGeom>
          <a:noFill/>
          <a:ln w="9525">
            <a:solidFill>
              <a:srgbClr val="FF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5491" name="Rectangle 35"/>
          <p:cNvSpPr>
            <a:spLocks noChangeArrowheads="1"/>
          </p:cNvSpPr>
          <p:nvPr/>
        </p:nvSpPr>
        <p:spPr bwMode="auto">
          <a:xfrm>
            <a:off x="4041775" y="1939925"/>
            <a:ext cx="2628900" cy="198438"/>
          </a:xfrm>
          <a:prstGeom prst="rect">
            <a:avLst/>
          </a:prstGeom>
          <a:noFill/>
          <a:ln w="9525">
            <a:solidFill>
              <a:srgbClr val="FF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5493" name="Rectangle 37"/>
          <p:cNvSpPr>
            <a:spLocks noChangeArrowheads="1"/>
          </p:cNvSpPr>
          <p:nvPr/>
        </p:nvSpPr>
        <p:spPr bwMode="auto">
          <a:xfrm>
            <a:off x="1352550" y="2409825"/>
            <a:ext cx="2628900" cy="223838"/>
          </a:xfrm>
          <a:prstGeom prst="rect">
            <a:avLst/>
          </a:prstGeom>
          <a:noFill/>
          <a:ln w="9525">
            <a:solidFill>
              <a:srgbClr val="FF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5494" name="Rectangle 38"/>
          <p:cNvSpPr>
            <a:spLocks noChangeArrowheads="1"/>
          </p:cNvSpPr>
          <p:nvPr/>
        </p:nvSpPr>
        <p:spPr bwMode="auto">
          <a:xfrm>
            <a:off x="4029075" y="2181225"/>
            <a:ext cx="2628900" cy="198438"/>
          </a:xfrm>
          <a:prstGeom prst="rect">
            <a:avLst/>
          </a:prstGeom>
          <a:noFill/>
          <a:ln w="9525">
            <a:solidFill>
              <a:srgbClr val="FF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5495" name="Rectangle 39"/>
          <p:cNvSpPr>
            <a:spLocks noChangeArrowheads="1"/>
          </p:cNvSpPr>
          <p:nvPr/>
        </p:nvSpPr>
        <p:spPr bwMode="auto">
          <a:xfrm>
            <a:off x="1352550" y="2663825"/>
            <a:ext cx="2628900" cy="223838"/>
          </a:xfrm>
          <a:prstGeom prst="rect">
            <a:avLst/>
          </a:prstGeom>
          <a:noFill/>
          <a:ln w="9525">
            <a:solidFill>
              <a:srgbClr val="FF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5496" name="Rectangle 40"/>
          <p:cNvSpPr>
            <a:spLocks noChangeArrowheads="1"/>
          </p:cNvSpPr>
          <p:nvPr/>
        </p:nvSpPr>
        <p:spPr bwMode="auto">
          <a:xfrm>
            <a:off x="4029075" y="2435225"/>
            <a:ext cx="2628900" cy="198438"/>
          </a:xfrm>
          <a:prstGeom prst="rect">
            <a:avLst/>
          </a:prstGeom>
          <a:noFill/>
          <a:ln w="9525">
            <a:solidFill>
              <a:srgbClr val="FF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59404" name="Text Box 41"/>
          <p:cNvSpPr txBox="1">
            <a:spLocks noChangeArrowheads="1"/>
          </p:cNvSpPr>
          <p:nvPr/>
        </p:nvSpPr>
        <p:spPr bwMode="auto">
          <a:xfrm>
            <a:off x="6148388" y="5718175"/>
            <a:ext cx="2852063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メモリアドレスの値が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ここでの「例」と違っている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/>
              <a:t>ことはある</a:t>
            </a:r>
          </a:p>
        </p:txBody>
      </p:sp>
    </p:spTree>
    <p:extLst>
      <p:ext uri="{BB962C8B-B14F-4D97-AF65-F5344CB8AC3E}">
        <p14:creationId xmlns:p14="http://schemas.microsoft.com/office/powerpoint/2010/main" val="4354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#include "</a:t>
            </a:r>
            <a:r>
              <a:rPr lang="en-US" altLang="ja-JP" sz="1600" b="1" dirty="0" err="1"/>
              <a:t>stdio.h</a:t>
            </a:r>
            <a:r>
              <a:rPr lang="en-US" altLang="ja-JP" sz="1600" b="1" dirty="0"/>
              <a:t>"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#include &lt;</a:t>
            </a:r>
            <a:r>
              <a:rPr lang="en-US" altLang="ja-JP" sz="1600" b="1" dirty="0" err="1"/>
              <a:t>math.h</a:t>
            </a:r>
            <a:r>
              <a:rPr lang="en-US" altLang="ja-JP" sz="1600" b="1" dirty="0"/>
              <a:t>&gt;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 err="1"/>
              <a:t>struct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ImaginaryNumber</a:t>
            </a:r>
            <a:r>
              <a:rPr lang="en-US" altLang="ja-JP" sz="1600" b="1" dirty="0"/>
              <a:t>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double </a:t>
            </a:r>
            <a:r>
              <a:rPr lang="en-US" altLang="ja-JP" sz="1600" b="1" dirty="0" err="1"/>
              <a:t>real_part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double </a:t>
            </a:r>
            <a:r>
              <a:rPr lang="en-US" altLang="ja-JP" sz="1600" b="1" dirty="0" err="1"/>
              <a:t>imaginary_part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};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 err="1"/>
              <a:t>int</a:t>
            </a:r>
            <a:r>
              <a:rPr lang="en-US" altLang="ja-JP" sz="1600" b="1" dirty="0"/>
              <a:t> main()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struct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ImaginaryNumber</a:t>
            </a:r>
            <a:r>
              <a:rPr lang="en-US" altLang="ja-JP" sz="1600" b="1" dirty="0"/>
              <a:t> a[] = {{3.1, -2.4},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                            {4.5, 5.1},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                            {-2.4, 6.3}};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for (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=0;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&lt;3;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</a:t>
            </a:r>
            <a:r>
              <a:rPr lang="ja-JP" altLang="en-US" sz="1600" b="1" dirty="0"/>
              <a:t>複素数 </a:t>
            </a:r>
            <a:r>
              <a:rPr lang="en-US" altLang="ja-JP" sz="1600" b="1" dirty="0"/>
              <a:t>%</a:t>
            </a:r>
            <a:r>
              <a:rPr lang="en-US" altLang="ja-JP" sz="1600" b="1" dirty="0" err="1"/>
              <a:t>3.1f</a:t>
            </a:r>
            <a:r>
              <a:rPr lang="en-US" altLang="ja-JP" sz="1600" b="1" dirty="0"/>
              <a:t> + %</a:t>
            </a:r>
            <a:r>
              <a:rPr lang="en-US" altLang="ja-JP" sz="1600" b="1" dirty="0" err="1"/>
              <a:t>3.1f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\n",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</a:t>
            </a:r>
            <a:r>
              <a:rPr lang="en-US" altLang="ja-JP" sz="1600" b="1" dirty="0" err="1"/>
              <a:t>real_part</a:t>
            </a:r>
            <a:r>
              <a:rPr lang="en-US" altLang="ja-JP" sz="1600" b="1" dirty="0"/>
              <a:t>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</a:t>
            </a:r>
            <a:r>
              <a:rPr lang="en-US" altLang="ja-JP" sz="1600" b="1" dirty="0" err="1"/>
              <a:t>imaginary_part</a:t>
            </a:r>
            <a:r>
              <a:rPr lang="en-US" altLang="ja-JP" sz="1600" b="1" dirty="0"/>
              <a:t> 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for (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=0;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&lt;3;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"address(a[%d]) = %p\n",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, &amp;(a[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]) 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"Enter </a:t>
            </a:r>
            <a:r>
              <a:rPr lang="ja-JP" altLang="en-US" sz="1600" b="1" dirty="0"/>
              <a:t>キーを</a:t>
            </a:r>
            <a:r>
              <a:rPr lang="en-US" altLang="ja-JP" sz="1600" b="1" dirty="0"/>
              <a:t>1,2</a:t>
            </a:r>
            <a:r>
              <a:rPr lang="ja-JP" altLang="en-US" sz="1600" b="1" dirty="0"/>
              <a:t>回押してください</a:t>
            </a:r>
            <a:r>
              <a:rPr lang="en-US" altLang="ja-JP" sz="1600" b="1" dirty="0"/>
              <a:t>. </a:t>
            </a:r>
            <a:r>
              <a:rPr lang="ja-JP" altLang="en-US" sz="1600" b="1" dirty="0"/>
              <a:t>プログラムを終了します</a:t>
            </a:r>
            <a:r>
              <a:rPr lang="en-US" altLang="ja-JP" sz="1600" b="1" dirty="0"/>
              <a:t>\n");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  return 0;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altLang="ja-JP" sz="1600" b="1" dirty="0"/>
              <a:t>}</a:t>
            </a:r>
          </a:p>
          <a:p>
            <a:endParaRPr lang="en-US" altLang="ja-JP" dirty="0"/>
          </a:p>
        </p:txBody>
      </p:sp>
      <p:sp>
        <p:nvSpPr>
          <p:cNvPr id="6144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CBF14525-526B-4271-90E2-419B894EC273}" type="slidenum">
              <a:rPr lang="en-US" altLang="ja-JP" smtClean="0"/>
              <a:pPr/>
              <a:t>22</a:t>
            </a:fld>
            <a:endParaRPr lang="en-US" altLang="ja-JP" dirty="0"/>
          </a:p>
        </p:txBody>
      </p:sp>
      <p:sp>
        <p:nvSpPr>
          <p:cNvPr id="277517" name="Rectangle 13"/>
          <p:cNvSpPr>
            <a:spLocks noChangeArrowheads="1"/>
          </p:cNvSpPr>
          <p:nvPr/>
        </p:nvSpPr>
        <p:spPr bwMode="auto">
          <a:xfrm>
            <a:off x="494507" y="2762137"/>
            <a:ext cx="4483178" cy="790575"/>
          </a:xfrm>
          <a:prstGeom prst="rect">
            <a:avLst/>
          </a:prstGeom>
          <a:solidFill>
            <a:srgbClr val="CCFF99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7514" name="Rectangle 10"/>
          <p:cNvSpPr>
            <a:spLocks noChangeArrowheads="1"/>
          </p:cNvSpPr>
          <p:nvPr/>
        </p:nvSpPr>
        <p:spPr bwMode="auto">
          <a:xfrm>
            <a:off x="321845" y="1358901"/>
            <a:ext cx="3364293" cy="890588"/>
          </a:xfrm>
          <a:prstGeom prst="rect">
            <a:avLst/>
          </a:prstGeom>
          <a:solidFill>
            <a:srgbClr val="CC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77515" name="Text Box 11"/>
          <p:cNvSpPr txBox="1">
            <a:spLocks noChangeArrowheads="1"/>
          </p:cNvSpPr>
          <p:nvPr/>
        </p:nvSpPr>
        <p:spPr bwMode="auto">
          <a:xfrm>
            <a:off x="3834372" y="1044933"/>
            <a:ext cx="43220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構造体 </a:t>
            </a:r>
            <a:r>
              <a:rPr lang="en-US" altLang="ja-JP" sz="2800" dirty="0" err="1">
                <a:solidFill>
                  <a:srgbClr val="006600"/>
                </a:solidFill>
              </a:rPr>
              <a:t>ImaginaryNumber</a:t>
            </a:r>
            <a:r>
              <a:rPr lang="en-US" altLang="ja-JP" sz="2800" dirty="0">
                <a:solidFill>
                  <a:srgbClr val="0066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の型宣言</a:t>
            </a:r>
          </a:p>
        </p:txBody>
      </p:sp>
      <p:sp>
        <p:nvSpPr>
          <p:cNvPr id="277519" name="Text Box 15"/>
          <p:cNvSpPr txBox="1">
            <a:spLocks noChangeArrowheads="1"/>
          </p:cNvSpPr>
          <p:nvPr/>
        </p:nvSpPr>
        <p:spPr bwMode="auto">
          <a:xfrm>
            <a:off x="5150347" y="2666993"/>
            <a:ext cx="23727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構造体の配列 </a:t>
            </a:r>
            <a:r>
              <a:rPr lang="en-US" altLang="ja-JP" sz="2400" dirty="0">
                <a:solidFill>
                  <a:srgbClr val="006600"/>
                </a:solidFill>
              </a:rPr>
              <a:t>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の宣言と初期化</a:t>
            </a:r>
          </a:p>
        </p:txBody>
      </p:sp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5215596" y="4577094"/>
            <a:ext cx="2698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構造体のメンバ</a:t>
            </a:r>
          </a:p>
        </p:txBody>
      </p:sp>
    </p:spTree>
    <p:extLst>
      <p:ext uri="{BB962C8B-B14F-4D97-AF65-F5344CB8AC3E}">
        <p14:creationId xmlns:p14="http://schemas.microsoft.com/office/powerpoint/2010/main" val="1655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5" grpId="0"/>
      <p:bldP spid="277519" grpId="0"/>
      <p:bldP spid="2775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構造体の型宣言</a:t>
            </a:r>
          </a:p>
        </p:txBody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altLang="ja-JP"/>
          </a:p>
          <a:p>
            <a:r>
              <a:rPr lang="ja-JP" altLang="en-US"/>
              <a:t>構造体には，名前がある</a:t>
            </a:r>
          </a:p>
          <a:p>
            <a:r>
              <a:rPr lang="ja-JP" altLang="en-US"/>
              <a:t>それぞれのデータ（メンバという）は，名前と型（データの種類のこと）がある．</a:t>
            </a:r>
          </a:p>
        </p:txBody>
      </p:sp>
      <p:sp>
        <p:nvSpPr>
          <p:cNvPr id="6349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F9D643AA-7603-429E-9458-0A2158185767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sp>
        <p:nvSpPr>
          <p:cNvPr id="63493" name="Text Box 1036"/>
          <p:cNvSpPr txBox="1">
            <a:spLocks noChangeArrowheads="1"/>
          </p:cNvSpPr>
          <p:nvPr/>
        </p:nvSpPr>
        <p:spPr bwMode="auto">
          <a:xfrm>
            <a:off x="2204657" y="3386965"/>
            <a:ext cx="3444875" cy="257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struct Person {</a:t>
            </a:r>
          </a:p>
          <a:p>
            <a:pPr eaLnBrk="1" hangingPunct="1"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    char name[20];</a:t>
            </a:r>
          </a:p>
          <a:p>
            <a:pPr eaLnBrk="1" hangingPunct="1"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    int age;</a:t>
            </a:r>
          </a:p>
          <a:p>
            <a:pPr eaLnBrk="1" hangingPunct="1"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    char address[20];</a:t>
            </a:r>
          </a:p>
          <a:p>
            <a:pPr eaLnBrk="1" hangingPunct="1">
              <a:buFontTx/>
              <a:buNone/>
            </a:pPr>
            <a:r>
              <a:rPr lang="en-US" altLang="ja-JP" sz="2800" dirty="0">
                <a:solidFill>
                  <a:schemeClr val="accent2"/>
                </a:solidFill>
              </a:rPr>
              <a:t>};</a:t>
            </a:r>
          </a:p>
        </p:txBody>
      </p:sp>
      <p:sp>
        <p:nvSpPr>
          <p:cNvPr id="63494" name="Rectangle 1037"/>
          <p:cNvSpPr>
            <a:spLocks noChangeArrowheads="1"/>
          </p:cNvSpPr>
          <p:nvPr/>
        </p:nvSpPr>
        <p:spPr bwMode="auto">
          <a:xfrm>
            <a:off x="3248229" y="3346751"/>
            <a:ext cx="1066800" cy="53340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3495" name="Line 1038"/>
          <p:cNvSpPr>
            <a:spLocks noChangeShapeType="1"/>
          </p:cNvSpPr>
          <p:nvPr/>
        </p:nvSpPr>
        <p:spPr bwMode="auto">
          <a:xfrm>
            <a:off x="5116132" y="3677477"/>
            <a:ext cx="762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63496" name="Text Box 1039"/>
          <p:cNvSpPr txBox="1">
            <a:spLocks noChangeArrowheads="1"/>
          </p:cNvSpPr>
          <p:nvPr/>
        </p:nvSpPr>
        <p:spPr bwMode="auto">
          <a:xfrm>
            <a:off x="5878132" y="3601277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名前</a:t>
            </a:r>
          </a:p>
        </p:txBody>
      </p:sp>
      <p:sp>
        <p:nvSpPr>
          <p:cNvPr id="63497" name="AutoShape 1040"/>
          <p:cNvSpPr>
            <a:spLocks/>
          </p:cNvSpPr>
          <p:nvPr/>
        </p:nvSpPr>
        <p:spPr bwMode="auto">
          <a:xfrm>
            <a:off x="5268532" y="3982277"/>
            <a:ext cx="228600" cy="1447800"/>
          </a:xfrm>
          <a:prstGeom prst="rightBrace">
            <a:avLst>
              <a:gd name="adj1" fmla="val 52778"/>
              <a:gd name="adj2" fmla="val 50000"/>
            </a:avLst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3498" name="Text Box 1041"/>
          <p:cNvSpPr txBox="1">
            <a:spLocks noChangeArrowheads="1"/>
          </p:cNvSpPr>
          <p:nvPr/>
        </p:nvSpPr>
        <p:spPr bwMode="auto">
          <a:xfrm>
            <a:off x="5573332" y="4439477"/>
            <a:ext cx="126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6600"/>
                </a:solidFill>
              </a:rPr>
              <a:t>メンバ</a:t>
            </a:r>
          </a:p>
        </p:txBody>
      </p:sp>
    </p:spTree>
    <p:extLst>
      <p:ext uri="{BB962C8B-B14F-4D97-AF65-F5344CB8AC3E}">
        <p14:creationId xmlns:p14="http://schemas.microsoft.com/office/powerpoint/2010/main" val="3028512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96" y="419726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/>
              <a:t>参考．バイナリファイル形式の</a:t>
            </a:r>
            <a:br>
              <a:rPr lang="ja-JP" altLang="en-US"/>
            </a:br>
            <a:r>
              <a:rPr lang="ja-JP" altLang="en-US"/>
              <a:t>ファイル読み出し，書き込み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96" y="1090951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最初にファイルの書き込みを行い，次に，書き込んだファイルの読み出しを行うプログラム</a:t>
            </a:r>
          </a:p>
          <a:p>
            <a:pPr marL="0" indent="0">
              <a:buNone/>
            </a:pPr>
            <a:r>
              <a:rPr lang="ja-JP" altLang="en-US" dirty="0"/>
              <a:t>　　→　練習用の見本として示す</a:t>
            </a:r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6553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0199326-985C-457A-A8DB-05AD520C1B99}" type="slidenum">
              <a:rPr lang="en-US" altLang="ja-JP" smtClean="0"/>
              <a:pPr/>
              <a:t>24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58526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3" name="Rectangle 2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　</a:t>
            </a:r>
          </a:p>
        </p:txBody>
      </p:sp>
      <p:sp>
        <p:nvSpPr>
          <p:cNvPr id="67602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最初は書き込み</a:t>
            </a:r>
          </a:p>
        </p:txBody>
      </p:sp>
      <p:sp>
        <p:nvSpPr>
          <p:cNvPr id="6758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04CF1451-3514-4C44-A8E0-0B0C85A2FE66}" type="slidenum">
              <a:rPr lang="en-US" altLang="ja-JP" smtClean="0"/>
              <a:pPr/>
              <a:t>25</a:t>
            </a:fld>
            <a:endParaRPr lang="en-US" altLang="ja-JP" dirty="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23393" y="2774950"/>
            <a:ext cx="44935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データファイル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（バイナリファイル形式）</a:t>
            </a:r>
          </a:p>
        </p:txBody>
      </p:sp>
      <p:sp>
        <p:nvSpPr>
          <p:cNvPr id="67588" name="AutoShape 5"/>
          <p:cNvSpPr>
            <a:spLocks noChangeArrowheads="1"/>
          </p:cNvSpPr>
          <p:nvPr/>
        </p:nvSpPr>
        <p:spPr bwMode="auto">
          <a:xfrm>
            <a:off x="1608138" y="3762375"/>
            <a:ext cx="1697037" cy="2157413"/>
          </a:xfrm>
          <a:prstGeom prst="can">
            <a:avLst>
              <a:gd name="adj" fmla="val 31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7589" name="Rectangle 6"/>
          <p:cNvSpPr>
            <a:spLocks noChangeArrowheads="1"/>
          </p:cNvSpPr>
          <p:nvPr/>
        </p:nvSpPr>
        <p:spPr bwMode="auto">
          <a:xfrm>
            <a:off x="4922838" y="3616325"/>
            <a:ext cx="1941512" cy="2787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7590" name="Text Box 7"/>
          <p:cNvSpPr txBox="1">
            <a:spLocks noChangeArrowheads="1"/>
          </p:cNvSpPr>
          <p:nvPr/>
        </p:nvSpPr>
        <p:spPr bwMode="auto">
          <a:xfrm>
            <a:off x="4354652" y="2628900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416300" y="3670300"/>
            <a:ext cx="141577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tx2"/>
                </a:solidFill>
              </a:rPr>
              <a:t>fwrite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書き込み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603625" y="5529263"/>
            <a:ext cx="13131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tx2"/>
                </a:solidFill>
              </a:rPr>
              <a:t>fwrite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3</a:t>
            </a:r>
            <a:r>
              <a:rPr lang="ja-JP" altLang="en-US" sz="2400" dirty="0">
                <a:solidFill>
                  <a:schemeClr val="tx2"/>
                </a:solidFill>
              </a:rPr>
              <a:t>回実行</a:t>
            </a:r>
          </a:p>
        </p:txBody>
      </p:sp>
      <p:grpSp>
        <p:nvGrpSpPr>
          <p:cNvPr id="67593" name="Group 22"/>
          <p:cNvGrpSpPr>
            <a:grpSpLocks/>
          </p:cNvGrpSpPr>
          <p:nvPr/>
        </p:nvGrpSpPr>
        <p:grpSpPr bwMode="auto">
          <a:xfrm flipH="1">
            <a:off x="3705225" y="4448175"/>
            <a:ext cx="658813" cy="984250"/>
            <a:chOff x="2334" y="2802"/>
            <a:chExt cx="415" cy="620"/>
          </a:xfrm>
        </p:grpSpPr>
        <p:sp>
          <p:nvSpPr>
            <p:cNvPr id="67604" name="AutoShape 8"/>
            <p:cNvSpPr>
              <a:spLocks noChangeArrowheads="1"/>
            </p:cNvSpPr>
            <p:nvPr/>
          </p:nvSpPr>
          <p:spPr bwMode="auto">
            <a:xfrm>
              <a:off x="2334" y="2802"/>
              <a:ext cx="408" cy="212"/>
            </a:xfrm>
            <a:prstGeom prst="rightArrow">
              <a:avLst>
                <a:gd name="adj1" fmla="val 50000"/>
                <a:gd name="adj2" fmla="val 481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 dirty="0"/>
            </a:p>
          </p:txBody>
        </p:sp>
        <p:sp>
          <p:nvSpPr>
            <p:cNvPr id="67605" name="AutoShape 12"/>
            <p:cNvSpPr>
              <a:spLocks noChangeArrowheads="1"/>
            </p:cNvSpPr>
            <p:nvPr/>
          </p:nvSpPr>
          <p:spPr bwMode="auto">
            <a:xfrm>
              <a:off x="2341" y="3006"/>
              <a:ext cx="408" cy="212"/>
            </a:xfrm>
            <a:prstGeom prst="rightArrow">
              <a:avLst>
                <a:gd name="adj1" fmla="val 50000"/>
                <a:gd name="adj2" fmla="val 481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 dirty="0"/>
            </a:p>
          </p:txBody>
        </p:sp>
        <p:sp>
          <p:nvSpPr>
            <p:cNvPr id="67606" name="AutoShape 13"/>
            <p:cNvSpPr>
              <a:spLocks noChangeArrowheads="1"/>
            </p:cNvSpPr>
            <p:nvPr/>
          </p:nvSpPr>
          <p:spPr bwMode="auto">
            <a:xfrm>
              <a:off x="2338" y="3210"/>
              <a:ext cx="408" cy="212"/>
            </a:xfrm>
            <a:prstGeom prst="rightArrow">
              <a:avLst>
                <a:gd name="adj1" fmla="val 50000"/>
                <a:gd name="adj2" fmla="val 481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 dirty="0"/>
            </a:p>
          </p:txBody>
        </p:sp>
      </p:grpSp>
      <p:sp>
        <p:nvSpPr>
          <p:cNvPr id="67594" name="Text Box 14"/>
          <p:cNvSpPr txBox="1">
            <a:spLocks noChangeArrowheads="1"/>
          </p:cNvSpPr>
          <p:nvPr/>
        </p:nvSpPr>
        <p:spPr bwMode="auto">
          <a:xfrm>
            <a:off x="1081624" y="5886450"/>
            <a:ext cx="26468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３人分のデータを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書き込む</a:t>
            </a:r>
          </a:p>
        </p:txBody>
      </p:sp>
      <p:sp>
        <p:nvSpPr>
          <p:cNvPr id="67595" name="Rectangle 15"/>
          <p:cNvSpPr>
            <a:spLocks noChangeArrowheads="1"/>
          </p:cNvSpPr>
          <p:nvPr/>
        </p:nvSpPr>
        <p:spPr bwMode="auto">
          <a:xfrm>
            <a:off x="1962150" y="4532313"/>
            <a:ext cx="989013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67596" name="Rectangle 16"/>
          <p:cNvSpPr>
            <a:spLocks noChangeArrowheads="1"/>
          </p:cNvSpPr>
          <p:nvPr/>
        </p:nvSpPr>
        <p:spPr bwMode="auto">
          <a:xfrm>
            <a:off x="1958975" y="4778375"/>
            <a:ext cx="989013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67597" name="Rectangle 17"/>
          <p:cNvSpPr>
            <a:spLocks noChangeArrowheads="1"/>
          </p:cNvSpPr>
          <p:nvPr/>
        </p:nvSpPr>
        <p:spPr bwMode="auto">
          <a:xfrm>
            <a:off x="1960563" y="5037138"/>
            <a:ext cx="989012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311314" name="Rectangle 18"/>
          <p:cNvSpPr>
            <a:spLocks noChangeArrowheads="1"/>
          </p:cNvSpPr>
          <p:nvPr/>
        </p:nvSpPr>
        <p:spPr bwMode="auto">
          <a:xfrm>
            <a:off x="5332413" y="4519613"/>
            <a:ext cx="989012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311315" name="Rectangle 19"/>
          <p:cNvSpPr>
            <a:spLocks noChangeArrowheads="1"/>
          </p:cNvSpPr>
          <p:nvPr/>
        </p:nvSpPr>
        <p:spPr bwMode="auto">
          <a:xfrm>
            <a:off x="5329238" y="4765675"/>
            <a:ext cx="989012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311316" name="Rectangle 20"/>
          <p:cNvSpPr>
            <a:spLocks noChangeArrowheads="1"/>
          </p:cNvSpPr>
          <p:nvPr/>
        </p:nvSpPr>
        <p:spPr bwMode="auto">
          <a:xfrm>
            <a:off x="5330825" y="5024438"/>
            <a:ext cx="989013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67601" name="Text Box 23"/>
          <p:cNvSpPr txBox="1">
            <a:spLocks noChangeArrowheads="1"/>
          </p:cNvSpPr>
          <p:nvPr/>
        </p:nvSpPr>
        <p:spPr bwMode="auto">
          <a:xfrm>
            <a:off x="5045075" y="5353050"/>
            <a:ext cx="13997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変数 </a:t>
            </a:r>
            <a:r>
              <a:rPr lang="en-US" altLang="ja-JP" sz="2400" dirty="0" err="1"/>
              <a:t>orig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15225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5" grpId="0" animBg="1"/>
      <p:bldP spid="311306" grpId="0"/>
      <p:bldP spid="311314" grpId="0" animBg="1"/>
      <p:bldP spid="311315" grpId="0" animBg="1"/>
      <p:bldP spid="3113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0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　</a:t>
            </a:r>
          </a:p>
        </p:txBody>
      </p:sp>
      <p:sp>
        <p:nvSpPr>
          <p:cNvPr id="69649" name="Rectangle 2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次は読み出し</a:t>
            </a:r>
          </a:p>
        </p:txBody>
      </p:sp>
      <p:sp>
        <p:nvSpPr>
          <p:cNvPr id="6963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FF15D840-2877-41F6-9F30-34F82B289CE0}" type="slidenum">
              <a:rPr lang="en-US" altLang="ja-JP" smtClean="0"/>
              <a:pPr/>
              <a:t>26</a:t>
            </a:fld>
            <a:endParaRPr lang="en-US" altLang="ja-JP" dirty="0"/>
          </a:p>
        </p:txBody>
      </p:sp>
      <p:sp>
        <p:nvSpPr>
          <p:cNvPr id="69635" name="Text Box 2"/>
          <p:cNvSpPr txBox="1">
            <a:spLocks noChangeArrowheads="1"/>
          </p:cNvSpPr>
          <p:nvPr/>
        </p:nvSpPr>
        <p:spPr bwMode="auto">
          <a:xfrm>
            <a:off x="323393" y="2774950"/>
            <a:ext cx="44935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データファイル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（バイナリファイル形式）</a:t>
            </a:r>
          </a:p>
        </p:txBody>
      </p:sp>
      <p:sp>
        <p:nvSpPr>
          <p:cNvPr id="69636" name="AutoShape 3"/>
          <p:cNvSpPr>
            <a:spLocks noChangeArrowheads="1"/>
          </p:cNvSpPr>
          <p:nvPr/>
        </p:nvSpPr>
        <p:spPr bwMode="auto">
          <a:xfrm>
            <a:off x="1608138" y="3762375"/>
            <a:ext cx="1697037" cy="2157413"/>
          </a:xfrm>
          <a:prstGeom prst="can">
            <a:avLst>
              <a:gd name="adj" fmla="val 31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4922838" y="3616325"/>
            <a:ext cx="1941512" cy="2787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4354652" y="2628900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3416300" y="3670300"/>
            <a:ext cx="141577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tx2"/>
                </a:solidFill>
              </a:rPr>
              <a:t>fread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読み出し</a:t>
            </a:r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3705225" y="4448175"/>
            <a:ext cx="658813" cy="984250"/>
            <a:chOff x="2334" y="2802"/>
            <a:chExt cx="415" cy="620"/>
          </a:xfrm>
        </p:grpSpPr>
        <p:sp>
          <p:nvSpPr>
            <p:cNvPr id="69651" name="AutoShape 9"/>
            <p:cNvSpPr>
              <a:spLocks noChangeArrowheads="1"/>
            </p:cNvSpPr>
            <p:nvPr/>
          </p:nvSpPr>
          <p:spPr bwMode="auto">
            <a:xfrm>
              <a:off x="2334" y="2802"/>
              <a:ext cx="408" cy="212"/>
            </a:xfrm>
            <a:prstGeom prst="rightArrow">
              <a:avLst>
                <a:gd name="adj1" fmla="val 50000"/>
                <a:gd name="adj2" fmla="val 481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 dirty="0"/>
            </a:p>
          </p:txBody>
        </p:sp>
        <p:sp>
          <p:nvSpPr>
            <p:cNvPr id="69652" name="AutoShape 10"/>
            <p:cNvSpPr>
              <a:spLocks noChangeArrowheads="1"/>
            </p:cNvSpPr>
            <p:nvPr/>
          </p:nvSpPr>
          <p:spPr bwMode="auto">
            <a:xfrm>
              <a:off x="2341" y="3006"/>
              <a:ext cx="408" cy="212"/>
            </a:xfrm>
            <a:prstGeom prst="rightArrow">
              <a:avLst>
                <a:gd name="adj1" fmla="val 50000"/>
                <a:gd name="adj2" fmla="val 481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 dirty="0"/>
            </a:p>
          </p:txBody>
        </p:sp>
        <p:sp>
          <p:nvSpPr>
            <p:cNvPr id="69653" name="AutoShape 11"/>
            <p:cNvSpPr>
              <a:spLocks noChangeArrowheads="1"/>
            </p:cNvSpPr>
            <p:nvPr/>
          </p:nvSpPr>
          <p:spPr bwMode="auto">
            <a:xfrm>
              <a:off x="2338" y="3210"/>
              <a:ext cx="408" cy="212"/>
            </a:xfrm>
            <a:prstGeom prst="rightArrow">
              <a:avLst>
                <a:gd name="adj1" fmla="val 50000"/>
                <a:gd name="adj2" fmla="val 48113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Segoe UI" panose="020B0502040204020203" pitchFamily="34" charset="0"/>
                  <a:ea typeface="メイリオ" panose="020B0604030504040204" pitchFamily="50" charset="-128"/>
                  <a:cs typeface="Segoe UI" panose="020B0502040204020203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ja-JP" altLang="ja-JP" sz="2400" dirty="0"/>
            </a:p>
          </p:txBody>
        </p:sp>
      </p:grpSp>
      <p:sp>
        <p:nvSpPr>
          <p:cNvPr id="69641" name="Text Box 12"/>
          <p:cNvSpPr txBox="1">
            <a:spLocks noChangeArrowheads="1"/>
          </p:cNvSpPr>
          <p:nvPr/>
        </p:nvSpPr>
        <p:spPr bwMode="auto">
          <a:xfrm>
            <a:off x="466071" y="5886450"/>
            <a:ext cx="38779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例題１では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３人分のデータを書き込む</a:t>
            </a:r>
          </a:p>
        </p:txBody>
      </p:sp>
      <p:sp>
        <p:nvSpPr>
          <p:cNvPr id="69642" name="Rectangle 13"/>
          <p:cNvSpPr>
            <a:spLocks noChangeArrowheads="1"/>
          </p:cNvSpPr>
          <p:nvPr/>
        </p:nvSpPr>
        <p:spPr bwMode="auto">
          <a:xfrm>
            <a:off x="1962150" y="4532313"/>
            <a:ext cx="989013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69643" name="Rectangle 14"/>
          <p:cNvSpPr>
            <a:spLocks noChangeArrowheads="1"/>
          </p:cNvSpPr>
          <p:nvPr/>
        </p:nvSpPr>
        <p:spPr bwMode="auto">
          <a:xfrm>
            <a:off x="1958975" y="4778375"/>
            <a:ext cx="989013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69644" name="Rectangle 15"/>
          <p:cNvSpPr>
            <a:spLocks noChangeArrowheads="1"/>
          </p:cNvSpPr>
          <p:nvPr/>
        </p:nvSpPr>
        <p:spPr bwMode="auto">
          <a:xfrm>
            <a:off x="1960563" y="5037138"/>
            <a:ext cx="989012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313360" name="Rectangle 16"/>
          <p:cNvSpPr>
            <a:spLocks noChangeArrowheads="1"/>
          </p:cNvSpPr>
          <p:nvPr/>
        </p:nvSpPr>
        <p:spPr bwMode="auto">
          <a:xfrm>
            <a:off x="5332413" y="4519613"/>
            <a:ext cx="989012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5329238" y="4765675"/>
            <a:ext cx="989012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>
            <a:off x="5330825" y="5024438"/>
            <a:ext cx="989013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69648" name="Text Box 19"/>
          <p:cNvSpPr txBox="1">
            <a:spLocks noChangeArrowheads="1"/>
          </p:cNvSpPr>
          <p:nvPr/>
        </p:nvSpPr>
        <p:spPr bwMode="auto">
          <a:xfrm>
            <a:off x="5262563" y="5343525"/>
            <a:ext cx="1141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変数 </a:t>
            </a:r>
            <a:r>
              <a:rPr lang="en-US" altLang="ja-JP" sz="2400" dirty="0"/>
              <a:t>a </a:t>
            </a:r>
          </a:p>
        </p:txBody>
      </p:sp>
    </p:spTree>
    <p:extLst>
      <p:ext uri="{BB962C8B-B14F-4D97-AF65-F5344CB8AC3E}">
        <p14:creationId xmlns:p14="http://schemas.microsoft.com/office/powerpoint/2010/main" val="348557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0" grpId="0" animBg="1"/>
      <p:bldP spid="313360" grpId="0" animBg="1"/>
      <p:bldP spid="313361" grpId="0" animBg="1"/>
      <p:bldP spid="3133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46B69E2B-4168-4BB9-A232-877646AF28BC}" type="slidenum">
              <a:rPr lang="en-US" altLang="ja-JP" smtClean="0"/>
              <a:pPr/>
              <a:t>27</a:t>
            </a:fld>
            <a:endParaRPr lang="en-US" altLang="ja-JP" dirty="0"/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136525" y="250825"/>
            <a:ext cx="4370107" cy="639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#include "</a:t>
            </a:r>
            <a:r>
              <a:rPr lang="en-US" altLang="ja-JP" sz="1000" dirty="0" err="1"/>
              <a:t>stdio.h</a:t>
            </a:r>
            <a:r>
              <a:rPr lang="en-US" altLang="ja-JP" sz="1000" dirty="0"/>
              <a:t>"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#include "</a:t>
            </a:r>
            <a:r>
              <a:rPr lang="en-US" altLang="ja-JP" sz="1000" dirty="0" err="1"/>
              <a:t>stdio.h</a:t>
            </a:r>
            <a:r>
              <a:rPr lang="en-US" altLang="ja-JP" sz="1000" dirty="0"/>
              <a:t>"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#include &lt;</a:t>
            </a:r>
            <a:r>
              <a:rPr lang="en-US" altLang="ja-JP" sz="1000" dirty="0" err="1"/>
              <a:t>math.h</a:t>
            </a:r>
            <a:r>
              <a:rPr lang="en-US" altLang="ja-JP" sz="1000" dirty="0"/>
              <a:t>&gt;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#pragma warning(</a:t>
            </a:r>
            <a:r>
              <a:rPr lang="en-US" altLang="ja-JP" sz="1000" dirty="0" err="1"/>
              <a:t>disable:4996</a:t>
            </a:r>
            <a:r>
              <a:rPr lang="en-US" altLang="ja-JP" sz="1000" dirty="0"/>
              <a:t>)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 err="1"/>
              <a:t>struct</a:t>
            </a:r>
            <a:r>
              <a:rPr lang="en-US" altLang="ja-JP" sz="1000" dirty="0"/>
              <a:t> Person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char name[20];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</a:t>
            </a:r>
            <a:r>
              <a:rPr lang="en-US" altLang="ja-JP" sz="1000" dirty="0" err="1"/>
              <a:t>int</a:t>
            </a:r>
            <a:r>
              <a:rPr lang="en-US" altLang="ja-JP" sz="1000" dirty="0"/>
              <a:t> age;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char address[20];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};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en-US" altLang="ja-JP" sz="1000" dirty="0"/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 err="1"/>
              <a:t>int</a:t>
            </a:r>
            <a:r>
              <a:rPr lang="en-US" altLang="ja-JP" sz="1000" dirty="0"/>
              <a:t> main()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const</a:t>
            </a:r>
            <a:r>
              <a:rPr lang="en-US" altLang="ja-JP" sz="1000" dirty="0"/>
              <a:t> </a:t>
            </a:r>
            <a:r>
              <a:rPr lang="en-US" altLang="ja-JP" sz="1000" dirty="0" err="1"/>
              <a:t>int</a:t>
            </a:r>
            <a:r>
              <a:rPr lang="en-US" altLang="ja-JP" sz="1000" dirty="0"/>
              <a:t> </a:t>
            </a:r>
            <a:r>
              <a:rPr lang="en-US" altLang="ja-JP" sz="1000" dirty="0" err="1"/>
              <a:t>max_lines</a:t>
            </a:r>
            <a:r>
              <a:rPr lang="en-US" altLang="ja-JP" sz="1000" dirty="0"/>
              <a:t> = 100;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const</a:t>
            </a:r>
            <a:r>
              <a:rPr lang="en-US" altLang="ja-JP" sz="1000" dirty="0"/>
              <a:t> char </a:t>
            </a:r>
            <a:r>
              <a:rPr lang="en-US" altLang="ja-JP" sz="1000" dirty="0" err="1"/>
              <a:t>file_name</a:t>
            </a:r>
            <a:r>
              <a:rPr lang="en-US" altLang="ja-JP" sz="1000" dirty="0"/>
              <a:t>[] = "z:\\</a:t>
            </a:r>
            <a:r>
              <a:rPr lang="en-US" altLang="ja-JP" sz="1000" dirty="0" err="1"/>
              <a:t>PersonData.bin</a:t>
            </a:r>
            <a:r>
              <a:rPr lang="en-US" altLang="ja-JP" sz="1000" dirty="0"/>
              <a:t>";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struct</a:t>
            </a:r>
            <a:r>
              <a:rPr lang="en-US" altLang="ja-JP" sz="1000" dirty="0"/>
              <a:t> Person a[</a:t>
            </a:r>
            <a:r>
              <a:rPr lang="en-US" altLang="ja-JP" sz="1000" dirty="0" err="1"/>
              <a:t>max_lines</a:t>
            </a:r>
            <a:r>
              <a:rPr lang="en-US" altLang="ja-JP" sz="1000" dirty="0"/>
              <a:t>];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FILE *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int</a:t>
            </a:r>
            <a:r>
              <a:rPr lang="en-US" altLang="ja-JP" sz="1000" dirty="0"/>
              <a:t> n;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int</a:t>
            </a:r>
            <a:r>
              <a:rPr lang="en-US" altLang="ja-JP" sz="1000" dirty="0"/>
              <a:t>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int</a:t>
            </a:r>
            <a:r>
              <a:rPr lang="en-US" altLang="ja-JP" sz="1000" dirty="0"/>
              <a:t> </a:t>
            </a:r>
            <a:r>
              <a:rPr lang="en-US" altLang="ja-JP" sz="1000" dirty="0" err="1"/>
              <a:t>ch</a:t>
            </a:r>
            <a:r>
              <a:rPr lang="en-US" altLang="ja-JP" sz="1000" dirty="0"/>
              <a:t>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en-US" altLang="ja-JP" sz="1000" dirty="0"/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struct</a:t>
            </a:r>
            <a:r>
              <a:rPr lang="en-US" altLang="ja-JP" sz="1000" dirty="0"/>
              <a:t> Person </a:t>
            </a:r>
            <a:r>
              <a:rPr lang="en-US" altLang="ja-JP" sz="1000" dirty="0" err="1"/>
              <a:t>orig</a:t>
            </a:r>
            <a:r>
              <a:rPr lang="en-US" altLang="ja-JP" sz="1000" dirty="0"/>
              <a:t>[3] = { {"</a:t>
            </a:r>
            <a:r>
              <a:rPr lang="en-US" altLang="ja-JP" sz="1000" dirty="0" err="1"/>
              <a:t>kaneko</a:t>
            </a:r>
            <a:r>
              <a:rPr lang="en-US" altLang="ja-JP" sz="1000" dirty="0"/>
              <a:t>", 38, "</a:t>
            </a:r>
            <a:r>
              <a:rPr lang="en-US" altLang="ja-JP" sz="1000" dirty="0" err="1"/>
              <a:t>hazozaki</a:t>
            </a:r>
            <a:r>
              <a:rPr lang="en-US" altLang="ja-JP" sz="1000" dirty="0"/>
              <a:t>"}, {"ken",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20, "</a:t>
            </a:r>
            <a:r>
              <a:rPr lang="en-US" altLang="ja-JP" sz="1000" dirty="0" err="1"/>
              <a:t>kaizuka</a:t>
            </a:r>
            <a:r>
              <a:rPr lang="en-US" altLang="ja-JP" sz="1000" dirty="0"/>
              <a:t>"}, {"mike", 30, "</a:t>
            </a:r>
            <a:r>
              <a:rPr lang="en-US" altLang="ja-JP" sz="1000" dirty="0" err="1"/>
              <a:t>tenjin</a:t>
            </a:r>
            <a:r>
              <a:rPr lang="en-US" altLang="ja-JP" sz="1000" dirty="0"/>
              <a:t>" } };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en-US" altLang="ja-JP" sz="1000" dirty="0"/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printf</a:t>
            </a:r>
            <a:r>
              <a:rPr lang="en-US" altLang="ja-JP" sz="1000" dirty="0"/>
              <a:t>( "</a:t>
            </a:r>
            <a:r>
              <a:rPr lang="ja-JP" altLang="en-US" sz="1000" dirty="0"/>
              <a:t>書きます．ファイル名は </a:t>
            </a:r>
            <a:r>
              <a:rPr lang="en-US" altLang="ja-JP" sz="1000" dirty="0"/>
              <a:t>%s\n", </a:t>
            </a:r>
            <a:r>
              <a:rPr lang="en-US" altLang="ja-JP" sz="1000" dirty="0" err="1"/>
              <a:t>file_name</a:t>
            </a:r>
            <a:r>
              <a:rPr lang="en-US" altLang="ja-JP" sz="1000" dirty="0"/>
              <a:t>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// </a:t>
            </a:r>
            <a:r>
              <a:rPr lang="ja-JP" altLang="en-US" sz="1000" dirty="0"/>
              <a:t>データファイル書き込み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/>
              <a:t> 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= </a:t>
            </a:r>
            <a:r>
              <a:rPr lang="en-US" altLang="ja-JP" sz="1000" dirty="0" err="1"/>
              <a:t>fopen</a:t>
            </a:r>
            <a:r>
              <a:rPr lang="en-US" altLang="ja-JP" sz="1000" dirty="0"/>
              <a:t>( </a:t>
            </a:r>
            <a:r>
              <a:rPr lang="en-US" altLang="ja-JP" sz="1000" dirty="0" err="1"/>
              <a:t>file_name</a:t>
            </a:r>
            <a:r>
              <a:rPr lang="en-US" altLang="ja-JP" sz="1000" dirty="0"/>
              <a:t>, "w"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if (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== NULL )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</a:t>
            </a:r>
            <a:r>
              <a:rPr lang="en-US" altLang="ja-JP" sz="1000" dirty="0" err="1"/>
              <a:t>fprintf</a:t>
            </a:r>
            <a:r>
              <a:rPr lang="en-US" altLang="ja-JP" sz="1000" dirty="0"/>
              <a:t>( </a:t>
            </a:r>
            <a:r>
              <a:rPr lang="en-US" altLang="ja-JP" sz="1000" dirty="0" err="1"/>
              <a:t>stderr</a:t>
            </a:r>
            <a:r>
              <a:rPr lang="en-US" altLang="ja-JP" sz="1000" dirty="0"/>
              <a:t>, "</a:t>
            </a:r>
            <a:r>
              <a:rPr lang="ja-JP" altLang="en-US" sz="1000" dirty="0"/>
              <a:t>ファイル </a:t>
            </a:r>
            <a:r>
              <a:rPr lang="en-US" altLang="ja-JP" sz="1000" dirty="0"/>
              <a:t>%s </a:t>
            </a:r>
            <a:r>
              <a:rPr lang="ja-JP" altLang="en-US" sz="1000" dirty="0"/>
              <a:t>のオープンに失敗しました</a:t>
            </a:r>
            <a:r>
              <a:rPr lang="en-US" altLang="ja-JP" sz="1000" dirty="0"/>
              <a:t>" );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return -1;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}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// </a:t>
            </a:r>
            <a:r>
              <a:rPr lang="ja-JP" altLang="en-US" sz="1000" dirty="0"/>
              <a:t>書き出すのは３個（</a:t>
            </a:r>
            <a:r>
              <a:rPr lang="en-US" altLang="ja-JP" sz="1000" dirty="0" err="1"/>
              <a:t>i</a:t>
            </a:r>
            <a:r>
              <a:rPr lang="en-US" altLang="ja-JP" sz="1000" dirty="0"/>
              <a:t> = 0, 1, 2)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for (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 = 0;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 &lt; 3;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++ )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</a:t>
            </a:r>
            <a:r>
              <a:rPr lang="en-US" altLang="ja-JP" sz="1000" dirty="0" err="1"/>
              <a:t>fwrite</a:t>
            </a:r>
            <a:r>
              <a:rPr lang="en-US" altLang="ja-JP" sz="1000" dirty="0"/>
              <a:t>( &amp;(</a:t>
            </a:r>
            <a:r>
              <a:rPr lang="en-US" altLang="ja-JP" sz="1000" dirty="0" err="1"/>
              <a:t>orig</a:t>
            </a:r>
            <a:r>
              <a:rPr lang="en-US" altLang="ja-JP" sz="1000" dirty="0"/>
              <a:t>[</a:t>
            </a:r>
            <a:r>
              <a:rPr lang="en-US" altLang="ja-JP" sz="1000" dirty="0" err="1"/>
              <a:t>i</a:t>
            </a:r>
            <a:r>
              <a:rPr lang="en-US" altLang="ja-JP" sz="1000" dirty="0"/>
              <a:t>]), </a:t>
            </a:r>
            <a:r>
              <a:rPr lang="en-US" altLang="ja-JP" sz="1000" dirty="0" err="1"/>
              <a:t>sizeof</a:t>
            </a:r>
            <a:r>
              <a:rPr lang="en-US" altLang="ja-JP" sz="1000" dirty="0"/>
              <a:t>(</a:t>
            </a:r>
            <a:r>
              <a:rPr lang="en-US" altLang="ja-JP" sz="1000" dirty="0" err="1"/>
              <a:t>struct</a:t>
            </a:r>
            <a:r>
              <a:rPr lang="en-US" altLang="ja-JP" sz="1000" dirty="0"/>
              <a:t> Person), 1,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}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fclose</a:t>
            </a:r>
            <a:r>
              <a:rPr lang="en-US" altLang="ja-JP" sz="1000" dirty="0"/>
              <a:t>(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en-US" altLang="ja-JP" sz="1000" dirty="0"/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printf</a:t>
            </a:r>
            <a:r>
              <a:rPr lang="en-US" altLang="ja-JP" sz="1000" dirty="0"/>
              <a:t>( "</a:t>
            </a:r>
            <a:r>
              <a:rPr lang="ja-JP" altLang="en-US" sz="1000" dirty="0"/>
              <a:t>読みます．ファイル名は </a:t>
            </a:r>
            <a:r>
              <a:rPr lang="en-US" altLang="ja-JP" sz="1000" dirty="0"/>
              <a:t>%s\n", </a:t>
            </a:r>
            <a:r>
              <a:rPr lang="en-US" altLang="ja-JP" sz="1000" dirty="0" err="1"/>
              <a:t>file_name</a:t>
            </a:r>
            <a:r>
              <a:rPr lang="en-US" altLang="ja-JP" sz="1000" dirty="0"/>
              <a:t>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// </a:t>
            </a:r>
            <a:r>
              <a:rPr lang="ja-JP" altLang="en-US" sz="1000" dirty="0"/>
              <a:t>データファイル読み出し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/>
              <a:t> 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= </a:t>
            </a:r>
            <a:r>
              <a:rPr lang="en-US" altLang="ja-JP" sz="1000" dirty="0" err="1"/>
              <a:t>fopen</a:t>
            </a:r>
            <a:r>
              <a:rPr lang="en-US" altLang="ja-JP" sz="1000" dirty="0"/>
              <a:t>( </a:t>
            </a:r>
            <a:r>
              <a:rPr lang="en-US" altLang="ja-JP" sz="1000" dirty="0" err="1"/>
              <a:t>file_name</a:t>
            </a:r>
            <a:r>
              <a:rPr lang="en-US" altLang="ja-JP" sz="1000" dirty="0"/>
              <a:t>, "r"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if (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== NULL )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</a:t>
            </a:r>
            <a:r>
              <a:rPr lang="en-US" altLang="ja-JP" sz="1000" dirty="0" err="1"/>
              <a:t>fprintf</a:t>
            </a:r>
            <a:r>
              <a:rPr lang="en-US" altLang="ja-JP" sz="1000" dirty="0"/>
              <a:t>( </a:t>
            </a:r>
            <a:r>
              <a:rPr lang="en-US" altLang="ja-JP" sz="1000" dirty="0" err="1"/>
              <a:t>stderr</a:t>
            </a:r>
            <a:r>
              <a:rPr lang="en-US" altLang="ja-JP" sz="1000" dirty="0"/>
              <a:t>, "</a:t>
            </a:r>
            <a:r>
              <a:rPr lang="ja-JP" altLang="en-US" sz="1000" dirty="0"/>
              <a:t>ファイル </a:t>
            </a:r>
            <a:r>
              <a:rPr lang="en-US" altLang="ja-JP" sz="1000" dirty="0"/>
              <a:t>%s </a:t>
            </a:r>
            <a:r>
              <a:rPr lang="ja-JP" altLang="en-US" sz="1000" dirty="0"/>
              <a:t>のオープンに失敗しました</a:t>
            </a:r>
            <a:r>
              <a:rPr lang="en-US" altLang="ja-JP" sz="1000" dirty="0"/>
              <a:t>" );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return -1;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}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n = 0;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while( 1 )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if ( ( </a:t>
            </a:r>
            <a:r>
              <a:rPr lang="en-US" altLang="ja-JP" sz="1000" dirty="0" err="1"/>
              <a:t>fread</a:t>
            </a:r>
            <a:r>
              <a:rPr lang="en-US" altLang="ja-JP" sz="1000" dirty="0"/>
              <a:t>( &amp;(a[n]), </a:t>
            </a:r>
            <a:r>
              <a:rPr lang="en-US" altLang="ja-JP" sz="1000" dirty="0" err="1"/>
              <a:t>sizeof</a:t>
            </a:r>
            <a:r>
              <a:rPr lang="en-US" altLang="ja-JP" sz="1000" dirty="0"/>
              <a:t>(</a:t>
            </a:r>
            <a:r>
              <a:rPr lang="en-US" altLang="ja-JP" sz="1000" dirty="0" err="1"/>
              <a:t>struct</a:t>
            </a:r>
            <a:r>
              <a:rPr lang="en-US" altLang="ja-JP" sz="1000" dirty="0"/>
              <a:t> Person), 1,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) == 0 )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		|| ( n &gt;= </a:t>
            </a:r>
            <a:r>
              <a:rPr lang="en-US" altLang="ja-JP" sz="1000" dirty="0" err="1"/>
              <a:t>max_lines</a:t>
            </a:r>
            <a:r>
              <a:rPr lang="en-US" altLang="ja-JP" sz="1000" dirty="0"/>
              <a:t> ) )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  break;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}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n = n + 1;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}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fclose</a:t>
            </a:r>
            <a:r>
              <a:rPr lang="en-US" altLang="ja-JP" sz="1000" dirty="0"/>
              <a:t>( </a:t>
            </a:r>
            <a:r>
              <a:rPr lang="en-US" altLang="ja-JP" sz="1000" dirty="0" err="1"/>
              <a:t>fp</a:t>
            </a:r>
            <a:r>
              <a:rPr lang="en-US" altLang="ja-JP" sz="1000" dirty="0"/>
              <a:t>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endParaRPr lang="en-US" altLang="ja-JP" sz="1000" dirty="0"/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// </a:t>
            </a:r>
            <a:r>
              <a:rPr lang="ja-JP" altLang="en-US" sz="1000" dirty="0"/>
              <a:t>画面表示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ja-JP" altLang="en-US" sz="1000" dirty="0"/>
              <a:t>  </a:t>
            </a:r>
            <a:r>
              <a:rPr lang="en-US" altLang="ja-JP" sz="1000" dirty="0"/>
              <a:t>for(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=0;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&lt;n; </a:t>
            </a:r>
            <a:r>
              <a:rPr lang="en-US" altLang="ja-JP" sz="1000" dirty="0" err="1"/>
              <a:t>i</a:t>
            </a:r>
            <a:r>
              <a:rPr lang="en-US" altLang="ja-JP" sz="1000" dirty="0"/>
              <a:t>++ ) {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  </a:t>
            </a:r>
            <a:r>
              <a:rPr lang="en-US" altLang="ja-JP" sz="1000" dirty="0" err="1"/>
              <a:t>printf</a:t>
            </a:r>
            <a:r>
              <a:rPr lang="en-US" altLang="ja-JP" sz="1000" dirty="0"/>
              <a:t>( "name: %s, age: %d, address: %s\n",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		a[</a:t>
            </a:r>
            <a:r>
              <a:rPr lang="en-US" altLang="ja-JP" sz="1000" dirty="0" err="1"/>
              <a:t>i</a:t>
            </a:r>
            <a:r>
              <a:rPr lang="en-US" altLang="ja-JP" sz="1000" dirty="0"/>
              <a:t>].name, a[</a:t>
            </a:r>
            <a:r>
              <a:rPr lang="en-US" altLang="ja-JP" sz="1000" dirty="0" err="1"/>
              <a:t>i</a:t>
            </a:r>
            <a:r>
              <a:rPr lang="en-US" altLang="ja-JP" sz="1000" dirty="0"/>
              <a:t>].age, a[</a:t>
            </a:r>
            <a:r>
              <a:rPr lang="en-US" altLang="ja-JP" sz="1000" dirty="0" err="1"/>
              <a:t>i</a:t>
            </a:r>
            <a:r>
              <a:rPr lang="en-US" altLang="ja-JP" sz="1000" dirty="0"/>
              <a:t>].address 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}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printf</a:t>
            </a:r>
            <a:r>
              <a:rPr lang="en-US" altLang="ja-JP" sz="1000" dirty="0"/>
              <a:t>( "Enter </a:t>
            </a:r>
            <a:r>
              <a:rPr lang="ja-JP" altLang="en-US" sz="1000" dirty="0"/>
              <a:t>キーを</a:t>
            </a:r>
            <a:r>
              <a:rPr lang="en-US" altLang="ja-JP" sz="1000" dirty="0"/>
              <a:t>1,2</a:t>
            </a:r>
            <a:r>
              <a:rPr lang="ja-JP" altLang="en-US" sz="1000" dirty="0"/>
              <a:t>回押してください</a:t>
            </a:r>
            <a:r>
              <a:rPr lang="en-US" altLang="ja-JP" sz="1000" dirty="0"/>
              <a:t>. </a:t>
            </a:r>
            <a:r>
              <a:rPr lang="ja-JP" altLang="en-US" sz="1000" dirty="0"/>
              <a:t>プログラムを終了します</a:t>
            </a:r>
            <a:r>
              <a:rPr lang="en-US" altLang="ja-JP" sz="1000" dirty="0"/>
              <a:t>\n"); 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ch</a:t>
            </a:r>
            <a:r>
              <a:rPr lang="en-US" altLang="ja-JP" sz="1000" dirty="0"/>
              <a:t> = </a:t>
            </a:r>
            <a:r>
              <a:rPr lang="en-US" altLang="ja-JP" sz="1000" dirty="0" err="1"/>
              <a:t>getchar</a:t>
            </a:r>
            <a:r>
              <a:rPr lang="en-US" altLang="ja-JP" sz="1000" dirty="0"/>
              <a:t>();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</a:t>
            </a:r>
            <a:r>
              <a:rPr lang="en-US" altLang="ja-JP" sz="1000" dirty="0" err="1"/>
              <a:t>ch</a:t>
            </a:r>
            <a:r>
              <a:rPr lang="en-US" altLang="ja-JP" sz="1000" dirty="0"/>
              <a:t> = </a:t>
            </a:r>
            <a:r>
              <a:rPr lang="en-US" altLang="ja-JP" sz="1000" dirty="0" err="1"/>
              <a:t>getchar</a:t>
            </a:r>
            <a:r>
              <a:rPr lang="en-US" altLang="ja-JP" sz="1000" dirty="0"/>
              <a:t>();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  return 0;</a:t>
            </a:r>
          </a:p>
          <a:p>
            <a:pPr eaLnBrk="1" hangingPunct="1">
              <a:lnSpc>
                <a:spcPct val="65000"/>
              </a:lnSpc>
              <a:spcBef>
                <a:spcPct val="0"/>
              </a:spcBef>
              <a:buFontTx/>
              <a:buNone/>
            </a:pPr>
            <a:r>
              <a:rPr lang="en-US" altLang="ja-JP" sz="1000" dirty="0"/>
              <a:t>}</a:t>
            </a:r>
          </a:p>
        </p:txBody>
      </p:sp>
      <p:sp>
        <p:nvSpPr>
          <p:cNvPr id="71684" name="Rectangle 5"/>
          <p:cNvSpPr>
            <a:spLocks noChangeArrowheads="1"/>
          </p:cNvSpPr>
          <p:nvPr/>
        </p:nvSpPr>
        <p:spPr bwMode="auto">
          <a:xfrm>
            <a:off x="217488" y="2516188"/>
            <a:ext cx="3303587" cy="1222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215900" y="3810000"/>
            <a:ext cx="3303588" cy="1601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3646488" y="2952750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最初は書き込み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3698875" y="4281488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次は読み出し</a:t>
            </a:r>
          </a:p>
        </p:txBody>
      </p:sp>
    </p:spTree>
    <p:extLst>
      <p:ext uri="{BB962C8B-B14F-4D97-AF65-F5344CB8AC3E}">
        <p14:creationId xmlns:p14="http://schemas.microsoft.com/office/powerpoint/2010/main" val="971569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96" y="439045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例題３．</a:t>
            </a:r>
            <a:r>
              <a:rPr lang="en-US" altLang="ja-JP" dirty="0"/>
              <a:t>Windows </a:t>
            </a:r>
            <a:r>
              <a:rPr lang="ja-JP" altLang="en-US" dirty="0"/>
              <a:t>ビットマップファイルの読み出し，書き込み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96" y="1110270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２４ビットカラーの </a:t>
            </a:r>
            <a:r>
              <a:rPr lang="en-US" altLang="ja-JP" dirty="0"/>
              <a:t>Windows </a:t>
            </a:r>
            <a:r>
              <a:rPr lang="ja-JP" altLang="en-US" dirty="0"/>
              <a:t>ビットマップファイルについて，簡単な計算を行ってみる</a:t>
            </a:r>
          </a:p>
          <a:p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7373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5543A2F2-6386-412C-98C1-DACF5AB3F44D}" type="slidenum">
              <a:rPr lang="en-US" altLang="ja-JP" smtClean="0"/>
              <a:pPr/>
              <a:t>28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4337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BA4FED9E-7323-48E0-9457-8DC6E7BDE16A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3362325" y="527050"/>
            <a:ext cx="2317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実行結果の例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938213" y="5291138"/>
            <a:ext cx="23599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z:\Mandrill.bmp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5521325" y="5318125"/>
            <a:ext cx="1965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z:\done.bmp</a:t>
            </a:r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4872038" y="5867400"/>
            <a:ext cx="38779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新しく生成されるファイル</a:t>
            </a:r>
          </a:p>
        </p:txBody>
      </p:sp>
      <p:pic>
        <p:nvPicPr>
          <p:cNvPr id="75783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579563"/>
            <a:ext cx="3519487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6" name="AutoShape 8"/>
          <p:cNvSpPr>
            <a:spLocks noChangeArrowheads="1"/>
          </p:cNvSpPr>
          <p:nvPr/>
        </p:nvSpPr>
        <p:spPr bwMode="auto">
          <a:xfrm>
            <a:off x="4092575" y="3049588"/>
            <a:ext cx="465138" cy="768350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pic>
        <p:nvPicPr>
          <p:cNvPr id="283657" name="Picture 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570038"/>
            <a:ext cx="35052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2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/>
      <p:bldP spid="2836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C06B2D79-F7DA-4090-A867-564D11A4B1B4}" type="slidenum">
              <a:rPr lang="en-US" altLang="ja-JP" smtClean="0"/>
              <a:pPr/>
              <a:t>3</a:t>
            </a:fld>
            <a:endParaRPr lang="en-US" altLang="ja-JP" dirty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07950" y="-28575"/>
            <a:ext cx="903605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#include "</a:t>
            </a:r>
            <a:r>
              <a:rPr lang="en-US" altLang="ja-JP" sz="1600" b="1" dirty="0" err="1"/>
              <a:t>stdio.h</a:t>
            </a:r>
            <a:r>
              <a:rPr lang="en-US" altLang="ja-JP" sz="1600" b="1" dirty="0"/>
              <a:t>"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#include &lt;</a:t>
            </a:r>
            <a:r>
              <a:rPr lang="en-US" altLang="ja-JP" sz="1600" b="1" dirty="0" err="1"/>
              <a:t>math.h</a:t>
            </a:r>
            <a:r>
              <a:rPr lang="en-US" altLang="ja-JP" sz="1600" b="1" dirty="0"/>
              <a:t>&gt;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#pragma warning(</a:t>
            </a:r>
            <a:r>
              <a:rPr lang="en-US" altLang="ja-JP" sz="1600" b="1" dirty="0" err="1"/>
              <a:t>disable:4996</a:t>
            </a:r>
            <a:r>
              <a:rPr lang="en-US" altLang="ja-JP" sz="1600" b="1" dirty="0"/>
              <a:t>)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 err="1"/>
              <a:t>struct</a:t>
            </a:r>
            <a:r>
              <a:rPr lang="en-US" altLang="ja-JP" sz="1600" b="1" dirty="0"/>
              <a:t> Person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char name[20];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age;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char address[20];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};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 err="1"/>
              <a:t>int</a:t>
            </a:r>
            <a:r>
              <a:rPr lang="en-US" altLang="ja-JP" sz="1600" b="1" dirty="0"/>
              <a:t> main()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const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max_lines</a:t>
            </a:r>
            <a:r>
              <a:rPr lang="en-US" altLang="ja-JP" sz="1600" b="1" dirty="0"/>
              <a:t> = 100;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const</a:t>
            </a:r>
            <a:r>
              <a:rPr lang="en-US" altLang="ja-JP" sz="1600" b="1" dirty="0"/>
              <a:t> char </a:t>
            </a:r>
            <a:r>
              <a:rPr lang="en-US" altLang="ja-JP" sz="1600" b="1" dirty="0" err="1"/>
              <a:t>file_name</a:t>
            </a:r>
            <a:r>
              <a:rPr lang="en-US" altLang="ja-JP" sz="1600" b="1" dirty="0"/>
              <a:t>[] = "z:\\</a:t>
            </a:r>
            <a:r>
              <a:rPr lang="en-US" altLang="ja-JP" sz="1600" b="1" dirty="0" err="1"/>
              <a:t>PersonData.bin</a:t>
            </a:r>
            <a:r>
              <a:rPr lang="en-US" altLang="ja-JP" sz="1600" b="1" dirty="0"/>
              <a:t>";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struct</a:t>
            </a:r>
            <a:r>
              <a:rPr lang="en-US" altLang="ja-JP" sz="1600" b="1" dirty="0"/>
              <a:t> Person a[</a:t>
            </a:r>
            <a:r>
              <a:rPr lang="en-US" altLang="ja-JP" sz="1600" b="1" dirty="0" err="1"/>
              <a:t>max_lines</a:t>
            </a:r>
            <a:r>
              <a:rPr lang="en-US" altLang="ja-JP" sz="1600" b="1" dirty="0"/>
              <a:t>];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FILE *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n;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int</a:t>
            </a:r>
            <a:r>
              <a:rPr lang="en-US" altLang="ja-JP" sz="1600" b="1" dirty="0"/>
              <a:t>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// </a:t>
            </a:r>
            <a:r>
              <a:rPr lang="ja-JP" altLang="en-US" sz="1600" b="1" dirty="0"/>
              <a:t>データファイル読み込み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/>
              <a:t> 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fopen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file_name</a:t>
            </a:r>
            <a:r>
              <a:rPr lang="en-US" altLang="ja-JP" sz="1600" b="1" dirty="0"/>
              <a:t>, "r" 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if (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== NULL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fprintf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stderr</a:t>
            </a:r>
            <a:r>
              <a:rPr lang="en-US" altLang="ja-JP" sz="1600" b="1" dirty="0"/>
              <a:t>, "</a:t>
            </a:r>
            <a:r>
              <a:rPr lang="ja-JP" altLang="en-US" sz="1600" b="1" dirty="0"/>
              <a:t>ファイル </a:t>
            </a:r>
            <a:r>
              <a:rPr lang="en-US" altLang="ja-JP" sz="1600" b="1" dirty="0"/>
              <a:t>%s </a:t>
            </a:r>
            <a:r>
              <a:rPr lang="ja-JP" altLang="en-US" sz="1600" b="1" dirty="0"/>
              <a:t>のオープンに失敗しました</a:t>
            </a:r>
            <a:r>
              <a:rPr lang="en-US" altLang="ja-JP" sz="1600" b="1" dirty="0"/>
              <a:t>" );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return -1;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n = 0;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while( 1 )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if ( ( </a:t>
            </a:r>
            <a:r>
              <a:rPr lang="en-US" altLang="ja-JP" sz="1600" b="1" dirty="0" err="1">
                <a:solidFill>
                  <a:srgbClr val="FF0000"/>
                </a:solidFill>
              </a:rPr>
              <a:t>fread</a:t>
            </a:r>
            <a:r>
              <a:rPr lang="en-US" altLang="ja-JP" sz="1600" b="1" dirty="0">
                <a:solidFill>
                  <a:srgbClr val="FF0000"/>
                </a:solidFill>
              </a:rPr>
              <a:t>( &amp;(a[n]), </a:t>
            </a:r>
            <a:r>
              <a:rPr lang="en-US" altLang="ja-JP" sz="1600" b="1" dirty="0" err="1">
                <a:solidFill>
                  <a:srgbClr val="FF0000"/>
                </a:solidFill>
              </a:rPr>
              <a:t>sizeof</a:t>
            </a:r>
            <a:r>
              <a:rPr lang="en-US" altLang="ja-JP" sz="1600" b="1" dirty="0">
                <a:solidFill>
                  <a:srgbClr val="FF0000"/>
                </a:solidFill>
              </a:rPr>
              <a:t>(</a:t>
            </a:r>
            <a:r>
              <a:rPr lang="en-US" altLang="ja-JP" sz="1600" b="1" dirty="0" err="1">
                <a:solidFill>
                  <a:srgbClr val="FF0000"/>
                </a:solidFill>
              </a:rPr>
              <a:t>struct</a:t>
            </a:r>
            <a:r>
              <a:rPr lang="en-US" altLang="ja-JP" sz="1600" b="1" dirty="0">
                <a:solidFill>
                  <a:srgbClr val="FF0000"/>
                </a:solidFill>
              </a:rPr>
              <a:t> Person), 1, </a:t>
            </a:r>
            <a:r>
              <a:rPr lang="en-US" altLang="ja-JP" sz="1600" b="1" dirty="0" err="1">
                <a:solidFill>
                  <a:srgbClr val="FF0000"/>
                </a:solidFill>
              </a:rPr>
              <a:t>fp</a:t>
            </a:r>
            <a:r>
              <a:rPr lang="en-US" altLang="ja-JP" sz="1600" b="1" dirty="0">
                <a:solidFill>
                  <a:srgbClr val="FF0000"/>
                </a:solidFill>
              </a:rPr>
              <a:t> ) </a:t>
            </a:r>
            <a:r>
              <a:rPr lang="en-US" altLang="ja-JP" sz="1600" b="1" dirty="0"/>
              <a:t>== 0 )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		|| ( n &gt;= </a:t>
            </a:r>
            <a:r>
              <a:rPr lang="en-US" altLang="ja-JP" sz="1600" b="1" dirty="0" err="1"/>
              <a:t>max_lines</a:t>
            </a:r>
            <a:r>
              <a:rPr lang="en-US" altLang="ja-JP" sz="1600" b="1" dirty="0"/>
              <a:t> )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  break;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n = n + 1;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fclose</a:t>
            </a:r>
            <a:r>
              <a:rPr lang="en-US" altLang="ja-JP" sz="1600" b="1" dirty="0"/>
              <a:t>( </a:t>
            </a:r>
            <a:r>
              <a:rPr lang="en-US" altLang="ja-JP" sz="1600" b="1" dirty="0" err="1"/>
              <a:t>fp</a:t>
            </a:r>
            <a:r>
              <a:rPr lang="en-US" altLang="ja-JP" sz="1600" b="1" dirty="0"/>
              <a:t> 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// </a:t>
            </a:r>
            <a:r>
              <a:rPr lang="ja-JP" altLang="en-US" sz="1600" b="1" dirty="0"/>
              <a:t>画面表示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ja-JP" altLang="en-US" sz="1600" b="1" dirty="0"/>
              <a:t>  </a:t>
            </a:r>
            <a:r>
              <a:rPr lang="en-US" altLang="ja-JP" sz="1600" b="1" dirty="0"/>
              <a:t>for(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=0;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&lt;n; 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++ ) {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"name: %s, age: %d, address: %s\n",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		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].name,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].age, a[</a:t>
            </a:r>
            <a:r>
              <a:rPr lang="en-US" altLang="ja-JP" sz="1600" b="1" dirty="0" err="1"/>
              <a:t>i</a:t>
            </a:r>
            <a:r>
              <a:rPr lang="en-US" altLang="ja-JP" sz="1600" b="1" dirty="0"/>
              <a:t>].address 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}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printf</a:t>
            </a:r>
            <a:r>
              <a:rPr lang="en-US" altLang="ja-JP" sz="1600" b="1" dirty="0"/>
              <a:t>( "Enter </a:t>
            </a:r>
            <a:r>
              <a:rPr lang="ja-JP" altLang="en-US" sz="1600" b="1" dirty="0"/>
              <a:t>キーを</a:t>
            </a:r>
            <a:r>
              <a:rPr lang="en-US" altLang="ja-JP" sz="1600" b="1" dirty="0"/>
              <a:t>1,2</a:t>
            </a:r>
            <a:r>
              <a:rPr lang="ja-JP" altLang="en-US" sz="1600" b="1" dirty="0"/>
              <a:t>回押してください</a:t>
            </a:r>
            <a:r>
              <a:rPr lang="en-US" altLang="ja-JP" sz="1600" b="1" dirty="0"/>
              <a:t>. </a:t>
            </a:r>
            <a:r>
              <a:rPr lang="ja-JP" altLang="en-US" sz="1600" b="1" dirty="0"/>
              <a:t>プログラムを終了します</a:t>
            </a:r>
            <a:r>
              <a:rPr lang="en-US" altLang="ja-JP" sz="1600" b="1" dirty="0"/>
              <a:t>\n");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</a:t>
            </a:r>
            <a:r>
              <a:rPr lang="en-US" altLang="ja-JP" sz="1600" b="1" dirty="0" err="1"/>
              <a:t>ch</a:t>
            </a:r>
            <a:r>
              <a:rPr lang="en-US" altLang="ja-JP" sz="1600" b="1" dirty="0"/>
              <a:t> = </a:t>
            </a:r>
            <a:r>
              <a:rPr lang="en-US" altLang="ja-JP" sz="1600" b="1" dirty="0" err="1"/>
              <a:t>getchar</a:t>
            </a:r>
            <a:r>
              <a:rPr lang="en-US" altLang="ja-JP" sz="1600" b="1" dirty="0"/>
              <a:t>();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return 0; </a:t>
            </a:r>
          </a:p>
          <a:p>
            <a:pPr eaLnBrk="1" hangingPunct="1">
              <a:lnSpc>
                <a:spcPct val="67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}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 flipH="1">
            <a:off x="1919288" y="3622675"/>
            <a:ext cx="1524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666969" y="3489725"/>
            <a:ext cx="707660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</a:rPr>
              <a:t>この </a:t>
            </a:r>
            <a:r>
              <a:rPr lang="en-US" altLang="ja-JP" sz="2000" dirty="0" err="1">
                <a:solidFill>
                  <a:schemeClr val="tx2"/>
                </a:solidFill>
              </a:rPr>
              <a:t>fread</a:t>
            </a:r>
            <a:r>
              <a:rPr lang="en-US" altLang="ja-JP" sz="2000" dirty="0">
                <a:solidFill>
                  <a:schemeClr val="tx2"/>
                </a:solidFill>
              </a:rPr>
              <a:t> </a:t>
            </a:r>
            <a:r>
              <a:rPr lang="ja-JP" altLang="en-US" sz="2000" dirty="0">
                <a:solidFill>
                  <a:schemeClr val="tx2"/>
                </a:solidFill>
              </a:rPr>
              <a:t>はバイナリファイル形式のファイルを読み出す</a:t>
            </a: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5323610-46B8-4DE2-B380-D5BE3E98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285" y="4344147"/>
            <a:ext cx="2699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accent2"/>
                </a:solidFill>
              </a:rPr>
              <a:t>Person</a:t>
            </a:r>
            <a:r>
              <a:rPr lang="ja-JP" altLang="en-US" sz="2400" dirty="0">
                <a:solidFill>
                  <a:schemeClr val="accent2"/>
                </a:solidFill>
              </a:rPr>
              <a:t>構造体を，</a:t>
            </a:r>
          </a:p>
        </p:txBody>
      </p:sp>
      <p:sp>
        <p:nvSpPr>
          <p:cNvPr id="12" name="Text Box 18">
            <a:extLst>
              <a:ext uri="{FF2B5EF4-FFF2-40B4-BE49-F238E27FC236}">
                <a16:creationId xmlns:a16="http://schemas.microsoft.com/office/drawing/2014/main" id="{310F5730-99E4-4E58-9D9F-02CA09FA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910" y="4329860"/>
            <a:ext cx="1723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accent2"/>
                </a:solidFill>
              </a:rPr>
              <a:t>１度に１つ</a:t>
            </a:r>
          </a:p>
        </p:txBody>
      </p:sp>
    </p:spTree>
    <p:extLst>
      <p:ext uri="{BB962C8B-B14F-4D97-AF65-F5344CB8AC3E}">
        <p14:creationId xmlns:p14="http://schemas.microsoft.com/office/powerpoint/2010/main" val="268348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0" grpId="0" animBg="1"/>
      <p:bldP spid="10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96" y="691707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画素の </a:t>
            </a:r>
            <a:r>
              <a:rPr lang="en-US" altLang="ja-JP" dirty="0"/>
              <a:t>r, g, b </a:t>
            </a:r>
            <a:r>
              <a:rPr lang="ja-JP" altLang="en-US" dirty="0"/>
              <a:t>値</a:t>
            </a:r>
          </a:p>
        </p:txBody>
      </p:sp>
      <p:sp>
        <p:nvSpPr>
          <p:cNvPr id="7782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AF8622D-E847-4774-8FA8-D65D3E80F94A}" type="slidenum">
              <a:rPr lang="en-US" altLang="ja-JP" smtClean="0"/>
              <a:pPr/>
              <a:t>30</a:t>
            </a:fld>
            <a:endParaRPr lang="en-US" altLang="ja-JP" dirty="0"/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1581150" y="1677988"/>
            <a:ext cx="45833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r'(x, y) = | r(</a:t>
            </a:r>
            <a:r>
              <a:rPr lang="en-US" altLang="ja-JP" sz="2800" dirty="0" err="1"/>
              <a:t>x,y</a:t>
            </a:r>
            <a:r>
              <a:rPr lang="en-US" altLang="ja-JP" sz="2800" dirty="0"/>
              <a:t>) - r(x-1, y)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g'(x, y) = | g(</a:t>
            </a:r>
            <a:r>
              <a:rPr lang="en-US" altLang="ja-JP" sz="2800" dirty="0" err="1"/>
              <a:t>x,y</a:t>
            </a:r>
            <a:r>
              <a:rPr lang="en-US" altLang="ja-JP" sz="2800" dirty="0"/>
              <a:t>) - g(x-1, y) |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b'(x, y) = | b(</a:t>
            </a:r>
            <a:r>
              <a:rPr lang="en-US" altLang="ja-JP" sz="2800" dirty="0" err="1"/>
              <a:t>x,y</a:t>
            </a:r>
            <a:r>
              <a:rPr lang="en-US" altLang="ja-JP" sz="2800" dirty="0"/>
              <a:t>) - b(x-1, y) |</a:t>
            </a:r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762000" y="1198563"/>
            <a:ext cx="77724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dirty="0">
                <a:solidFill>
                  <a:schemeClr val="accent2"/>
                </a:solidFill>
              </a:rPr>
              <a:t>x &gt; 0 </a:t>
            </a:r>
            <a:r>
              <a:rPr lang="ja-JP" altLang="en-US" dirty="0">
                <a:solidFill>
                  <a:schemeClr val="accent2"/>
                </a:solidFill>
              </a:rPr>
              <a:t>に対して</a:t>
            </a:r>
          </a:p>
        </p:txBody>
      </p:sp>
      <p:sp>
        <p:nvSpPr>
          <p:cNvPr id="294921" name="Text Box 9"/>
          <p:cNvSpPr txBox="1">
            <a:spLocks noChangeArrowheads="1"/>
          </p:cNvSpPr>
          <p:nvPr/>
        </p:nvSpPr>
        <p:spPr bwMode="auto">
          <a:xfrm>
            <a:off x="1557338" y="3792538"/>
            <a:ext cx="18614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r'(x, y)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g'(x, y)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b'(x, y) = 0</a:t>
            </a:r>
          </a:p>
        </p:txBody>
      </p:sp>
      <p:sp>
        <p:nvSpPr>
          <p:cNvPr id="294922" name="Rectangle 10"/>
          <p:cNvSpPr>
            <a:spLocks noChangeArrowheads="1"/>
          </p:cNvSpPr>
          <p:nvPr/>
        </p:nvSpPr>
        <p:spPr bwMode="auto">
          <a:xfrm>
            <a:off x="738188" y="3313113"/>
            <a:ext cx="7772400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ja-JP" dirty="0">
                <a:solidFill>
                  <a:schemeClr val="accent2"/>
                </a:solidFill>
              </a:rPr>
              <a:t>x = 0 </a:t>
            </a:r>
            <a:r>
              <a:rPr lang="ja-JP" altLang="en-US" dirty="0">
                <a:solidFill>
                  <a:schemeClr val="accent2"/>
                </a:solidFill>
              </a:rPr>
              <a:t>に対して</a:t>
            </a:r>
          </a:p>
        </p:txBody>
      </p:sp>
      <p:sp>
        <p:nvSpPr>
          <p:cNvPr id="294923" name="AutoShape 11"/>
          <p:cNvSpPr>
            <a:spLocks/>
          </p:cNvSpPr>
          <p:nvPr/>
        </p:nvSpPr>
        <p:spPr bwMode="auto">
          <a:xfrm>
            <a:off x="5978525" y="1392238"/>
            <a:ext cx="239713" cy="1871662"/>
          </a:xfrm>
          <a:prstGeom prst="rightBrace">
            <a:avLst>
              <a:gd name="adj1" fmla="val 650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6143625" y="1609725"/>
            <a:ext cx="35702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横方向の差分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（差分の量が大きい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ほど，画素は「明るく」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なる）</a:t>
            </a:r>
          </a:p>
        </p:txBody>
      </p:sp>
    </p:spTree>
    <p:extLst>
      <p:ext uri="{BB962C8B-B14F-4D97-AF65-F5344CB8AC3E}">
        <p14:creationId xmlns:p14="http://schemas.microsoft.com/office/powerpoint/2010/main" val="195694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4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4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4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6" grpId="0"/>
      <p:bldP spid="294918" grpId="0"/>
      <p:bldP spid="294921" grpId="0"/>
      <p:bldP spid="294922" grpId="0"/>
      <p:bldP spid="2949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769" y="350874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例題３のプログラムが</a:t>
            </a:r>
            <a:br>
              <a:rPr lang="ja-JP" altLang="en-US" dirty="0"/>
            </a:br>
            <a:r>
              <a:rPr lang="ja-JP" altLang="en-US" dirty="0"/>
              <a:t>行っていること</a:t>
            </a:r>
          </a:p>
        </p:txBody>
      </p:sp>
      <p:sp>
        <p:nvSpPr>
          <p:cNvPr id="7987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1502FC14-1243-4251-A3C6-C681D80D0B0E}" type="slidenum">
              <a:rPr lang="en-US" altLang="ja-JP" smtClean="0"/>
              <a:pPr/>
              <a:t>31</a:t>
            </a:fld>
            <a:endParaRPr lang="en-US" altLang="ja-JP" dirty="0"/>
          </a:p>
        </p:txBody>
      </p:sp>
      <p:sp>
        <p:nvSpPr>
          <p:cNvPr id="79876" name="Text Box 3"/>
          <p:cNvSpPr txBox="1">
            <a:spLocks noChangeArrowheads="1"/>
          </p:cNvSpPr>
          <p:nvPr/>
        </p:nvSpPr>
        <p:spPr bwMode="auto">
          <a:xfrm>
            <a:off x="437402" y="2428875"/>
            <a:ext cx="3897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Windows </a:t>
            </a:r>
            <a:r>
              <a:rPr lang="ja-JP" altLang="en-US" sz="2800" dirty="0"/>
              <a:t>ビットマップ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ファイル</a:t>
            </a:r>
          </a:p>
        </p:txBody>
      </p:sp>
      <p:sp>
        <p:nvSpPr>
          <p:cNvPr id="79877" name="AutoShape 4"/>
          <p:cNvSpPr>
            <a:spLocks noChangeArrowheads="1"/>
          </p:cNvSpPr>
          <p:nvPr/>
        </p:nvSpPr>
        <p:spPr bwMode="auto">
          <a:xfrm>
            <a:off x="1350963" y="2092325"/>
            <a:ext cx="2170112" cy="3133725"/>
          </a:xfrm>
          <a:prstGeom prst="can">
            <a:avLst>
              <a:gd name="adj" fmla="val 361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78" name="Rectangle 5"/>
          <p:cNvSpPr>
            <a:spLocks noChangeArrowheads="1"/>
          </p:cNvSpPr>
          <p:nvPr/>
        </p:nvSpPr>
        <p:spPr bwMode="auto">
          <a:xfrm>
            <a:off x="4295775" y="2813050"/>
            <a:ext cx="1941513" cy="3265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3659327" y="1803400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79880" name="Rectangle 7"/>
          <p:cNvSpPr>
            <a:spLocks noChangeArrowheads="1"/>
          </p:cNvSpPr>
          <p:nvPr/>
        </p:nvSpPr>
        <p:spPr bwMode="auto">
          <a:xfrm>
            <a:off x="2070100" y="3557588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81" name="Rectangle 8"/>
          <p:cNvSpPr>
            <a:spLocks noChangeArrowheads="1"/>
          </p:cNvSpPr>
          <p:nvPr/>
        </p:nvSpPr>
        <p:spPr bwMode="auto">
          <a:xfrm>
            <a:off x="2073275" y="3717925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82" name="Rectangle 9"/>
          <p:cNvSpPr>
            <a:spLocks noChangeArrowheads="1"/>
          </p:cNvSpPr>
          <p:nvPr/>
        </p:nvSpPr>
        <p:spPr bwMode="auto">
          <a:xfrm>
            <a:off x="2070100" y="3970338"/>
            <a:ext cx="993775" cy="804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83" name="Rectangle 10"/>
          <p:cNvSpPr>
            <a:spLocks noChangeArrowheads="1"/>
          </p:cNvSpPr>
          <p:nvPr/>
        </p:nvSpPr>
        <p:spPr bwMode="auto">
          <a:xfrm>
            <a:off x="2071688" y="3562350"/>
            <a:ext cx="990600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85707" name="AutoShape 11"/>
          <p:cNvSpPr>
            <a:spLocks noChangeArrowheads="1"/>
          </p:cNvSpPr>
          <p:nvPr/>
        </p:nvSpPr>
        <p:spPr bwMode="auto">
          <a:xfrm>
            <a:off x="3659188" y="3425825"/>
            <a:ext cx="492125" cy="366713"/>
          </a:xfrm>
          <a:prstGeom prst="rightArrow">
            <a:avLst>
              <a:gd name="adj1" fmla="val 50000"/>
              <a:gd name="adj2" fmla="val 335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85" name="Text Box 12"/>
          <p:cNvSpPr txBox="1">
            <a:spLocks noChangeArrowheads="1"/>
          </p:cNvSpPr>
          <p:nvPr/>
        </p:nvSpPr>
        <p:spPr bwMode="auto">
          <a:xfrm>
            <a:off x="3248025" y="4864100"/>
            <a:ext cx="141577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tx2"/>
                </a:solidFill>
              </a:rPr>
              <a:t>fread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を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３回実行</a:t>
            </a:r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4764088" y="3690938"/>
            <a:ext cx="989012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85710" name="Rectangle 14"/>
          <p:cNvSpPr>
            <a:spLocks noChangeArrowheads="1"/>
          </p:cNvSpPr>
          <p:nvPr/>
        </p:nvSpPr>
        <p:spPr bwMode="auto">
          <a:xfrm>
            <a:off x="4767263" y="3346450"/>
            <a:ext cx="989012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-256303" y="3340100"/>
            <a:ext cx="23391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ファイルヘッダ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ヘッダ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本体</a:t>
            </a:r>
          </a:p>
        </p:txBody>
      </p:sp>
      <p:sp>
        <p:nvSpPr>
          <p:cNvPr id="285713" name="Rectangle 17"/>
          <p:cNvSpPr>
            <a:spLocks noChangeArrowheads="1"/>
          </p:cNvSpPr>
          <p:nvPr/>
        </p:nvSpPr>
        <p:spPr bwMode="auto">
          <a:xfrm>
            <a:off x="4760913" y="3994150"/>
            <a:ext cx="993775" cy="804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85714" name="AutoShape 18"/>
          <p:cNvSpPr>
            <a:spLocks noChangeArrowheads="1"/>
          </p:cNvSpPr>
          <p:nvPr/>
        </p:nvSpPr>
        <p:spPr bwMode="auto">
          <a:xfrm>
            <a:off x="3663950" y="3684588"/>
            <a:ext cx="492125" cy="366712"/>
          </a:xfrm>
          <a:prstGeom prst="rightArrow">
            <a:avLst>
              <a:gd name="adj1" fmla="val 50000"/>
              <a:gd name="adj2" fmla="val 335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85715" name="AutoShape 19"/>
          <p:cNvSpPr>
            <a:spLocks noChangeArrowheads="1"/>
          </p:cNvSpPr>
          <p:nvPr/>
        </p:nvSpPr>
        <p:spPr bwMode="auto">
          <a:xfrm>
            <a:off x="3668713" y="4157663"/>
            <a:ext cx="492125" cy="366712"/>
          </a:xfrm>
          <a:prstGeom prst="rightArrow">
            <a:avLst>
              <a:gd name="adj1" fmla="val 50000"/>
              <a:gd name="adj2" fmla="val 335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1047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8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5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96" y="395322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例題３のプログラムが</a:t>
            </a:r>
            <a:br>
              <a:rPr lang="ja-JP" altLang="en-US" dirty="0"/>
            </a:br>
            <a:r>
              <a:rPr lang="ja-JP" altLang="en-US" dirty="0"/>
              <a:t>行っていること</a:t>
            </a:r>
          </a:p>
        </p:txBody>
      </p:sp>
      <p:sp>
        <p:nvSpPr>
          <p:cNvPr id="8192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5FB01CA7-FCE1-4BBC-BF42-899B59E672C3}" type="slidenum">
              <a:rPr lang="en-US" altLang="ja-JP" smtClean="0"/>
              <a:pPr/>
              <a:t>32</a:t>
            </a:fld>
            <a:endParaRPr lang="en-US" altLang="ja-JP" dirty="0"/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437402" y="2428875"/>
            <a:ext cx="3897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Windows </a:t>
            </a:r>
            <a:r>
              <a:rPr lang="ja-JP" altLang="en-US" sz="2800" dirty="0"/>
              <a:t>ビットマップ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ファイル</a:t>
            </a:r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1350963" y="2092325"/>
            <a:ext cx="2170112" cy="3133725"/>
          </a:xfrm>
          <a:prstGeom prst="can">
            <a:avLst>
              <a:gd name="adj" fmla="val 361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26" name="Rectangle 5"/>
          <p:cNvSpPr>
            <a:spLocks noChangeArrowheads="1"/>
          </p:cNvSpPr>
          <p:nvPr/>
        </p:nvSpPr>
        <p:spPr bwMode="auto">
          <a:xfrm>
            <a:off x="4295775" y="2813050"/>
            <a:ext cx="1941513" cy="3265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27" name="Text Box 6"/>
          <p:cNvSpPr txBox="1">
            <a:spLocks noChangeArrowheads="1"/>
          </p:cNvSpPr>
          <p:nvPr/>
        </p:nvSpPr>
        <p:spPr bwMode="auto">
          <a:xfrm>
            <a:off x="3659327" y="1803400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81928" name="Rectangle 7"/>
          <p:cNvSpPr>
            <a:spLocks noChangeArrowheads="1"/>
          </p:cNvSpPr>
          <p:nvPr/>
        </p:nvSpPr>
        <p:spPr bwMode="auto">
          <a:xfrm>
            <a:off x="2070100" y="3557588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29" name="Rectangle 8"/>
          <p:cNvSpPr>
            <a:spLocks noChangeArrowheads="1"/>
          </p:cNvSpPr>
          <p:nvPr/>
        </p:nvSpPr>
        <p:spPr bwMode="auto">
          <a:xfrm>
            <a:off x="2073275" y="3717925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30" name="Rectangle 9"/>
          <p:cNvSpPr>
            <a:spLocks noChangeArrowheads="1"/>
          </p:cNvSpPr>
          <p:nvPr/>
        </p:nvSpPr>
        <p:spPr bwMode="auto">
          <a:xfrm>
            <a:off x="2070100" y="3970338"/>
            <a:ext cx="993775" cy="804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31" name="Rectangle 10"/>
          <p:cNvSpPr>
            <a:spLocks noChangeArrowheads="1"/>
          </p:cNvSpPr>
          <p:nvPr/>
        </p:nvSpPr>
        <p:spPr bwMode="auto">
          <a:xfrm>
            <a:off x="2071688" y="3562350"/>
            <a:ext cx="990600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32" name="Rectangle 13"/>
          <p:cNvSpPr>
            <a:spLocks noChangeArrowheads="1"/>
          </p:cNvSpPr>
          <p:nvPr/>
        </p:nvSpPr>
        <p:spPr bwMode="auto">
          <a:xfrm>
            <a:off x="4764088" y="3690938"/>
            <a:ext cx="989012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33" name="Rectangle 14"/>
          <p:cNvSpPr>
            <a:spLocks noChangeArrowheads="1"/>
          </p:cNvSpPr>
          <p:nvPr/>
        </p:nvSpPr>
        <p:spPr bwMode="auto">
          <a:xfrm>
            <a:off x="4767263" y="3346450"/>
            <a:ext cx="989012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34" name="Text Box 15"/>
          <p:cNvSpPr txBox="1">
            <a:spLocks noChangeArrowheads="1"/>
          </p:cNvSpPr>
          <p:nvPr/>
        </p:nvSpPr>
        <p:spPr bwMode="auto">
          <a:xfrm>
            <a:off x="-256303" y="3340100"/>
            <a:ext cx="23391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ファイルヘッダ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ヘッダ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本体</a:t>
            </a:r>
          </a:p>
        </p:txBody>
      </p:sp>
      <p:sp>
        <p:nvSpPr>
          <p:cNvPr id="81935" name="Rectangle 16"/>
          <p:cNvSpPr>
            <a:spLocks noChangeArrowheads="1"/>
          </p:cNvSpPr>
          <p:nvPr/>
        </p:nvSpPr>
        <p:spPr bwMode="auto">
          <a:xfrm>
            <a:off x="4760913" y="3994150"/>
            <a:ext cx="993775" cy="804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4759325" y="4994275"/>
            <a:ext cx="993775" cy="804863"/>
          </a:xfrm>
          <a:prstGeom prst="rect">
            <a:avLst/>
          </a:prstGeom>
          <a:solidFill>
            <a:srgbClr val="FF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5956" name="AutoShape 20"/>
          <p:cNvSpPr>
            <a:spLocks noChangeArrowheads="1"/>
          </p:cNvSpPr>
          <p:nvPr/>
        </p:nvSpPr>
        <p:spPr bwMode="auto">
          <a:xfrm>
            <a:off x="5976938" y="4310063"/>
            <a:ext cx="392112" cy="1131887"/>
          </a:xfrm>
          <a:prstGeom prst="curvedLeftArrow">
            <a:avLst>
              <a:gd name="adj1" fmla="val 57733"/>
              <a:gd name="adj2" fmla="val 115466"/>
              <a:gd name="adj3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1938" name="Text Box 21"/>
          <p:cNvSpPr txBox="1">
            <a:spLocks noChangeArrowheads="1"/>
          </p:cNvSpPr>
          <p:nvPr/>
        </p:nvSpPr>
        <p:spPr bwMode="auto">
          <a:xfrm>
            <a:off x="6450013" y="460375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計算</a:t>
            </a:r>
          </a:p>
        </p:txBody>
      </p:sp>
    </p:spTree>
    <p:extLst>
      <p:ext uri="{BB962C8B-B14F-4D97-AF65-F5344CB8AC3E}">
        <p14:creationId xmlns:p14="http://schemas.microsoft.com/office/powerpoint/2010/main" val="283271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96" y="396910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例題３のプログラムが</a:t>
            </a:r>
            <a:br>
              <a:rPr lang="ja-JP" altLang="en-US" dirty="0"/>
            </a:br>
            <a:r>
              <a:rPr lang="ja-JP" altLang="en-US" dirty="0"/>
              <a:t>行っていること</a:t>
            </a:r>
          </a:p>
        </p:txBody>
      </p:sp>
      <p:sp>
        <p:nvSpPr>
          <p:cNvPr id="8397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61BFC830-4F1F-4717-8615-83091A063864}" type="slidenum">
              <a:rPr lang="en-US" altLang="ja-JP" smtClean="0"/>
              <a:pPr/>
              <a:t>33</a:t>
            </a:fld>
            <a:endParaRPr lang="en-US" altLang="ja-JP" dirty="0"/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437402" y="2428875"/>
            <a:ext cx="389722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/>
              <a:t>Windows </a:t>
            </a:r>
            <a:r>
              <a:rPr lang="ja-JP" altLang="en-US" sz="2800" dirty="0"/>
              <a:t>ビットマップ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ファイル</a:t>
            </a:r>
          </a:p>
        </p:txBody>
      </p:sp>
      <p:sp>
        <p:nvSpPr>
          <p:cNvPr id="83973" name="AutoShape 4"/>
          <p:cNvSpPr>
            <a:spLocks noChangeArrowheads="1"/>
          </p:cNvSpPr>
          <p:nvPr/>
        </p:nvSpPr>
        <p:spPr bwMode="auto">
          <a:xfrm>
            <a:off x="1350963" y="2092325"/>
            <a:ext cx="2170112" cy="3133725"/>
          </a:xfrm>
          <a:prstGeom prst="can">
            <a:avLst>
              <a:gd name="adj" fmla="val 361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4" name="Rectangle 5"/>
          <p:cNvSpPr>
            <a:spLocks noChangeArrowheads="1"/>
          </p:cNvSpPr>
          <p:nvPr/>
        </p:nvSpPr>
        <p:spPr bwMode="auto">
          <a:xfrm>
            <a:off x="4295775" y="2813050"/>
            <a:ext cx="1941513" cy="3265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5" name="Text Box 6"/>
          <p:cNvSpPr txBox="1">
            <a:spLocks noChangeArrowheads="1"/>
          </p:cNvSpPr>
          <p:nvPr/>
        </p:nvSpPr>
        <p:spPr bwMode="auto">
          <a:xfrm>
            <a:off x="3659327" y="1803400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83976" name="Rectangle 7"/>
          <p:cNvSpPr>
            <a:spLocks noChangeArrowheads="1"/>
          </p:cNvSpPr>
          <p:nvPr/>
        </p:nvSpPr>
        <p:spPr bwMode="auto">
          <a:xfrm>
            <a:off x="2070100" y="3557588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7" name="Rectangle 8"/>
          <p:cNvSpPr>
            <a:spLocks noChangeArrowheads="1"/>
          </p:cNvSpPr>
          <p:nvPr/>
        </p:nvSpPr>
        <p:spPr bwMode="auto">
          <a:xfrm>
            <a:off x="2073275" y="3717925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8" name="Rectangle 9"/>
          <p:cNvSpPr>
            <a:spLocks noChangeArrowheads="1"/>
          </p:cNvSpPr>
          <p:nvPr/>
        </p:nvSpPr>
        <p:spPr bwMode="auto">
          <a:xfrm>
            <a:off x="2070100" y="3970338"/>
            <a:ext cx="993775" cy="804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79" name="Rectangle 10"/>
          <p:cNvSpPr>
            <a:spLocks noChangeArrowheads="1"/>
          </p:cNvSpPr>
          <p:nvPr/>
        </p:nvSpPr>
        <p:spPr bwMode="auto">
          <a:xfrm>
            <a:off x="2071688" y="3562350"/>
            <a:ext cx="990600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80" name="Rectangle 13"/>
          <p:cNvSpPr>
            <a:spLocks noChangeArrowheads="1"/>
          </p:cNvSpPr>
          <p:nvPr/>
        </p:nvSpPr>
        <p:spPr bwMode="auto">
          <a:xfrm>
            <a:off x="4764088" y="3690938"/>
            <a:ext cx="989012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81" name="Rectangle 14"/>
          <p:cNvSpPr>
            <a:spLocks noChangeArrowheads="1"/>
          </p:cNvSpPr>
          <p:nvPr/>
        </p:nvSpPr>
        <p:spPr bwMode="auto">
          <a:xfrm>
            <a:off x="4767263" y="3346450"/>
            <a:ext cx="989012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82" name="Text Box 15"/>
          <p:cNvSpPr txBox="1">
            <a:spLocks noChangeArrowheads="1"/>
          </p:cNvSpPr>
          <p:nvPr/>
        </p:nvSpPr>
        <p:spPr bwMode="auto">
          <a:xfrm>
            <a:off x="-256303" y="3340100"/>
            <a:ext cx="23391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ファイルヘッダ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ヘッダ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本体</a:t>
            </a:r>
          </a:p>
        </p:txBody>
      </p:sp>
      <p:sp>
        <p:nvSpPr>
          <p:cNvPr id="83983" name="Rectangle 16"/>
          <p:cNvSpPr>
            <a:spLocks noChangeArrowheads="1"/>
          </p:cNvSpPr>
          <p:nvPr/>
        </p:nvSpPr>
        <p:spPr bwMode="auto">
          <a:xfrm>
            <a:off x="4760913" y="3994150"/>
            <a:ext cx="993775" cy="8048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8002" name="AutoShape 18"/>
          <p:cNvSpPr>
            <a:spLocks noChangeArrowheads="1"/>
          </p:cNvSpPr>
          <p:nvPr/>
        </p:nvSpPr>
        <p:spPr bwMode="auto">
          <a:xfrm>
            <a:off x="6445250" y="5181600"/>
            <a:ext cx="492125" cy="366713"/>
          </a:xfrm>
          <a:prstGeom prst="rightArrow">
            <a:avLst>
              <a:gd name="adj1" fmla="val 50000"/>
              <a:gd name="adj2" fmla="val 335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85" name="Rectangle 19"/>
          <p:cNvSpPr>
            <a:spLocks noChangeArrowheads="1"/>
          </p:cNvSpPr>
          <p:nvPr/>
        </p:nvSpPr>
        <p:spPr bwMode="auto">
          <a:xfrm>
            <a:off x="4759325" y="4994275"/>
            <a:ext cx="993775" cy="804863"/>
          </a:xfrm>
          <a:prstGeom prst="rect">
            <a:avLst/>
          </a:prstGeom>
          <a:solidFill>
            <a:srgbClr val="FF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8006" name="Rectangle 22"/>
          <p:cNvSpPr>
            <a:spLocks noChangeArrowheads="1"/>
          </p:cNvSpPr>
          <p:nvPr/>
        </p:nvSpPr>
        <p:spPr bwMode="auto">
          <a:xfrm>
            <a:off x="7502525" y="4568825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8007" name="Rectangle 23"/>
          <p:cNvSpPr>
            <a:spLocks noChangeArrowheads="1"/>
          </p:cNvSpPr>
          <p:nvPr/>
        </p:nvSpPr>
        <p:spPr bwMode="auto">
          <a:xfrm>
            <a:off x="7505700" y="4729163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8008" name="Rectangle 24"/>
          <p:cNvSpPr>
            <a:spLocks noChangeArrowheads="1"/>
          </p:cNvSpPr>
          <p:nvPr/>
        </p:nvSpPr>
        <p:spPr bwMode="auto">
          <a:xfrm>
            <a:off x="7502525" y="4981575"/>
            <a:ext cx="993775" cy="804863"/>
          </a:xfrm>
          <a:prstGeom prst="rect">
            <a:avLst/>
          </a:prstGeom>
          <a:solidFill>
            <a:srgbClr val="FF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89" name="Rectangle 25"/>
          <p:cNvSpPr>
            <a:spLocks noChangeArrowheads="1"/>
          </p:cNvSpPr>
          <p:nvPr/>
        </p:nvSpPr>
        <p:spPr bwMode="auto">
          <a:xfrm>
            <a:off x="7504113" y="4573588"/>
            <a:ext cx="990600" cy="1216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3990" name="AutoShape 26"/>
          <p:cNvSpPr>
            <a:spLocks noChangeArrowheads="1"/>
          </p:cNvSpPr>
          <p:nvPr/>
        </p:nvSpPr>
        <p:spPr bwMode="auto">
          <a:xfrm>
            <a:off x="7096125" y="3822700"/>
            <a:ext cx="1822450" cy="2425700"/>
          </a:xfrm>
          <a:prstGeom prst="can">
            <a:avLst>
              <a:gd name="adj" fmla="val 3327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98011" name="Line 27"/>
          <p:cNvSpPr>
            <a:spLocks noChangeShapeType="1"/>
          </p:cNvSpPr>
          <p:nvPr/>
        </p:nvSpPr>
        <p:spPr bwMode="auto">
          <a:xfrm>
            <a:off x="3157538" y="3668713"/>
            <a:ext cx="4222750" cy="9572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98012" name="Line 28"/>
          <p:cNvSpPr>
            <a:spLocks noChangeShapeType="1"/>
          </p:cNvSpPr>
          <p:nvPr/>
        </p:nvSpPr>
        <p:spPr bwMode="auto">
          <a:xfrm>
            <a:off x="3146425" y="3895725"/>
            <a:ext cx="4222750" cy="9572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9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9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9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画像本体の実メモリ上での配置</a:t>
            </a:r>
          </a:p>
        </p:txBody>
      </p:sp>
      <p:sp>
        <p:nvSpPr>
          <p:cNvPr id="8601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7E7E9419-B032-426C-BB52-3C9A1C30F4AC}" type="slidenum">
              <a:rPr lang="en-US" altLang="ja-JP" smtClean="0"/>
              <a:pPr/>
              <a:t>34</a:t>
            </a:fld>
            <a:endParaRPr lang="en-US" altLang="ja-JP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19113" y="2093913"/>
            <a:ext cx="1941512" cy="3265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987425" y="2971800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990600" y="2627313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984250" y="3275013"/>
            <a:ext cx="993775" cy="804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982663" y="4275138"/>
            <a:ext cx="993775" cy="804862"/>
          </a:xfrm>
          <a:prstGeom prst="rect">
            <a:avLst/>
          </a:prstGeom>
          <a:solidFill>
            <a:srgbClr val="FF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41" name="Oval 9"/>
          <p:cNvSpPr>
            <a:spLocks noChangeArrowheads="1"/>
          </p:cNvSpPr>
          <p:nvPr/>
        </p:nvSpPr>
        <p:spPr bwMode="auto">
          <a:xfrm>
            <a:off x="587375" y="4148138"/>
            <a:ext cx="1731963" cy="112077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42" name="Oval 10"/>
          <p:cNvSpPr>
            <a:spLocks noChangeArrowheads="1"/>
          </p:cNvSpPr>
          <p:nvPr/>
        </p:nvSpPr>
        <p:spPr bwMode="auto">
          <a:xfrm>
            <a:off x="619125" y="3133725"/>
            <a:ext cx="1731963" cy="112077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43" name="Text Box 11"/>
          <p:cNvSpPr txBox="1">
            <a:spLocks noChangeArrowheads="1"/>
          </p:cNvSpPr>
          <p:nvPr/>
        </p:nvSpPr>
        <p:spPr bwMode="auto">
          <a:xfrm>
            <a:off x="2673350" y="1935163"/>
            <a:ext cx="6221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２４ビットカラーの </a:t>
            </a:r>
            <a:r>
              <a:rPr lang="en-US" altLang="ja-JP" sz="2400" dirty="0">
                <a:solidFill>
                  <a:schemeClr val="tx2"/>
                </a:solidFill>
              </a:rPr>
              <a:t>Windows </a:t>
            </a:r>
            <a:r>
              <a:rPr lang="ja-JP" altLang="en-US" sz="2400" dirty="0">
                <a:solidFill>
                  <a:schemeClr val="tx2"/>
                </a:solidFill>
              </a:rPr>
              <a:t>ビットマップ</a:t>
            </a:r>
          </a:p>
        </p:txBody>
      </p:sp>
      <p:sp>
        <p:nvSpPr>
          <p:cNvPr id="300046" name="Rectangle 14"/>
          <p:cNvSpPr>
            <a:spLocks noChangeArrowheads="1"/>
          </p:cNvSpPr>
          <p:nvPr/>
        </p:nvSpPr>
        <p:spPr bwMode="auto">
          <a:xfrm>
            <a:off x="3321050" y="3386138"/>
            <a:ext cx="544513" cy="544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47" name="Rectangle 15"/>
          <p:cNvSpPr>
            <a:spLocks noChangeArrowheads="1"/>
          </p:cNvSpPr>
          <p:nvPr/>
        </p:nvSpPr>
        <p:spPr bwMode="auto">
          <a:xfrm>
            <a:off x="3870325" y="339090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48" name="Rectangle 16"/>
          <p:cNvSpPr>
            <a:spLocks noChangeArrowheads="1"/>
          </p:cNvSpPr>
          <p:nvPr/>
        </p:nvSpPr>
        <p:spPr bwMode="auto">
          <a:xfrm>
            <a:off x="4419600" y="338455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49" name="Rectangle 17"/>
          <p:cNvSpPr>
            <a:spLocks noChangeArrowheads="1"/>
          </p:cNvSpPr>
          <p:nvPr/>
        </p:nvSpPr>
        <p:spPr bwMode="auto">
          <a:xfrm>
            <a:off x="4968875" y="337820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0" name="Rectangle 18"/>
          <p:cNvSpPr>
            <a:spLocks noChangeArrowheads="1"/>
          </p:cNvSpPr>
          <p:nvPr/>
        </p:nvSpPr>
        <p:spPr bwMode="auto">
          <a:xfrm>
            <a:off x="5518150" y="337185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1" name="Rectangle 19"/>
          <p:cNvSpPr>
            <a:spLocks noChangeArrowheads="1"/>
          </p:cNvSpPr>
          <p:nvPr/>
        </p:nvSpPr>
        <p:spPr bwMode="auto">
          <a:xfrm>
            <a:off x="6067425" y="336550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2" name="Rectangle 20"/>
          <p:cNvSpPr>
            <a:spLocks noChangeArrowheads="1"/>
          </p:cNvSpPr>
          <p:nvPr/>
        </p:nvSpPr>
        <p:spPr bwMode="auto">
          <a:xfrm>
            <a:off x="6616700" y="335915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3" name="Rectangle 21"/>
          <p:cNvSpPr>
            <a:spLocks noChangeArrowheads="1"/>
          </p:cNvSpPr>
          <p:nvPr/>
        </p:nvSpPr>
        <p:spPr bwMode="auto">
          <a:xfrm>
            <a:off x="7165975" y="3352800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4" name="Oval 22"/>
          <p:cNvSpPr>
            <a:spLocks noChangeArrowheads="1"/>
          </p:cNvSpPr>
          <p:nvPr/>
        </p:nvSpPr>
        <p:spPr bwMode="auto">
          <a:xfrm>
            <a:off x="7926388" y="3582988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5" name="Oval 23"/>
          <p:cNvSpPr>
            <a:spLocks noChangeArrowheads="1"/>
          </p:cNvSpPr>
          <p:nvPr/>
        </p:nvSpPr>
        <p:spPr bwMode="auto">
          <a:xfrm>
            <a:off x="8142288" y="3587750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6" name="Oval 24"/>
          <p:cNvSpPr>
            <a:spLocks noChangeArrowheads="1"/>
          </p:cNvSpPr>
          <p:nvPr/>
        </p:nvSpPr>
        <p:spPr bwMode="auto">
          <a:xfrm>
            <a:off x="8358188" y="3592513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7" name="Rectangle 25"/>
          <p:cNvSpPr>
            <a:spLocks noChangeArrowheads="1"/>
          </p:cNvSpPr>
          <p:nvPr/>
        </p:nvSpPr>
        <p:spPr bwMode="auto">
          <a:xfrm>
            <a:off x="3340100" y="4449763"/>
            <a:ext cx="544513" cy="544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8" name="Rectangle 26"/>
          <p:cNvSpPr>
            <a:spLocks noChangeArrowheads="1"/>
          </p:cNvSpPr>
          <p:nvPr/>
        </p:nvSpPr>
        <p:spPr bwMode="auto">
          <a:xfrm>
            <a:off x="3889375" y="445452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59" name="Rectangle 27"/>
          <p:cNvSpPr>
            <a:spLocks noChangeArrowheads="1"/>
          </p:cNvSpPr>
          <p:nvPr/>
        </p:nvSpPr>
        <p:spPr bwMode="auto">
          <a:xfrm>
            <a:off x="4438650" y="444817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0" name="Rectangle 28"/>
          <p:cNvSpPr>
            <a:spLocks noChangeArrowheads="1"/>
          </p:cNvSpPr>
          <p:nvPr/>
        </p:nvSpPr>
        <p:spPr bwMode="auto">
          <a:xfrm>
            <a:off x="4987925" y="444182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1" name="Rectangle 29"/>
          <p:cNvSpPr>
            <a:spLocks noChangeArrowheads="1"/>
          </p:cNvSpPr>
          <p:nvPr/>
        </p:nvSpPr>
        <p:spPr bwMode="auto">
          <a:xfrm>
            <a:off x="5537200" y="443547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2" name="Rectangle 30"/>
          <p:cNvSpPr>
            <a:spLocks noChangeArrowheads="1"/>
          </p:cNvSpPr>
          <p:nvPr/>
        </p:nvSpPr>
        <p:spPr bwMode="auto">
          <a:xfrm>
            <a:off x="6086475" y="442912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3" name="Rectangle 31"/>
          <p:cNvSpPr>
            <a:spLocks noChangeArrowheads="1"/>
          </p:cNvSpPr>
          <p:nvPr/>
        </p:nvSpPr>
        <p:spPr bwMode="auto">
          <a:xfrm>
            <a:off x="6635750" y="442277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4" name="Rectangle 32"/>
          <p:cNvSpPr>
            <a:spLocks noChangeArrowheads="1"/>
          </p:cNvSpPr>
          <p:nvPr/>
        </p:nvSpPr>
        <p:spPr bwMode="auto">
          <a:xfrm>
            <a:off x="7185025" y="4416425"/>
            <a:ext cx="544513" cy="5445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5" name="Oval 33"/>
          <p:cNvSpPr>
            <a:spLocks noChangeArrowheads="1"/>
          </p:cNvSpPr>
          <p:nvPr/>
        </p:nvSpPr>
        <p:spPr bwMode="auto">
          <a:xfrm>
            <a:off x="7945438" y="4646613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6" name="Oval 34"/>
          <p:cNvSpPr>
            <a:spLocks noChangeArrowheads="1"/>
          </p:cNvSpPr>
          <p:nvPr/>
        </p:nvSpPr>
        <p:spPr bwMode="auto">
          <a:xfrm>
            <a:off x="8161338" y="4651375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7" name="Oval 35"/>
          <p:cNvSpPr>
            <a:spLocks noChangeArrowheads="1"/>
          </p:cNvSpPr>
          <p:nvPr/>
        </p:nvSpPr>
        <p:spPr bwMode="auto">
          <a:xfrm>
            <a:off x="8377238" y="4656138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68" name="Text Box 36"/>
          <p:cNvSpPr txBox="1">
            <a:spLocks noChangeArrowheads="1"/>
          </p:cNvSpPr>
          <p:nvPr/>
        </p:nvSpPr>
        <p:spPr bwMode="auto">
          <a:xfrm>
            <a:off x="3238500" y="5507038"/>
            <a:ext cx="5109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実メモリ上では，バイト列のデータ</a:t>
            </a:r>
          </a:p>
        </p:txBody>
      </p:sp>
      <p:sp>
        <p:nvSpPr>
          <p:cNvPr id="300070" name="AutoShape 38"/>
          <p:cNvSpPr>
            <a:spLocks noChangeArrowheads="1"/>
          </p:cNvSpPr>
          <p:nvPr/>
        </p:nvSpPr>
        <p:spPr bwMode="auto">
          <a:xfrm>
            <a:off x="2187575" y="3482975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300071" name="AutoShape 39"/>
          <p:cNvSpPr>
            <a:spLocks noChangeArrowheads="1"/>
          </p:cNvSpPr>
          <p:nvPr/>
        </p:nvSpPr>
        <p:spPr bwMode="auto">
          <a:xfrm>
            <a:off x="2219325" y="4492625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88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00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0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0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0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00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00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3" grpId="0"/>
      <p:bldP spid="30006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画像本体の実メモリ上での配置</a:t>
            </a:r>
          </a:p>
        </p:txBody>
      </p:sp>
      <p:sp>
        <p:nvSpPr>
          <p:cNvPr id="8806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E07C2B5B-0BF0-4AD5-8BE3-344C28939D22}" type="slidenum">
              <a:rPr lang="en-US" altLang="ja-JP" smtClean="0"/>
              <a:pPr/>
              <a:t>35</a:t>
            </a:fld>
            <a:endParaRPr lang="en-US" altLang="ja-JP" dirty="0"/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519113" y="2093913"/>
            <a:ext cx="1941512" cy="3265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69" name="Rectangle 4"/>
          <p:cNvSpPr>
            <a:spLocks noChangeArrowheads="1"/>
          </p:cNvSpPr>
          <p:nvPr/>
        </p:nvSpPr>
        <p:spPr bwMode="auto">
          <a:xfrm>
            <a:off x="987425" y="2971800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0" name="Rectangle 5"/>
          <p:cNvSpPr>
            <a:spLocks noChangeArrowheads="1"/>
          </p:cNvSpPr>
          <p:nvPr/>
        </p:nvSpPr>
        <p:spPr bwMode="auto">
          <a:xfrm>
            <a:off x="990600" y="2627313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1" name="Rectangle 6"/>
          <p:cNvSpPr>
            <a:spLocks noChangeArrowheads="1"/>
          </p:cNvSpPr>
          <p:nvPr/>
        </p:nvSpPr>
        <p:spPr bwMode="auto">
          <a:xfrm>
            <a:off x="984250" y="3275013"/>
            <a:ext cx="993775" cy="804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2" name="Rectangle 7"/>
          <p:cNvSpPr>
            <a:spLocks noChangeArrowheads="1"/>
          </p:cNvSpPr>
          <p:nvPr/>
        </p:nvSpPr>
        <p:spPr bwMode="auto">
          <a:xfrm>
            <a:off x="982663" y="4275138"/>
            <a:ext cx="993775" cy="804862"/>
          </a:xfrm>
          <a:prstGeom prst="rect">
            <a:avLst/>
          </a:prstGeom>
          <a:solidFill>
            <a:srgbClr val="FF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3" name="Oval 8"/>
          <p:cNvSpPr>
            <a:spLocks noChangeArrowheads="1"/>
          </p:cNvSpPr>
          <p:nvPr/>
        </p:nvSpPr>
        <p:spPr bwMode="auto">
          <a:xfrm>
            <a:off x="587375" y="4148138"/>
            <a:ext cx="1731963" cy="112077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4" name="Oval 9"/>
          <p:cNvSpPr>
            <a:spLocks noChangeArrowheads="1"/>
          </p:cNvSpPr>
          <p:nvPr/>
        </p:nvSpPr>
        <p:spPr bwMode="auto">
          <a:xfrm>
            <a:off x="619125" y="3133725"/>
            <a:ext cx="1731963" cy="112077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5" name="Text Box 10"/>
          <p:cNvSpPr txBox="1">
            <a:spLocks noChangeArrowheads="1"/>
          </p:cNvSpPr>
          <p:nvPr/>
        </p:nvSpPr>
        <p:spPr bwMode="auto">
          <a:xfrm>
            <a:off x="2673350" y="1935163"/>
            <a:ext cx="6221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２４ビットカラーの </a:t>
            </a:r>
            <a:r>
              <a:rPr lang="en-US" altLang="ja-JP" sz="2400" dirty="0">
                <a:solidFill>
                  <a:schemeClr val="tx2"/>
                </a:solidFill>
              </a:rPr>
              <a:t>Windows </a:t>
            </a:r>
            <a:r>
              <a:rPr lang="ja-JP" altLang="en-US" sz="2400" dirty="0">
                <a:solidFill>
                  <a:schemeClr val="tx2"/>
                </a:solidFill>
              </a:rPr>
              <a:t>ビットマップ</a:t>
            </a:r>
          </a:p>
        </p:txBody>
      </p:sp>
      <p:sp>
        <p:nvSpPr>
          <p:cNvPr id="88076" name="Rectangle 11"/>
          <p:cNvSpPr>
            <a:spLocks noChangeArrowheads="1"/>
          </p:cNvSpPr>
          <p:nvPr/>
        </p:nvSpPr>
        <p:spPr bwMode="auto">
          <a:xfrm>
            <a:off x="3321050" y="3386138"/>
            <a:ext cx="544513" cy="544512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7" name="Rectangle 12"/>
          <p:cNvSpPr>
            <a:spLocks noChangeArrowheads="1"/>
          </p:cNvSpPr>
          <p:nvPr/>
        </p:nvSpPr>
        <p:spPr bwMode="auto">
          <a:xfrm>
            <a:off x="3870325" y="3390900"/>
            <a:ext cx="544513" cy="544513"/>
          </a:xfrm>
          <a:prstGeom prst="rect">
            <a:avLst/>
          </a:prstGeom>
          <a:solidFill>
            <a:srgbClr val="00C8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8" name="Rectangle 13"/>
          <p:cNvSpPr>
            <a:spLocks noChangeArrowheads="1"/>
          </p:cNvSpPr>
          <p:nvPr/>
        </p:nvSpPr>
        <p:spPr bwMode="auto">
          <a:xfrm>
            <a:off x="4419600" y="3384550"/>
            <a:ext cx="544513" cy="544513"/>
          </a:xfrm>
          <a:prstGeom prst="rect">
            <a:avLst/>
          </a:prstGeom>
          <a:solidFill>
            <a:srgbClr val="0000C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79" name="Rectangle 14"/>
          <p:cNvSpPr>
            <a:spLocks noChangeArrowheads="1"/>
          </p:cNvSpPr>
          <p:nvPr/>
        </p:nvSpPr>
        <p:spPr bwMode="auto">
          <a:xfrm>
            <a:off x="4968875" y="3378200"/>
            <a:ext cx="544513" cy="544513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0" name="Rectangle 15"/>
          <p:cNvSpPr>
            <a:spLocks noChangeArrowheads="1"/>
          </p:cNvSpPr>
          <p:nvPr/>
        </p:nvSpPr>
        <p:spPr bwMode="auto">
          <a:xfrm>
            <a:off x="5518150" y="3371850"/>
            <a:ext cx="544513" cy="544513"/>
          </a:xfrm>
          <a:prstGeom prst="rect">
            <a:avLst/>
          </a:prstGeom>
          <a:solidFill>
            <a:srgbClr val="00C8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1" name="Rectangle 16"/>
          <p:cNvSpPr>
            <a:spLocks noChangeArrowheads="1"/>
          </p:cNvSpPr>
          <p:nvPr/>
        </p:nvSpPr>
        <p:spPr bwMode="auto">
          <a:xfrm>
            <a:off x="6067425" y="3365500"/>
            <a:ext cx="544513" cy="544513"/>
          </a:xfrm>
          <a:prstGeom prst="rect">
            <a:avLst/>
          </a:prstGeom>
          <a:solidFill>
            <a:srgbClr val="0000C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2" name="Rectangle 17"/>
          <p:cNvSpPr>
            <a:spLocks noChangeArrowheads="1"/>
          </p:cNvSpPr>
          <p:nvPr/>
        </p:nvSpPr>
        <p:spPr bwMode="auto">
          <a:xfrm>
            <a:off x="6616700" y="3359150"/>
            <a:ext cx="544513" cy="544513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3" name="Rectangle 18"/>
          <p:cNvSpPr>
            <a:spLocks noChangeArrowheads="1"/>
          </p:cNvSpPr>
          <p:nvPr/>
        </p:nvSpPr>
        <p:spPr bwMode="auto">
          <a:xfrm>
            <a:off x="7165975" y="3352800"/>
            <a:ext cx="544513" cy="544513"/>
          </a:xfrm>
          <a:prstGeom prst="rect">
            <a:avLst/>
          </a:prstGeom>
          <a:solidFill>
            <a:srgbClr val="00C8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4" name="Oval 19"/>
          <p:cNvSpPr>
            <a:spLocks noChangeArrowheads="1"/>
          </p:cNvSpPr>
          <p:nvPr/>
        </p:nvSpPr>
        <p:spPr bwMode="auto">
          <a:xfrm>
            <a:off x="7926388" y="3582988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5" name="Oval 20"/>
          <p:cNvSpPr>
            <a:spLocks noChangeArrowheads="1"/>
          </p:cNvSpPr>
          <p:nvPr/>
        </p:nvSpPr>
        <p:spPr bwMode="auto">
          <a:xfrm>
            <a:off x="8142288" y="3587750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6" name="Oval 21"/>
          <p:cNvSpPr>
            <a:spLocks noChangeArrowheads="1"/>
          </p:cNvSpPr>
          <p:nvPr/>
        </p:nvSpPr>
        <p:spPr bwMode="auto">
          <a:xfrm>
            <a:off x="8358188" y="3592513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7" name="Rectangle 22"/>
          <p:cNvSpPr>
            <a:spLocks noChangeArrowheads="1"/>
          </p:cNvSpPr>
          <p:nvPr/>
        </p:nvSpPr>
        <p:spPr bwMode="auto">
          <a:xfrm>
            <a:off x="3340100" y="4449763"/>
            <a:ext cx="544513" cy="544512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8" name="Rectangle 23"/>
          <p:cNvSpPr>
            <a:spLocks noChangeArrowheads="1"/>
          </p:cNvSpPr>
          <p:nvPr/>
        </p:nvSpPr>
        <p:spPr bwMode="auto">
          <a:xfrm>
            <a:off x="3889375" y="4454525"/>
            <a:ext cx="544513" cy="544513"/>
          </a:xfrm>
          <a:prstGeom prst="rect">
            <a:avLst/>
          </a:prstGeom>
          <a:solidFill>
            <a:srgbClr val="00C8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89" name="Rectangle 24"/>
          <p:cNvSpPr>
            <a:spLocks noChangeArrowheads="1"/>
          </p:cNvSpPr>
          <p:nvPr/>
        </p:nvSpPr>
        <p:spPr bwMode="auto">
          <a:xfrm>
            <a:off x="4438650" y="4448175"/>
            <a:ext cx="544513" cy="544513"/>
          </a:xfrm>
          <a:prstGeom prst="rect">
            <a:avLst/>
          </a:prstGeom>
          <a:solidFill>
            <a:srgbClr val="0000C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0" name="Rectangle 25"/>
          <p:cNvSpPr>
            <a:spLocks noChangeArrowheads="1"/>
          </p:cNvSpPr>
          <p:nvPr/>
        </p:nvSpPr>
        <p:spPr bwMode="auto">
          <a:xfrm>
            <a:off x="4987925" y="4441825"/>
            <a:ext cx="544513" cy="544513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1" name="Rectangle 26"/>
          <p:cNvSpPr>
            <a:spLocks noChangeArrowheads="1"/>
          </p:cNvSpPr>
          <p:nvPr/>
        </p:nvSpPr>
        <p:spPr bwMode="auto">
          <a:xfrm>
            <a:off x="5537200" y="4435475"/>
            <a:ext cx="544513" cy="544513"/>
          </a:xfrm>
          <a:prstGeom prst="rect">
            <a:avLst/>
          </a:prstGeom>
          <a:solidFill>
            <a:srgbClr val="00C8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2" name="Rectangle 27"/>
          <p:cNvSpPr>
            <a:spLocks noChangeArrowheads="1"/>
          </p:cNvSpPr>
          <p:nvPr/>
        </p:nvSpPr>
        <p:spPr bwMode="auto">
          <a:xfrm>
            <a:off x="6086475" y="4429125"/>
            <a:ext cx="544513" cy="544513"/>
          </a:xfrm>
          <a:prstGeom prst="rect">
            <a:avLst/>
          </a:prstGeom>
          <a:solidFill>
            <a:srgbClr val="0000C8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3" name="Rectangle 28"/>
          <p:cNvSpPr>
            <a:spLocks noChangeArrowheads="1"/>
          </p:cNvSpPr>
          <p:nvPr/>
        </p:nvSpPr>
        <p:spPr bwMode="auto">
          <a:xfrm>
            <a:off x="6635750" y="4422775"/>
            <a:ext cx="544513" cy="544513"/>
          </a:xfrm>
          <a:prstGeom prst="rect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4" name="Rectangle 29"/>
          <p:cNvSpPr>
            <a:spLocks noChangeArrowheads="1"/>
          </p:cNvSpPr>
          <p:nvPr/>
        </p:nvSpPr>
        <p:spPr bwMode="auto">
          <a:xfrm>
            <a:off x="7185025" y="4416425"/>
            <a:ext cx="544513" cy="544513"/>
          </a:xfrm>
          <a:prstGeom prst="rect">
            <a:avLst/>
          </a:prstGeom>
          <a:solidFill>
            <a:srgbClr val="00C8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5" name="Oval 30"/>
          <p:cNvSpPr>
            <a:spLocks noChangeArrowheads="1"/>
          </p:cNvSpPr>
          <p:nvPr/>
        </p:nvSpPr>
        <p:spPr bwMode="auto">
          <a:xfrm>
            <a:off x="7945438" y="4646613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6" name="Oval 31"/>
          <p:cNvSpPr>
            <a:spLocks noChangeArrowheads="1"/>
          </p:cNvSpPr>
          <p:nvPr/>
        </p:nvSpPr>
        <p:spPr bwMode="auto">
          <a:xfrm>
            <a:off x="8161338" y="4651375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7" name="Oval 32"/>
          <p:cNvSpPr>
            <a:spLocks noChangeArrowheads="1"/>
          </p:cNvSpPr>
          <p:nvPr/>
        </p:nvSpPr>
        <p:spPr bwMode="auto">
          <a:xfrm>
            <a:off x="8377238" y="4656138"/>
            <a:ext cx="107950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098" name="Text Box 33"/>
          <p:cNvSpPr txBox="1">
            <a:spLocks noChangeArrowheads="1"/>
          </p:cNvSpPr>
          <p:nvPr/>
        </p:nvSpPr>
        <p:spPr bwMode="auto">
          <a:xfrm>
            <a:off x="3238500" y="5507038"/>
            <a:ext cx="5109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実メモリ上では，バイト列のデータ</a:t>
            </a:r>
          </a:p>
        </p:txBody>
      </p:sp>
      <p:sp>
        <p:nvSpPr>
          <p:cNvPr id="88099" name="AutoShape 34"/>
          <p:cNvSpPr>
            <a:spLocks noChangeArrowheads="1"/>
          </p:cNvSpPr>
          <p:nvPr/>
        </p:nvSpPr>
        <p:spPr bwMode="auto">
          <a:xfrm>
            <a:off x="2187575" y="3482975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100" name="AutoShape 35"/>
          <p:cNvSpPr>
            <a:spLocks noChangeArrowheads="1"/>
          </p:cNvSpPr>
          <p:nvPr/>
        </p:nvSpPr>
        <p:spPr bwMode="auto">
          <a:xfrm>
            <a:off x="2219325" y="4492625"/>
            <a:ext cx="762000" cy="4572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88101" name="Text Box 36"/>
          <p:cNvSpPr txBox="1">
            <a:spLocks noChangeArrowheads="1"/>
          </p:cNvSpPr>
          <p:nvPr/>
        </p:nvSpPr>
        <p:spPr bwMode="auto">
          <a:xfrm>
            <a:off x="1627188" y="6115050"/>
            <a:ext cx="7449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画素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x,y</a:t>
            </a:r>
            <a:r>
              <a:rPr lang="en-US" altLang="ja-JP" sz="2400" dirty="0"/>
              <a:t>) </a:t>
            </a:r>
            <a:r>
              <a:rPr lang="ja-JP" altLang="en-US" sz="2400" dirty="0"/>
              <a:t>のデータは，先頭から </a:t>
            </a:r>
            <a:r>
              <a:rPr lang="en-US" altLang="ja-JP" sz="2400" dirty="0"/>
              <a:t>3xy </a:t>
            </a:r>
            <a:r>
              <a:rPr lang="ja-JP" altLang="en-US" sz="2400" dirty="0"/>
              <a:t>バイト目にある</a:t>
            </a:r>
          </a:p>
        </p:txBody>
      </p:sp>
    </p:spTree>
    <p:extLst>
      <p:ext uri="{BB962C8B-B14F-4D97-AF65-F5344CB8AC3E}">
        <p14:creationId xmlns:p14="http://schemas.microsoft.com/office/powerpoint/2010/main" val="27436041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/>
              <a:t>画像本体の実メモリ上での配置</a:t>
            </a:r>
          </a:p>
        </p:txBody>
      </p:sp>
      <p:sp>
        <p:nvSpPr>
          <p:cNvPr id="9011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B0E2D7A1-1253-4BF4-B702-764DDC7E825A}" type="slidenum">
              <a:rPr lang="en-US" altLang="ja-JP" smtClean="0"/>
              <a:pPr/>
              <a:t>36</a:t>
            </a:fld>
            <a:endParaRPr lang="en-US" altLang="ja-JP" dirty="0"/>
          </a:p>
        </p:txBody>
      </p:sp>
      <p:sp>
        <p:nvSpPr>
          <p:cNvPr id="90116" name="Rectangle 3"/>
          <p:cNvSpPr>
            <a:spLocks noChangeArrowheads="1"/>
          </p:cNvSpPr>
          <p:nvPr/>
        </p:nvSpPr>
        <p:spPr bwMode="auto">
          <a:xfrm>
            <a:off x="519113" y="2093913"/>
            <a:ext cx="1941512" cy="32654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0117" name="Rectangle 4"/>
          <p:cNvSpPr>
            <a:spLocks noChangeArrowheads="1"/>
          </p:cNvSpPr>
          <p:nvPr/>
        </p:nvSpPr>
        <p:spPr bwMode="auto">
          <a:xfrm>
            <a:off x="987425" y="2971800"/>
            <a:ext cx="989013" cy="161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0118" name="Rectangle 5"/>
          <p:cNvSpPr>
            <a:spLocks noChangeArrowheads="1"/>
          </p:cNvSpPr>
          <p:nvPr/>
        </p:nvSpPr>
        <p:spPr bwMode="auto">
          <a:xfrm>
            <a:off x="990600" y="2627313"/>
            <a:ext cx="989013" cy="2571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0119" name="Rectangle 6"/>
          <p:cNvSpPr>
            <a:spLocks noChangeArrowheads="1"/>
          </p:cNvSpPr>
          <p:nvPr/>
        </p:nvSpPr>
        <p:spPr bwMode="auto">
          <a:xfrm>
            <a:off x="984250" y="3275013"/>
            <a:ext cx="993775" cy="8048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0120" name="Rectangle 7"/>
          <p:cNvSpPr>
            <a:spLocks noChangeArrowheads="1"/>
          </p:cNvSpPr>
          <p:nvPr/>
        </p:nvSpPr>
        <p:spPr bwMode="auto">
          <a:xfrm>
            <a:off x="982663" y="4275138"/>
            <a:ext cx="993775" cy="804862"/>
          </a:xfrm>
          <a:prstGeom prst="rect">
            <a:avLst/>
          </a:prstGeom>
          <a:solidFill>
            <a:srgbClr val="FF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90121" name="Text Box 10"/>
          <p:cNvSpPr txBox="1">
            <a:spLocks noChangeArrowheads="1"/>
          </p:cNvSpPr>
          <p:nvPr/>
        </p:nvSpPr>
        <p:spPr bwMode="auto">
          <a:xfrm>
            <a:off x="2794000" y="868363"/>
            <a:ext cx="6221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２４ビットカラーの </a:t>
            </a:r>
            <a:r>
              <a:rPr lang="en-US" altLang="ja-JP" sz="2400" dirty="0">
                <a:solidFill>
                  <a:schemeClr val="tx2"/>
                </a:solidFill>
              </a:rPr>
              <a:t>Windows </a:t>
            </a:r>
            <a:r>
              <a:rPr lang="ja-JP" altLang="en-US" sz="2400" dirty="0">
                <a:solidFill>
                  <a:schemeClr val="tx2"/>
                </a:solidFill>
              </a:rPr>
              <a:t>ビットマップ</a:t>
            </a:r>
          </a:p>
        </p:txBody>
      </p:sp>
      <p:sp>
        <p:nvSpPr>
          <p:cNvPr id="90122" name="Line 36"/>
          <p:cNvSpPr>
            <a:spLocks noChangeShapeType="1"/>
          </p:cNvSpPr>
          <p:nvPr/>
        </p:nvSpPr>
        <p:spPr bwMode="auto">
          <a:xfrm flipV="1">
            <a:off x="1970088" y="1851025"/>
            <a:ext cx="969962" cy="9032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0123" name="Line 37"/>
          <p:cNvSpPr>
            <a:spLocks noChangeShapeType="1"/>
          </p:cNvSpPr>
          <p:nvPr/>
        </p:nvSpPr>
        <p:spPr bwMode="auto">
          <a:xfrm>
            <a:off x="1957388" y="3024188"/>
            <a:ext cx="1009650" cy="5111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90124" name="Text Box 38"/>
          <p:cNvSpPr txBox="1">
            <a:spLocks noChangeArrowheads="1"/>
          </p:cNvSpPr>
          <p:nvPr/>
        </p:nvSpPr>
        <p:spPr bwMode="auto">
          <a:xfrm>
            <a:off x="2727325" y="32543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90125" name="Text Box 39"/>
          <p:cNvSpPr txBox="1">
            <a:spLocks noChangeArrowheads="1"/>
          </p:cNvSpPr>
          <p:nvPr/>
        </p:nvSpPr>
        <p:spPr bwMode="auto">
          <a:xfrm>
            <a:off x="2957513" y="1425575"/>
            <a:ext cx="2339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ファイルヘッダ</a:t>
            </a:r>
          </a:p>
        </p:txBody>
      </p:sp>
      <p:sp>
        <p:nvSpPr>
          <p:cNvPr id="90126" name="Text Box 40"/>
          <p:cNvSpPr txBox="1">
            <a:spLocks noChangeArrowheads="1"/>
          </p:cNvSpPr>
          <p:nvPr/>
        </p:nvSpPr>
        <p:spPr bwMode="auto">
          <a:xfrm>
            <a:off x="3030538" y="330676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ヘッダ</a:t>
            </a:r>
          </a:p>
        </p:txBody>
      </p:sp>
      <p:sp>
        <p:nvSpPr>
          <p:cNvPr id="90127" name="Text Box 41"/>
          <p:cNvSpPr txBox="1">
            <a:spLocks noChangeArrowheads="1"/>
          </p:cNvSpPr>
          <p:nvPr/>
        </p:nvSpPr>
        <p:spPr bwMode="auto">
          <a:xfrm>
            <a:off x="2987675" y="1862138"/>
            <a:ext cx="4195379" cy="1346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typedef struct </a:t>
            </a:r>
            <a:r>
              <a:rPr lang="en-US" altLang="ja-JP" sz="1600" b="1" dirty="0" err="1"/>
              <a:t>tagBITMAPFILEHEADER</a:t>
            </a:r>
            <a:r>
              <a:rPr lang="en-US" altLang="ja-JP" sz="1600" b="1" dirty="0"/>
              <a:t> {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unsigned short </a:t>
            </a:r>
            <a:r>
              <a:rPr lang="en-US" altLang="ja-JP" sz="1600" b="1" dirty="0" err="1"/>
              <a:t>bfType</a:t>
            </a:r>
            <a:r>
              <a:rPr lang="en-US" altLang="ja-JP" sz="16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unsigned long </a:t>
            </a:r>
            <a:r>
              <a:rPr lang="en-US" altLang="ja-JP" sz="1600" b="1" dirty="0" err="1"/>
              <a:t>bfSize</a:t>
            </a:r>
            <a:r>
              <a:rPr lang="en-US" altLang="ja-JP" sz="16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unsigned short bfReserved1;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unsigned short bfReserved2;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  unsigned long </a:t>
            </a:r>
            <a:r>
              <a:rPr lang="en-US" altLang="ja-JP" sz="1600" b="1" dirty="0" err="1"/>
              <a:t>bfOffBits</a:t>
            </a:r>
            <a:r>
              <a:rPr lang="en-US" altLang="ja-JP" sz="16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600" b="1" dirty="0"/>
              <a:t>} BITMAPFILEHEADER</a:t>
            </a:r>
            <a:r>
              <a:rPr lang="en-US" altLang="ja-JP" sz="2000" dirty="0"/>
              <a:t> </a:t>
            </a:r>
          </a:p>
        </p:txBody>
      </p:sp>
      <p:sp>
        <p:nvSpPr>
          <p:cNvPr id="90128" name="Text Box 42"/>
          <p:cNvSpPr txBox="1">
            <a:spLocks noChangeArrowheads="1"/>
          </p:cNvSpPr>
          <p:nvPr/>
        </p:nvSpPr>
        <p:spPr bwMode="auto">
          <a:xfrm>
            <a:off x="2933700" y="3817938"/>
            <a:ext cx="4621778" cy="2617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typedef struct </a:t>
            </a:r>
            <a:r>
              <a:rPr lang="en-US" altLang="ja-JP" sz="1800" b="1" dirty="0" err="1"/>
              <a:t>tagBITMAPINFOHEADER</a:t>
            </a:r>
            <a:r>
              <a:rPr lang="en-US" altLang="ja-JP" sz="1800" b="1" dirty="0"/>
              <a:t>{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long </a:t>
            </a:r>
            <a:r>
              <a:rPr lang="en-US" altLang="ja-JP" sz="1800" b="1" dirty="0" err="1"/>
              <a:t>biSize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long </a:t>
            </a:r>
            <a:r>
              <a:rPr lang="en-US" altLang="ja-JP" sz="1800" b="1" dirty="0" err="1"/>
              <a:t>biWidth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long </a:t>
            </a:r>
            <a:r>
              <a:rPr lang="en-US" altLang="ja-JP" sz="1800" b="1" dirty="0" err="1"/>
              <a:t>biHeight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short </a:t>
            </a:r>
            <a:r>
              <a:rPr lang="en-US" altLang="ja-JP" sz="1800" b="1" dirty="0" err="1"/>
              <a:t>biPlanes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short </a:t>
            </a:r>
            <a:r>
              <a:rPr lang="en-US" altLang="ja-JP" sz="1800" b="1" dirty="0" err="1"/>
              <a:t>biBitCount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long </a:t>
            </a:r>
            <a:r>
              <a:rPr lang="en-US" altLang="ja-JP" sz="1800" b="1" dirty="0" err="1"/>
              <a:t>biCompression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long </a:t>
            </a:r>
            <a:r>
              <a:rPr lang="en-US" altLang="ja-JP" sz="1800" b="1" dirty="0" err="1"/>
              <a:t>biSizeImage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long </a:t>
            </a:r>
            <a:r>
              <a:rPr lang="en-US" altLang="ja-JP" sz="1800" b="1" dirty="0" err="1"/>
              <a:t>biXPixPerMeter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long </a:t>
            </a:r>
            <a:r>
              <a:rPr lang="en-US" altLang="ja-JP" sz="1800" b="1" dirty="0" err="1"/>
              <a:t>biYPixPerMeter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long </a:t>
            </a:r>
            <a:r>
              <a:rPr lang="en-US" altLang="ja-JP" sz="1800" b="1" dirty="0" err="1"/>
              <a:t>biClrUsed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  unsigned long </a:t>
            </a:r>
            <a:r>
              <a:rPr lang="en-US" altLang="ja-JP" sz="1800" b="1" dirty="0" err="1"/>
              <a:t>biClrImporant</a:t>
            </a:r>
            <a:r>
              <a:rPr lang="en-US" altLang="ja-JP" sz="1800" b="1" dirty="0"/>
              <a:t>;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/>
              <a:t>} BITMAPINFOHEADER; </a:t>
            </a:r>
          </a:p>
        </p:txBody>
      </p:sp>
    </p:spTree>
    <p:extLst>
      <p:ext uri="{BB962C8B-B14F-4D97-AF65-F5344CB8AC3E}">
        <p14:creationId xmlns:p14="http://schemas.microsoft.com/office/powerpoint/2010/main" val="173477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A0A53E63-F02E-40F2-9B25-419897A07897}" type="slidenum">
              <a:rPr lang="en-US" altLang="ja-JP" smtClean="0"/>
              <a:pPr/>
              <a:t>4</a:t>
            </a:fld>
            <a:endParaRPr lang="en-US" altLang="ja-JP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25413"/>
            <a:ext cx="7772400" cy="238125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ja-JP" altLang="en-US" sz="2800"/>
              <a:t>ビルド後の画面</a:t>
            </a:r>
          </a:p>
        </p:txBody>
      </p:sp>
      <p:pic>
        <p:nvPicPr>
          <p:cNvPr id="10243" name="Picture 1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500063"/>
            <a:ext cx="5408612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689225" y="5233988"/>
            <a:ext cx="4824413" cy="750887"/>
          </a:xfrm>
          <a:prstGeom prst="rect">
            <a:avLst/>
          </a:prstGeom>
          <a:noFill/>
          <a:ln w="2857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95589" name="Text Box 5" descr="20%"/>
          <p:cNvSpPr txBox="1">
            <a:spLocks noChangeArrowheads="1"/>
          </p:cNvSpPr>
          <p:nvPr/>
        </p:nvSpPr>
        <p:spPr bwMode="auto">
          <a:xfrm>
            <a:off x="3811588" y="3649663"/>
            <a:ext cx="4710112" cy="9842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ビルドが正常終了したことを示すメッセージ</a:t>
            </a:r>
          </a:p>
        </p:txBody>
      </p:sp>
      <p:sp>
        <p:nvSpPr>
          <p:cNvPr id="195590" name="Line 6"/>
          <p:cNvSpPr>
            <a:spLocks noChangeShapeType="1"/>
          </p:cNvSpPr>
          <p:nvPr/>
        </p:nvSpPr>
        <p:spPr bwMode="auto">
          <a:xfrm flipH="1">
            <a:off x="4551363" y="4654550"/>
            <a:ext cx="242887" cy="55721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3275013" y="485775"/>
            <a:ext cx="504825" cy="36830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95592" name="Text Box 8" descr="25%"/>
          <p:cNvSpPr txBox="1">
            <a:spLocks noChangeArrowheads="1"/>
          </p:cNvSpPr>
          <p:nvPr/>
        </p:nvSpPr>
        <p:spPr bwMode="auto">
          <a:xfrm>
            <a:off x="635000" y="1458913"/>
            <a:ext cx="6438900" cy="1938992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/>
              <a:t>ビルドの手順：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4000" dirty="0"/>
              <a:t>「ビルド」→「○○のビルド」</a:t>
            </a:r>
          </a:p>
        </p:txBody>
      </p:sp>
      <p:sp>
        <p:nvSpPr>
          <p:cNvPr id="195593" name="Line 9"/>
          <p:cNvSpPr>
            <a:spLocks noChangeShapeType="1"/>
          </p:cNvSpPr>
          <p:nvPr/>
        </p:nvSpPr>
        <p:spPr bwMode="auto">
          <a:xfrm flipV="1">
            <a:off x="3398838" y="809625"/>
            <a:ext cx="98425" cy="636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95594" name="Rectangle 10"/>
          <p:cNvSpPr>
            <a:spLocks noChangeArrowheads="1"/>
          </p:cNvSpPr>
          <p:nvPr/>
        </p:nvSpPr>
        <p:spPr bwMode="auto">
          <a:xfrm>
            <a:off x="3170238" y="5594350"/>
            <a:ext cx="669925" cy="258763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95595" name="Line 11"/>
          <p:cNvSpPr>
            <a:spLocks noChangeShapeType="1"/>
          </p:cNvSpPr>
          <p:nvPr/>
        </p:nvSpPr>
        <p:spPr bwMode="auto">
          <a:xfrm flipH="1" flipV="1">
            <a:off x="3859213" y="5759450"/>
            <a:ext cx="457200" cy="411163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95596" name="Text Box 12" descr="20%"/>
          <p:cNvSpPr txBox="1">
            <a:spLocks noChangeArrowheads="1"/>
          </p:cNvSpPr>
          <p:nvPr/>
        </p:nvSpPr>
        <p:spPr bwMode="auto">
          <a:xfrm>
            <a:off x="4316413" y="5742901"/>
            <a:ext cx="3559175" cy="954107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rgbClr val="003300"/>
                </a:solidFill>
              </a:rPr>
              <a:t>「１．正常終了」を確認</a:t>
            </a:r>
          </a:p>
        </p:txBody>
      </p:sp>
    </p:spTree>
    <p:extLst>
      <p:ext uri="{BB962C8B-B14F-4D97-AF65-F5344CB8AC3E}">
        <p14:creationId xmlns:p14="http://schemas.microsoft.com/office/powerpoint/2010/main" val="118677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  <p:bldP spid="195592" grpId="0" animBg="1"/>
      <p:bldP spid="1955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F763A7F2-CB5C-4EEA-8C20-DF6DCA0BC6B1}" type="slidenum">
              <a:rPr lang="en-US" altLang="ja-JP" smtClean="0"/>
              <a:pPr/>
              <a:t>5</a:t>
            </a:fld>
            <a:endParaRPr lang="en-US" altLang="ja-JP" dirty="0"/>
          </a:p>
        </p:txBody>
      </p:sp>
      <p:pic>
        <p:nvPicPr>
          <p:cNvPr id="12291" name="Picture 12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550863"/>
            <a:ext cx="5715000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752475" y="125413"/>
            <a:ext cx="7772400" cy="238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>
                <a:solidFill>
                  <a:schemeClr val="tx2"/>
                </a:solidFill>
              </a:rPr>
              <a:t>実行中の画面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4471988" y="609600"/>
            <a:ext cx="395287" cy="2476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97637" name="Text Box 5" descr="25%"/>
          <p:cNvSpPr txBox="1">
            <a:spLocks noChangeArrowheads="1"/>
          </p:cNvSpPr>
          <p:nvPr/>
        </p:nvSpPr>
        <p:spPr bwMode="auto">
          <a:xfrm>
            <a:off x="303213" y="744538"/>
            <a:ext cx="3044825" cy="15922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実行の手順：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dirty="0"/>
              <a:t>「デバッグ」→「実行」</a:t>
            </a:r>
          </a:p>
        </p:txBody>
      </p:sp>
      <p:sp>
        <p:nvSpPr>
          <p:cNvPr id="197638" name="Line 6"/>
          <p:cNvSpPr>
            <a:spLocks noChangeShapeType="1"/>
          </p:cNvSpPr>
          <p:nvPr/>
        </p:nvSpPr>
        <p:spPr bwMode="auto">
          <a:xfrm flipV="1">
            <a:off x="3367088" y="795338"/>
            <a:ext cx="1116012" cy="28257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497263" y="1082675"/>
            <a:ext cx="4572000" cy="327818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97640" name="Text Box 8" descr="25%"/>
          <p:cNvSpPr txBox="1">
            <a:spLocks noChangeArrowheads="1"/>
          </p:cNvSpPr>
          <p:nvPr/>
        </p:nvSpPr>
        <p:spPr bwMode="auto">
          <a:xfrm>
            <a:off x="3108325" y="5181600"/>
            <a:ext cx="3549650" cy="46166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/>
              <a:t>実行ウインドウが現れる</a:t>
            </a:r>
          </a:p>
        </p:txBody>
      </p:sp>
      <p:sp>
        <p:nvSpPr>
          <p:cNvPr id="197641" name="Line 9"/>
          <p:cNvSpPr>
            <a:spLocks noChangeShapeType="1"/>
          </p:cNvSpPr>
          <p:nvPr/>
        </p:nvSpPr>
        <p:spPr bwMode="auto">
          <a:xfrm flipV="1">
            <a:off x="4643438" y="4379913"/>
            <a:ext cx="268287" cy="7858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12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B9BE609E-263C-4969-8939-D5ADA3DA9D74}" type="slidenum">
              <a:rPr lang="en-US" altLang="ja-JP" smtClean="0"/>
              <a:pPr/>
              <a:t>6</a:t>
            </a:fld>
            <a:endParaRPr lang="en-US" altLang="ja-JP" dirty="0"/>
          </a:p>
        </p:txBody>
      </p:sp>
      <p:pic>
        <p:nvPicPr>
          <p:cNvPr id="14339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86000"/>
            <a:ext cx="894397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3390900" y="1557338"/>
            <a:ext cx="2317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ja-JP" altLang="en-US" sz="2800" dirty="0"/>
              <a:t>実行結果の例</a:t>
            </a:r>
          </a:p>
        </p:txBody>
      </p:sp>
    </p:spTree>
    <p:extLst>
      <p:ext uri="{BB962C8B-B14F-4D97-AF65-F5344CB8AC3E}">
        <p14:creationId xmlns:p14="http://schemas.microsoft.com/office/powerpoint/2010/main" val="37070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363" y="362820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例題１のプログラムが</a:t>
            </a:r>
            <a:br>
              <a:rPr lang="ja-JP" altLang="en-US" dirty="0"/>
            </a:br>
            <a:r>
              <a:rPr lang="ja-JP" altLang="en-US" dirty="0"/>
              <a:t>行っていること</a:t>
            </a:r>
          </a:p>
        </p:txBody>
      </p:sp>
      <p:sp>
        <p:nvSpPr>
          <p:cNvPr id="1638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3CA8745-B157-4BC5-A11B-F333CE4E4D8E}" type="slidenum">
              <a:rPr lang="en-US" altLang="ja-JP" smtClean="0"/>
              <a:pPr/>
              <a:t>7</a:t>
            </a:fld>
            <a:endParaRPr lang="en-US" altLang="ja-JP" dirty="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-319544" y="2317750"/>
            <a:ext cx="44935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データファイル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（バイナリファイル形式）</a:t>
            </a:r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965200" y="3305175"/>
            <a:ext cx="1697038" cy="2157413"/>
          </a:xfrm>
          <a:prstGeom prst="can">
            <a:avLst>
              <a:gd name="adj" fmla="val 31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4279900" y="3159125"/>
            <a:ext cx="1941513" cy="2787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3711715" y="2171700"/>
            <a:ext cx="30572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プログラムが使う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 dirty="0"/>
              <a:t>メモリ空間</a:t>
            </a:r>
          </a:p>
        </p:txBody>
      </p:sp>
      <p:sp>
        <p:nvSpPr>
          <p:cNvPr id="249867" name="AutoShape 11"/>
          <p:cNvSpPr>
            <a:spLocks noChangeArrowheads="1"/>
          </p:cNvSpPr>
          <p:nvPr/>
        </p:nvSpPr>
        <p:spPr bwMode="auto">
          <a:xfrm>
            <a:off x="3062288" y="3990975"/>
            <a:ext cx="647700" cy="336550"/>
          </a:xfrm>
          <a:prstGeom prst="rightArrow">
            <a:avLst>
              <a:gd name="adj1" fmla="val 50000"/>
              <a:gd name="adj2" fmla="val 4811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49868" name="Text Box 12"/>
          <p:cNvSpPr txBox="1">
            <a:spLocks noChangeArrowheads="1"/>
          </p:cNvSpPr>
          <p:nvPr/>
        </p:nvSpPr>
        <p:spPr bwMode="auto">
          <a:xfrm>
            <a:off x="2773363" y="3213100"/>
            <a:ext cx="1415772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tx2"/>
                </a:solidFill>
              </a:rPr>
              <a:t>fread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で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読み出し</a:t>
            </a:r>
          </a:p>
        </p:txBody>
      </p:sp>
      <p:sp>
        <p:nvSpPr>
          <p:cNvPr id="249873" name="Text Box 17"/>
          <p:cNvSpPr txBox="1">
            <a:spLocks noChangeArrowheads="1"/>
          </p:cNvSpPr>
          <p:nvPr/>
        </p:nvSpPr>
        <p:spPr bwMode="auto">
          <a:xfrm>
            <a:off x="2743200" y="5170488"/>
            <a:ext cx="12795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solidFill>
                  <a:schemeClr val="tx2"/>
                </a:solidFill>
              </a:rPr>
              <a:t>fread</a:t>
            </a:r>
            <a:r>
              <a:rPr lang="en-US" altLang="ja-JP" sz="2400" dirty="0">
                <a:solidFill>
                  <a:schemeClr val="tx2"/>
                </a:solidFill>
              </a:rPr>
              <a:t> </a:t>
            </a:r>
            <a:r>
              <a:rPr lang="ja-JP" altLang="en-US" sz="2400" dirty="0">
                <a:solidFill>
                  <a:schemeClr val="tx2"/>
                </a:solidFill>
              </a:rPr>
              <a:t>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>
                <a:solidFill>
                  <a:schemeClr val="tx2"/>
                </a:solidFill>
              </a:rPr>
              <a:t>3</a:t>
            </a:r>
            <a:r>
              <a:rPr lang="ja-JP" altLang="en-US" sz="2400" dirty="0">
                <a:solidFill>
                  <a:schemeClr val="tx2"/>
                </a:solidFill>
              </a:rPr>
              <a:t>回実行</a:t>
            </a:r>
          </a:p>
        </p:txBody>
      </p:sp>
      <p:sp>
        <p:nvSpPr>
          <p:cNvPr id="249874" name="Text Box 18"/>
          <p:cNvSpPr txBox="1">
            <a:spLocks noChangeArrowheads="1"/>
          </p:cNvSpPr>
          <p:nvPr/>
        </p:nvSpPr>
        <p:spPr bwMode="auto">
          <a:xfrm>
            <a:off x="6372225" y="3416300"/>
            <a:ext cx="27494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</a:rPr>
              <a:t>読み出しが終わったら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chemeClr val="tx2"/>
                </a:solidFill>
              </a:rPr>
              <a:t>実行ウインドウに表示</a:t>
            </a:r>
          </a:p>
        </p:txBody>
      </p:sp>
      <p:sp>
        <p:nvSpPr>
          <p:cNvPr id="249875" name="AutoShape 19"/>
          <p:cNvSpPr>
            <a:spLocks noChangeArrowheads="1"/>
          </p:cNvSpPr>
          <p:nvPr/>
        </p:nvSpPr>
        <p:spPr bwMode="auto">
          <a:xfrm>
            <a:off x="3073400" y="4314825"/>
            <a:ext cx="647700" cy="336550"/>
          </a:xfrm>
          <a:prstGeom prst="rightArrow">
            <a:avLst>
              <a:gd name="adj1" fmla="val 50000"/>
              <a:gd name="adj2" fmla="val 4811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49876" name="AutoShape 20"/>
          <p:cNvSpPr>
            <a:spLocks noChangeArrowheads="1"/>
          </p:cNvSpPr>
          <p:nvPr/>
        </p:nvSpPr>
        <p:spPr bwMode="auto">
          <a:xfrm>
            <a:off x="3068638" y="4638675"/>
            <a:ext cx="647700" cy="336550"/>
          </a:xfrm>
          <a:prstGeom prst="rightArrow">
            <a:avLst>
              <a:gd name="adj1" fmla="val 50000"/>
              <a:gd name="adj2" fmla="val 4811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589399" y="5429250"/>
            <a:ext cx="23391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例題１では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rgbClr val="006600"/>
                </a:solidFill>
              </a:rPr>
              <a:t>３人分のデータ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1319213" y="4075113"/>
            <a:ext cx="989012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1316038" y="4321175"/>
            <a:ext cx="989012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6401" name="Rectangle 24"/>
          <p:cNvSpPr>
            <a:spLocks noChangeArrowheads="1"/>
          </p:cNvSpPr>
          <p:nvPr/>
        </p:nvSpPr>
        <p:spPr bwMode="auto">
          <a:xfrm>
            <a:off x="1317625" y="4579938"/>
            <a:ext cx="989013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49881" name="Rectangle 25"/>
          <p:cNvSpPr>
            <a:spLocks noChangeArrowheads="1"/>
          </p:cNvSpPr>
          <p:nvPr/>
        </p:nvSpPr>
        <p:spPr bwMode="auto">
          <a:xfrm>
            <a:off x="4689475" y="4062413"/>
            <a:ext cx="989013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49882" name="Rectangle 26"/>
          <p:cNvSpPr>
            <a:spLocks noChangeArrowheads="1"/>
          </p:cNvSpPr>
          <p:nvPr/>
        </p:nvSpPr>
        <p:spPr bwMode="auto">
          <a:xfrm>
            <a:off x="4686300" y="4308475"/>
            <a:ext cx="989013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49883" name="Rectangle 27"/>
          <p:cNvSpPr>
            <a:spLocks noChangeArrowheads="1"/>
          </p:cNvSpPr>
          <p:nvPr/>
        </p:nvSpPr>
        <p:spPr bwMode="auto">
          <a:xfrm>
            <a:off x="4687888" y="4567238"/>
            <a:ext cx="989012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49884" name="AutoShape 28"/>
          <p:cNvSpPr>
            <a:spLocks noChangeArrowheads="1"/>
          </p:cNvSpPr>
          <p:nvPr/>
        </p:nvSpPr>
        <p:spPr bwMode="auto">
          <a:xfrm>
            <a:off x="6400800" y="4181475"/>
            <a:ext cx="581025" cy="419100"/>
          </a:xfrm>
          <a:prstGeom prst="rightArrow">
            <a:avLst>
              <a:gd name="adj1" fmla="val 50000"/>
              <a:gd name="adj2" fmla="val 346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727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4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4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4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7" grpId="0" animBg="1"/>
      <p:bldP spid="249868" grpId="0" animBg="1"/>
      <p:bldP spid="249873" grpId="0"/>
      <p:bldP spid="249874" grpId="0"/>
      <p:bldP spid="249875" grpId="0" animBg="1"/>
      <p:bldP spid="249876" grpId="0" animBg="1"/>
      <p:bldP spid="249881" grpId="0" animBg="1"/>
      <p:bldP spid="249882" grpId="0" animBg="1"/>
      <p:bldP spid="2498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210" name="Group 6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999347"/>
              </p:ext>
            </p:extLst>
          </p:nvPr>
        </p:nvGraphicFramePr>
        <p:xfrm>
          <a:off x="1057602" y="3112144"/>
          <a:ext cx="3233738" cy="2441296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3197824609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1176408970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750905584"/>
                    </a:ext>
                  </a:extLst>
                </a:gridCol>
              </a:tblGrid>
              <a:tr h="535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name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age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address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704114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Ken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NewYork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9509217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Bill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HongKong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906861"/>
                  </a:ext>
                </a:extLst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Mike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Paris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24998"/>
                  </a:ext>
                </a:extLst>
              </a:tr>
            </a:tbl>
          </a:graphicData>
        </a:graphic>
      </p:graphicFrame>
      <p:sp>
        <p:nvSpPr>
          <p:cNvPr id="1843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2DB79E3C-6043-4AA3-BE5C-A57E104CABA1}" type="slidenum">
              <a:rPr lang="en-US" altLang="ja-JP" smtClean="0"/>
              <a:pPr/>
              <a:t>8</a:t>
            </a:fld>
            <a:endParaRPr lang="en-US" altLang="ja-JP" dirty="0"/>
          </a:p>
        </p:txBody>
      </p:sp>
      <p:sp>
        <p:nvSpPr>
          <p:cNvPr id="18435" name="Rectangle 118"/>
          <p:cNvSpPr>
            <a:spLocks noChangeArrowheads="1"/>
          </p:cNvSpPr>
          <p:nvPr/>
        </p:nvSpPr>
        <p:spPr bwMode="auto">
          <a:xfrm>
            <a:off x="5658971" y="1313507"/>
            <a:ext cx="1000125" cy="1485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1956921" y="589607"/>
            <a:ext cx="1697038" cy="2157413"/>
          </a:xfrm>
          <a:prstGeom prst="can">
            <a:avLst>
              <a:gd name="adj" fmla="val 31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14446" y="443557"/>
            <a:ext cx="2198688" cy="2673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151" name="AutoShape 7"/>
          <p:cNvSpPr>
            <a:spLocks noChangeArrowheads="1"/>
          </p:cNvSpPr>
          <p:nvPr/>
        </p:nvSpPr>
        <p:spPr bwMode="auto">
          <a:xfrm>
            <a:off x="4054009" y="1189682"/>
            <a:ext cx="647700" cy="336550"/>
          </a:xfrm>
          <a:prstGeom prst="rightArrow">
            <a:avLst>
              <a:gd name="adj1" fmla="val 50000"/>
              <a:gd name="adj2" fmla="val 4811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8439" name="AutoShape 11"/>
          <p:cNvSpPr>
            <a:spLocks noChangeArrowheads="1"/>
          </p:cNvSpPr>
          <p:nvPr/>
        </p:nvSpPr>
        <p:spPr bwMode="auto">
          <a:xfrm>
            <a:off x="4065121" y="1513532"/>
            <a:ext cx="647700" cy="336550"/>
          </a:xfrm>
          <a:prstGeom prst="rightArrow">
            <a:avLst>
              <a:gd name="adj1" fmla="val 50000"/>
              <a:gd name="adj2" fmla="val 4811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62156" name="AutoShape 12"/>
          <p:cNvSpPr>
            <a:spLocks noChangeArrowheads="1"/>
          </p:cNvSpPr>
          <p:nvPr/>
        </p:nvSpPr>
        <p:spPr bwMode="auto">
          <a:xfrm>
            <a:off x="4060359" y="1837382"/>
            <a:ext cx="647700" cy="336550"/>
          </a:xfrm>
          <a:prstGeom prst="rightArrow">
            <a:avLst>
              <a:gd name="adj1" fmla="val 50000"/>
              <a:gd name="adj2" fmla="val 4811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2310934" y="1359545"/>
            <a:ext cx="989012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2307759" y="1605607"/>
            <a:ext cx="989012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18443" name="Rectangle 16"/>
          <p:cNvSpPr>
            <a:spLocks noChangeArrowheads="1"/>
          </p:cNvSpPr>
          <p:nvPr/>
        </p:nvSpPr>
        <p:spPr bwMode="auto">
          <a:xfrm>
            <a:off x="2309346" y="1864370"/>
            <a:ext cx="989013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62165" name="Rectangle 21"/>
          <p:cNvSpPr>
            <a:spLocks noChangeArrowheads="1"/>
          </p:cNvSpPr>
          <p:nvPr/>
        </p:nvSpPr>
        <p:spPr bwMode="auto">
          <a:xfrm>
            <a:off x="2306171" y="1351607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166" name="Rectangle 22"/>
          <p:cNvSpPr>
            <a:spLocks noChangeArrowheads="1"/>
          </p:cNvSpPr>
          <p:nvPr/>
        </p:nvSpPr>
        <p:spPr bwMode="auto">
          <a:xfrm>
            <a:off x="2674471" y="1348432"/>
            <a:ext cx="23812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167" name="Rectangle 23"/>
          <p:cNvSpPr>
            <a:spLocks noChangeArrowheads="1"/>
          </p:cNvSpPr>
          <p:nvPr/>
        </p:nvSpPr>
        <p:spPr bwMode="auto">
          <a:xfrm>
            <a:off x="2922121" y="1348432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168" name="Line 24"/>
          <p:cNvSpPr>
            <a:spLocks noChangeShapeType="1"/>
          </p:cNvSpPr>
          <p:nvPr/>
        </p:nvSpPr>
        <p:spPr bwMode="auto">
          <a:xfrm>
            <a:off x="2763745" y="2173932"/>
            <a:ext cx="9525" cy="885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sp>
        <p:nvSpPr>
          <p:cNvPr id="262212" name="Line 68"/>
          <p:cNvSpPr>
            <a:spLocks noChangeShapeType="1"/>
          </p:cNvSpPr>
          <p:nvPr/>
        </p:nvSpPr>
        <p:spPr bwMode="auto">
          <a:xfrm>
            <a:off x="6189196" y="2367607"/>
            <a:ext cx="9525" cy="8858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  <p:graphicFrame>
        <p:nvGraphicFramePr>
          <p:cNvPr id="262213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29509"/>
              </p:ext>
            </p:extLst>
          </p:nvPr>
        </p:nvGraphicFramePr>
        <p:xfrm>
          <a:off x="4760446" y="3386782"/>
          <a:ext cx="3233738" cy="2441296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1189384794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060415309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4130256260"/>
                    </a:ext>
                  </a:extLst>
                </a:gridCol>
              </a:tblGrid>
              <a:tr h="535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name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age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address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532158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Ken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NewYork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2575431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Bill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HongKong</a:t>
                      </a:r>
                      <a:endParaRPr kumimoji="1" lang="en-US" altLang="ja-JP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8267078"/>
                  </a:ext>
                </a:extLst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Mike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Paris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109953"/>
                  </a:ext>
                </a:extLst>
              </a:tr>
            </a:tbl>
          </a:graphicData>
        </a:graphic>
      </p:graphicFrame>
      <p:sp>
        <p:nvSpPr>
          <p:cNvPr id="262236" name="Rectangle 92"/>
          <p:cNvSpPr>
            <a:spLocks noChangeArrowheads="1"/>
          </p:cNvSpPr>
          <p:nvPr/>
        </p:nvSpPr>
        <p:spPr bwMode="auto">
          <a:xfrm>
            <a:off x="2302996" y="1605607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37" name="Rectangle 93"/>
          <p:cNvSpPr>
            <a:spLocks noChangeArrowheads="1"/>
          </p:cNvSpPr>
          <p:nvPr/>
        </p:nvSpPr>
        <p:spPr bwMode="auto">
          <a:xfrm>
            <a:off x="2671296" y="1602432"/>
            <a:ext cx="23812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38" name="Rectangle 94"/>
          <p:cNvSpPr>
            <a:spLocks noChangeArrowheads="1"/>
          </p:cNvSpPr>
          <p:nvPr/>
        </p:nvSpPr>
        <p:spPr bwMode="auto">
          <a:xfrm>
            <a:off x="2918946" y="1602432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0" name="Rectangle 96"/>
          <p:cNvSpPr>
            <a:spLocks noChangeArrowheads="1"/>
          </p:cNvSpPr>
          <p:nvPr/>
        </p:nvSpPr>
        <p:spPr bwMode="auto">
          <a:xfrm>
            <a:off x="2299821" y="1859607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1" name="Rectangle 97"/>
          <p:cNvSpPr>
            <a:spLocks noChangeArrowheads="1"/>
          </p:cNvSpPr>
          <p:nvPr/>
        </p:nvSpPr>
        <p:spPr bwMode="auto">
          <a:xfrm>
            <a:off x="2668121" y="1856432"/>
            <a:ext cx="23812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2" name="Rectangle 98"/>
          <p:cNvSpPr>
            <a:spLocks noChangeArrowheads="1"/>
          </p:cNvSpPr>
          <p:nvPr/>
        </p:nvSpPr>
        <p:spPr bwMode="auto">
          <a:xfrm>
            <a:off x="2915771" y="1856432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3" name="Rectangle 99"/>
          <p:cNvSpPr>
            <a:spLocks noChangeArrowheads="1"/>
          </p:cNvSpPr>
          <p:nvPr/>
        </p:nvSpPr>
        <p:spPr bwMode="auto">
          <a:xfrm>
            <a:off x="5679609" y="1327795"/>
            <a:ext cx="989012" cy="2571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62244" name="Rectangle 100"/>
          <p:cNvSpPr>
            <a:spLocks noChangeArrowheads="1"/>
          </p:cNvSpPr>
          <p:nvPr/>
        </p:nvSpPr>
        <p:spPr bwMode="auto">
          <a:xfrm>
            <a:off x="5676434" y="1573857"/>
            <a:ext cx="989012" cy="257175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62245" name="Rectangle 101"/>
          <p:cNvSpPr>
            <a:spLocks noChangeArrowheads="1"/>
          </p:cNvSpPr>
          <p:nvPr/>
        </p:nvSpPr>
        <p:spPr bwMode="auto">
          <a:xfrm>
            <a:off x="5678021" y="1832620"/>
            <a:ext cx="989013" cy="257175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2400" dirty="0"/>
          </a:p>
        </p:txBody>
      </p:sp>
      <p:sp>
        <p:nvSpPr>
          <p:cNvPr id="262246" name="Rectangle 102"/>
          <p:cNvSpPr>
            <a:spLocks noChangeArrowheads="1"/>
          </p:cNvSpPr>
          <p:nvPr/>
        </p:nvSpPr>
        <p:spPr bwMode="auto">
          <a:xfrm>
            <a:off x="5674846" y="1319857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7" name="Rectangle 103"/>
          <p:cNvSpPr>
            <a:spLocks noChangeArrowheads="1"/>
          </p:cNvSpPr>
          <p:nvPr/>
        </p:nvSpPr>
        <p:spPr bwMode="auto">
          <a:xfrm>
            <a:off x="6043146" y="1316682"/>
            <a:ext cx="23812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8" name="Rectangle 104"/>
          <p:cNvSpPr>
            <a:spLocks noChangeArrowheads="1"/>
          </p:cNvSpPr>
          <p:nvPr/>
        </p:nvSpPr>
        <p:spPr bwMode="auto">
          <a:xfrm>
            <a:off x="6290796" y="1316682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49" name="Rectangle 105"/>
          <p:cNvSpPr>
            <a:spLocks noChangeArrowheads="1"/>
          </p:cNvSpPr>
          <p:nvPr/>
        </p:nvSpPr>
        <p:spPr bwMode="auto">
          <a:xfrm>
            <a:off x="5671671" y="1573857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50" name="Rectangle 106"/>
          <p:cNvSpPr>
            <a:spLocks noChangeArrowheads="1"/>
          </p:cNvSpPr>
          <p:nvPr/>
        </p:nvSpPr>
        <p:spPr bwMode="auto">
          <a:xfrm>
            <a:off x="6039971" y="1570682"/>
            <a:ext cx="23812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51" name="Rectangle 107"/>
          <p:cNvSpPr>
            <a:spLocks noChangeArrowheads="1"/>
          </p:cNvSpPr>
          <p:nvPr/>
        </p:nvSpPr>
        <p:spPr bwMode="auto">
          <a:xfrm>
            <a:off x="6287621" y="1570682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52" name="Rectangle 108"/>
          <p:cNvSpPr>
            <a:spLocks noChangeArrowheads="1"/>
          </p:cNvSpPr>
          <p:nvPr/>
        </p:nvSpPr>
        <p:spPr bwMode="auto">
          <a:xfrm>
            <a:off x="5668496" y="1827857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53" name="Rectangle 109"/>
          <p:cNvSpPr>
            <a:spLocks noChangeArrowheads="1"/>
          </p:cNvSpPr>
          <p:nvPr/>
        </p:nvSpPr>
        <p:spPr bwMode="auto">
          <a:xfrm>
            <a:off x="6036796" y="1824682"/>
            <a:ext cx="23812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54" name="Rectangle 110"/>
          <p:cNvSpPr>
            <a:spLocks noChangeArrowheads="1"/>
          </p:cNvSpPr>
          <p:nvPr/>
        </p:nvSpPr>
        <p:spPr bwMode="auto">
          <a:xfrm>
            <a:off x="6284446" y="1824682"/>
            <a:ext cx="371475" cy="24765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 dirty="0"/>
          </a:p>
        </p:txBody>
      </p:sp>
      <p:sp>
        <p:nvSpPr>
          <p:cNvPr id="262255" name="Text Box 111"/>
          <p:cNvSpPr txBox="1">
            <a:spLocks noChangeArrowheads="1"/>
          </p:cNvSpPr>
          <p:nvPr/>
        </p:nvSpPr>
        <p:spPr bwMode="auto">
          <a:xfrm>
            <a:off x="419884" y="6081713"/>
            <a:ext cx="79159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name, age, address </a:t>
            </a:r>
            <a:r>
              <a:rPr lang="ja-JP" altLang="en-US" sz="2400" dirty="0"/>
              <a:t>の３つの「</a:t>
            </a:r>
            <a:r>
              <a:rPr lang="ja-JP" altLang="en-US" sz="2400" dirty="0">
                <a:solidFill>
                  <a:schemeClr val="accent2"/>
                </a:solidFill>
              </a:rPr>
              <a:t>メンバ</a:t>
            </a:r>
            <a:r>
              <a:rPr lang="ja-JP" altLang="en-US" sz="2400" dirty="0"/>
              <a:t>」から構成される</a:t>
            </a:r>
          </a:p>
        </p:txBody>
      </p:sp>
      <p:sp>
        <p:nvSpPr>
          <p:cNvPr id="18512" name="Text Box 112"/>
          <p:cNvSpPr txBox="1">
            <a:spLocks noChangeArrowheads="1"/>
          </p:cNvSpPr>
          <p:nvPr/>
        </p:nvSpPr>
        <p:spPr bwMode="auto">
          <a:xfrm>
            <a:off x="4700121" y="640407"/>
            <a:ext cx="343395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構造体 </a:t>
            </a:r>
            <a:r>
              <a:rPr lang="en-US" altLang="ja-JP" sz="2400" dirty="0">
                <a:solidFill>
                  <a:schemeClr val="tx2"/>
                </a:solidFill>
              </a:rPr>
              <a:t>Person </a:t>
            </a:r>
            <a:r>
              <a:rPr lang="ja-JP" altLang="en-US" sz="2400" dirty="0">
                <a:solidFill>
                  <a:schemeClr val="tx2"/>
                </a:solidFill>
              </a:rPr>
              <a:t>の配列 </a:t>
            </a:r>
            <a:r>
              <a:rPr lang="en-US" altLang="ja-JP" sz="2400" dirty="0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18513" name="Text Box 114"/>
          <p:cNvSpPr txBox="1">
            <a:spLocks noChangeArrowheads="1"/>
          </p:cNvSpPr>
          <p:nvPr/>
        </p:nvSpPr>
        <p:spPr bwMode="auto">
          <a:xfrm>
            <a:off x="6738471" y="1175395"/>
            <a:ext cx="611065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2"/>
                </a:solidFill>
              </a:rPr>
              <a:t>a[0]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2"/>
                </a:solidFill>
              </a:rPr>
              <a:t>a[1]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chemeClr val="tx2"/>
                </a:solidFill>
              </a:rPr>
              <a:t>a[2]</a:t>
            </a:r>
          </a:p>
        </p:txBody>
      </p:sp>
      <p:sp>
        <p:nvSpPr>
          <p:cNvPr id="18515" name="Text Box 117"/>
          <p:cNvSpPr txBox="1">
            <a:spLocks noChangeArrowheads="1"/>
          </p:cNvSpPr>
          <p:nvPr/>
        </p:nvSpPr>
        <p:spPr bwMode="auto">
          <a:xfrm>
            <a:off x="-204182" y="871239"/>
            <a:ext cx="264687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</a:rPr>
              <a:t>１つの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dirty="0">
                <a:solidFill>
                  <a:schemeClr val="tx2"/>
                </a:solidFill>
              </a:rPr>
              <a:t>ファイル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（１３２バイト）</a:t>
            </a:r>
          </a:p>
        </p:txBody>
      </p:sp>
    </p:spTree>
    <p:extLst>
      <p:ext uri="{BB962C8B-B14F-4D97-AF65-F5344CB8AC3E}">
        <p14:creationId xmlns:p14="http://schemas.microsoft.com/office/powerpoint/2010/main" val="98514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6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2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6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6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6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6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2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2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1" grpId="0" animBg="1"/>
      <p:bldP spid="262156" grpId="0" animBg="1"/>
      <p:bldP spid="262243" grpId="0" animBg="1"/>
      <p:bldP spid="262244" grpId="0" animBg="1"/>
      <p:bldP spid="262245" grpId="0" animBg="1"/>
      <p:bldP spid="2622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975B32-EBDF-43B5-8FD4-859DA3161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2253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fld id="{DBBA6EEB-C01A-4E98-B23A-D1C1B2A4B4F7}" type="slidenum">
              <a:rPr lang="en-US" altLang="ja-JP" smtClean="0"/>
              <a:pPr/>
              <a:t>9</a:t>
            </a:fld>
            <a:endParaRPr lang="en-US" altLang="ja-JP" dirty="0"/>
          </a:p>
        </p:txBody>
      </p:sp>
      <p:pic>
        <p:nvPicPr>
          <p:cNvPr id="22531" name="Picture 58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14388"/>
            <a:ext cx="7007225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017838" y="119063"/>
            <a:ext cx="2954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 dirty="0">
                <a:solidFill>
                  <a:schemeClr val="tx2"/>
                </a:solidFill>
              </a:rPr>
              <a:t>実際のメモリの中身</a:t>
            </a:r>
          </a:p>
        </p:txBody>
      </p:sp>
      <p:sp>
        <p:nvSpPr>
          <p:cNvPr id="213025" name="Text Box 33"/>
          <p:cNvSpPr txBox="1">
            <a:spLocks noChangeArrowheads="1"/>
          </p:cNvSpPr>
          <p:nvPr/>
        </p:nvSpPr>
        <p:spPr bwMode="auto">
          <a:xfrm>
            <a:off x="293688" y="5224463"/>
            <a:ext cx="4837697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元々のファイルサイズ：　１３２バイト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実メモリでのサイズ：　　１３２バイト</a:t>
            </a:r>
          </a:p>
        </p:txBody>
      </p:sp>
      <p:graphicFrame>
        <p:nvGraphicFramePr>
          <p:cNvPr id="21302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89949"/>
              </p:ext>
            </p:extLst>
          </p:nvPr>
        </p:nvGraphicFramePr>
        <p:xfrm>
          <a:off x="5159542" y="4834854"/>
          <a:ext cx="3313068" cy="1973264"/>
        </p:xfrm>
        <a:graphic>
          <a:graphicData uri="http://schemas.openxmlformats.org/drawingml/2006/table">
            <a:tbl>
              <a:tblPr/>
              <a:tblGrid>
                <a:gridCol w="1269955">
                  <a:extLst>
                    <a:ext uri="{9D8B030D-6E8A-4147-A177-3AD203B41FA5}">
                      <a16:colId xmlns:a16="http://schemas.microsoft.com/office/drawing/2014/main" val="253391499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379622435"/>
                    </a:ext>
                  </a:extLst>
                </a:gridCol>
                <a:gridCol w="1404938">
                  <a:extLst>
                    <a:ext uri="{9D8B030D-6E8A-4147-A177-3AD203B41FA5}">
                      <a16:colId xmlns:a16="http://schemas.microsoft.com/office/drawing/2014/main" val="2120055928"/>
                    </a:ext>
                  </a:extLst>
                </a:gridCol>
              </a:tblGrid>
              <a:tr h="5351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name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age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address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085660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Ken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NewYork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601690"/>
                  </a:ext>
                </a:extLst>
              </a:tr>
              <a:tr h="5208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Bill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32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HongKong</a:t>
                      </a:r>
                      <a:endParaRPr kumimoji="1" lang="en-US" altLang="ja-JP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Segoe UI" panose="020B0502040204020203" pitchFamily="34" charset="0"/>
                        <a:ea typeface="メイリオ" panose="020B0604030504040204" pitchFamily="50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518512"/>
                  </a:ext>
                </a:extLst>
              </a:tr>
              <a:tr h="3963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Mike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35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Segoe UI" panose="020B0502040204020203" pitchFamily="34" charset="0"/>
                          <a:ea typeface="メイリオ" panose="020B0604030504040204" pitchFamily="50" charset="-128"/>
                        </a:rPr>
                        <a:t>Paris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68349"/>
                  </a:ext>
                </a:extLst>
              </a:tr>
            </a:tbl>
          </a:graphicData>
        </a:graphic>
      </p:graphicFrame>
      <p:sp>
        <p:nvSpPr>
          <p:cNvPr id="213051" name="Text Box 59"/>
          <p:cNvSpPr txBox="1">
            <a:spLocks noChangeArrowheads="1"/>
          </p:cNvSpPr>
          <p:nvPr/>
        </p:nvSpPr>
        <p:spPr bwMode="auto">
          <a:xfrm>
            <a:off x="993775" y="6121400"/>
            <a:ext cx="351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/>
              <a:t>バイナリファイル形式の性質</a:t>
            </a:r>
          </a:p>
        </p:txBody>
      </p:sp>
      <p:sp>
        <p:nvSpPr>
          <p:cNvPr id="213052" name="Freeform 60"/>
          <p:cNvSpPr>
            <a:spLocks/>
          </p:cNvSpPr>
          <p:nvPr/>
        </p:nvSpPr>
        <p:spPr bwMode="auto">
          <a:xfrm>
            <a:off x="1619250" y="1409700"/>
            <a:ext cx="4391025" cy="1866900"/>
          </a:xfrm>
          <a:custGeom>
            <a:avLst/>
            <a:gdLst>
              <a:gd name="T0" fmla="*/ 0 w 2766"/>
              <a:gd name="T1" fmla="*/ 0 h 1176"/>
              <a:gd name="T2" fmla="*/ 0 w 2766"/>
              <a:gd name="T3" fmla="*/ 2147483646 h 1176"/>
              <a:gd name="T4" fmla="*/ 2147483646 w 2766"/>
              <a:gd name="T5" fmla="*/ 2147483646 h 1176"/>
              <a:gd name="T6" fmla="*/ 2147483646 w 2766"/>
              <a:gd name="T7" fmla="*/ 2147483646 h 1176"/>
              <a:gd name="T8" fmla="*/ 2147483646 w 2766"/>
              <a:gd name="T9" fmla="*/ 2147483646 h 1176"/>
              <a:gd name="T10" fmla="*/ 2147483646 w 2766"/>
              <a:gd name="T11" fmla="*/ 0 h 1176"/>
              <a:gd name="T12" fmla="*/ 0 w 2766"/>
              <a:gd name="T13" fmla="*/ 0 h 1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66" h="1176">
                <a:moveTo>
                  <a:pt x="0" y="0"/>
                </a:moveTo>
                <a:lnTo>
                  <a:pt x="0" y="1176"/>
                </a:lnTo>
                <a:lnTo>
                  <a:pt x="708" y="1176"/>
                </a:lnTo>
                <a:lnTo>
                  <a:pt x="714" y="1056"/>
                </a:lnTo>
                <a:lnTo>
                  <a:pt x="2766" y="1056"/>
                </a:lnTo>
                <a:lnTo>
                  <a:pt x="2766" y="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FF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Segoe UI" panose="020B0502040204020203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24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25" grpId="0" animBg="1"/>
      <p:bldP spid="21305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2139</Words>
  <Application>Microsoft Office PowerPoint</Application>
  <PresentationFormat>画面に合わせる (4:3)</PresentationFormat>
  <Paragraphs>599</Paragraphs>
  <Slides>36</Slides>
  <Notes>36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42" baseType="lpstr">
      <vt:lpstr>ＭＳ Ｐゴシック</vt:lpstr>
      <vt:lpstr>メイリオ</vt:lpstr>
      <vt:lpstr>游ゴシック</vt:lpstr>
      <vt:lpstr>Arial</vt:lpstr>
      <vt:lpstr>Segoe UI</vt:lpstr>
      <vt:lpstr>Office テーマ</vt:lpstr>
      <vt:lpstr>ce-8. 構造体，レコードデータファイル  </vt:lpstr>
      <vt:lpstr>例題１．バイナリファイル形式のファイルからのデータ読み込み</vt:lpstr>
      <vt:lpstr>PowerPoint プレゼンテーション</vt:lpstr>
      <vt:lpstr>ビルド後の画面</vt:lpstr>
      <vt:lpstr>PowerPoint プレゼンテーション</vt:lpstr>
      <vt:lpstr>PowerPoint プレゼンテーション</vt:lpstr>
      <vt:lpstr>例題１のプログラムが 行っていること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配列とメモリアドレス</vt:lpstr>
      <vt:lpstr>構造体（struct）</vt:lpstr>
      <vt:lpstr>構造体の例</vt:lpstr>
      <vt:lpstr>演算子 「.」 の意味</vt:lpstr>
      <vt:lpstr>演算子 -&gt; の意味</vt:lpstr>
      <vt:lpstr>例題２．構造体データの メモリ配置を見る</vt:lpstr>
      <vt:lpstr>PowerPoint プレゼンテーション</vt:lpstr>
      <vt:lpstr>メモリアドレス表示</vt:lpstr>
      <vt:lpstr>配列とメモリアドレス</vt:lpstr>
      <vt:lpstr>PowerPoint プレゼンテーション</vt:lpstr>
      <vt:lpstr>PowerPoint プレゼンテーション</vt:lpstr>
      <vt:lpstr>構造体の型宣言</vt:lpstr>
      <vt:lpstr>参考．バイナリファイル形式の ファイル読み出し，書き込み</vt:lpstr>
      <vt:lpstr>　</vt:lpstr>
      <vt:lpstr>　</vt:lpstr>
      <vt:lpstr>PowerPoint プレゼンテーション</vt:lpstr>
      <vt:lpstr>例題３．Windows ビットマップファイルの読み出し，書き込み</vt:lpstr>
      <vt:lpstr>PowerPoint プレゼンテーション</vt:lpstr>
      <vt:lpstr>PowerPoint プレゼンテーション</vt:lpstr>
      <vt:lpstr>例題３のプログラムが 行っていること</vt:lpstr>
      <vt:lpstr>例題３のプログラムが 行っていること</vt:lpstr>
      <vt:lpstr>例題３のプログラムが 行っていること</vt:lpstr>
      <vt:lpstr>画像本体の実メモリ上での配置</vt:lpstr>
      <vt:lpstr>画像本体の実メモリ上での配置</vt:lpstr>
      <vt:lpstr>画像本体の実メモリ上での配置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構造体，レコードデータファイル</dc:title>
  <dc:creator>kaneko kunihiko</dc:creator>
  <cp:lastModifiedBy>me</cp:lastModifiedBy>
  <cp:revision>37</cp:revision>
  <dcterms:created xsi:type="dcterms:W3CDTF">2019-11-02T00:06:04Z</dcterms:created>
  <dcterms:modified xsi:type="dcterms:W3CDTF">2023-02-03T07:28:48Z</dcterms:modified>
</cp:coreProperties>
</file>