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907" r:id="rId2"/>
    <p:sldId id="1238" r:id="rId3"/>
    <p:sldId id="1239" r:id="rId4"/>
    <p:sldId id="1240" r:id="rId5"/>
    <p:sldId id="1241" r:id="rId6"/>
    <p:sldId id="1242" r:id="rId7"/>
    <p:sldId id="1243" r:id="rId8"/>
    <p:sldId id="1244" r:id="rId9"/>
    <p:sldId id="1245" r:id="rId10"/>
    <p:sldId id="1198" r:id="rId11"/>
    <p:sldId id="1216" r:id="rId12"/>
    <p:sldId id="1217" r:id="rId13"/>
    <p:sldId id="1202" r:id="rId14"/>
    <p:sldId id="1223" r:id="rId15"/>
    <p:sldId id="292" r:id="rId16"/>
    <p:sldId id="293" r:id="rId17"/>
    <p:sldId id="294" r:id="rId18"/>
    <p:sldId id="1224" r:id="rId19"/>
    <p:sldId id="549" r:id="rId20"/>
    <p:sldId id="550" r:id="rId21"/>
    <p:sldId id="1225" r:id="rId22"/>
    <p:sldId id="551" r:id="rId23"/>
    <p:sldId id="1230" r:id="rId24"/>
    <p:sldId id="1231" r:id="rId25"/>
    <p:sldId id="460" r:id="rId26"/>
    <p:sldId id="1232" r:id="rId27"/>
    <p:sldId id="1233" r:id="rId28"/>
    <p:sldId id="1234" r:id="rId29"/>
    <p:sldId id="1235" r:id="rId30"/>
    <p:sldId id="1236" r:id="rId31"/>
    <p:sldId id="469" r:id="rId32"/>
    <p:sldId id="1237" r:id="rId33"/>
    <p:sldId id="457" r:id="rId34"/>
    <p:sldId id="1226" r:id="rId35"/>
    <p:sldId id="582" r:id="rId36"/>
    <p:sldId id="583" r:id="rId37"/>
    <p:sldId id="1227" r:id="rId38"/>
    <p:sldId id="589" r:id="rId39"/>
    <p:sldId id="590" r:id="rId40"/>
    <p:sldId id="1228" r:id="rId41"/>
    <p:sldId id="580" r:id="rId42"/>
    <p:sldId id="587" r:id="rId43"/>
    <p:sldId id="588" r:id="rId44"/>
    <p:sldId id="593" r:id="rId4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9" autoAdjust="0"/>
    <p:restoredTop sz="94660"/>
  </p:normalViewPr>
  <p:slideViewPr>
    <p:cSldViewPr snapToGrid="0">
      <p:cViewPr varScale="1">
        <p:scale>
          <a:sx n="56" d="100"/>
          <a:sy n="56" d="100"/>
        </p:scale>
        <p:origin x="454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833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45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09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6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548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1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780D5-EDEA-4895-8CB1-F56E4C324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67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データベースをコアとして、</a:t>
            </a:r>
            <a:endParaRPr kumimoji="1" lang="en-US" altLang="ja-JP" dirty="0"/>
          </a:p>
          <a:p>
            <a:r>
              <a:rPr kumimoji="1" lang="ja-JP" altLang="en-US" dirty="0"/>
              <a:t>人工知能、情報システム、３次元コンピュータグラフィックス、センサー</a:t>
            </a:r>
            <a:endParaRPr kumimoji="1" lang="en-US" altLang="ja-JP" dirty="0"/>
          </a:p>
          <a:p>
            <a:r>
              <a:rPr kumimoji="1" lang="ja-JP" altLang="en-US" dirty="0"/>
              <a:t>を研究しています。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665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人工知能を何に使うのか。誰がどこにいるのかの最新情報を集めたい。安全に。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644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渋滞開始、観光案内、情報共有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495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7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1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d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15. </a:t>
            </a:r>
            <a:r>
              <a:rPr lang="ja-JP" altLang="en-US" sz="3600" dirty="0"/>
              <a:t>データベースの応用，データベースの種類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4319" y="3963945"/>
            <a:ext cx="849222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latin typeface="Arial" panose="020B0604020202020204" pitchFamily="34" charset="0"/>
              </a:rPr>
              <a:t>URL: </a:t>
            </a:r>
            <a:r>
              <a:rPr lang="en-US" altLang="ja-JP" sz="2800" dirty="0">
                <a:latin typeface="Arial" panose="020B0604020202020204" pitchFamily="34" charset="0"/>
                <a:hlinkClick r:id="rId3"/>
              </a:rPr>
              <a:t>https://</a:t>
            </a:r>
            <a:r>
              <a:rPr lang="en-US" altLang="ja-JP" sz="2800" dirty="0" err="1">
                <a:latin typeface="Arial" panose="020B0604020202020204" pitchFamily="34" charset="0"/>
                <a:hlinkClick r:id="rId3"/>
              </a:rPr>
              <a:t>www.kkaneko.jp</a:t>
            </a:r>
            <a:r>
              <a:rPr lang="en-US" altLang="ja-JP" sz="2800" dirty="0">
                <a:latin typeface="Arial" panose="020B0604020202020204" pitchFamily="34" charset="0"/>
                <a:hlinkClick r:id="rId3"/>
              </a:rPr>
              <a:t>/de/ds/</a:t>
            </a:r>
            <a:r>
              <a:rPr lang="en-US" altLang="ja-JP" sz="2800" dirty="0" err="1">
                <a:latin typeface="Arial" panose="020B0604020202020204" pitchFamily="34" charset="0"/>
                <a:hlinkClick r:id="rId3"/>
              </a:rPr>
              <a:t>index.html</a:t>
            </a:r>
            <a:endParaRPr lang="en-US" altLang="ja-JP" sz="2800" dirty="0">
              <a:latin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</a:rPr>
              <a:t>金子邦彦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3C58B151-00BC-4B03-B890-5D23E58B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4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3C51FE-3BAB-482B-A9F8-01DBD2DFE5FA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72497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7744" y="2472820"/>
            <a:ext cx="8725281" cy="1085959"/>
          </a:xfrm>
        </p:spPr>
        <p:txBody>
          <a:bodyPr>
            <a:normAutofit/>
          </a:bodyPr>
          <a:lstStyle/>
          <a:p>
            <a:r>
              <a:rPr lang="ja-JP" altLang="en-US" sz="3975">
                <a:latin typeface="メイリオ" panose="020B0604030504040204" pitchFamily="50" charset="-128"/>
              </a:rPr>
              <a:t>オープンデータ</a:t>
            </a:r>
            <a:endParaRPr lang="ja-JP" altLang="en-US" sz="3975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54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3F7E69-3910-4EA6-8422-48F855DA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オープンデータ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D7B43D-5EAA-4D4F-A351-AEFED433C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政府等が保有するデータがデジタルで公開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データカタログサイト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https://www.data.go.jp/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EC9016-83F9-4B4C-991C-FAE56B54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190236-0CFC-4E75-A76B-C0AAC7DB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55" y="3068068"/>
            <a:ext cx="6015861" cy="36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1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3F7E69-3910-4EA6-8422-48F855DA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専門家の間でも、データの</a:t>
            </a:r>
            <a:r>
              <a:rPr lang="ja-JP" altLang="en-US" dirty="0"/>
              <a:t>共有は当然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D7B43D-5EAA-4D4F-A351-AEFED433C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6" y="846253"/>
            <a:ext cx="8802805" cy="5333166"/>
          </a:xfrm>
        </p:spPr>
        <p:txBody>
          <a:bodyPr/>
          <a:lstStyle/>
          <a:p>
            <a:r>
              <a:rPr lang="en-US" altLang="ja-JP" dirty="0"/>
              <a:t>Kaggle </a:t>
            </a:r>
            <a:r>
              <a:rPr lang="ja-JP" altLang="en-US" dirty="0"/>
              <a:t>のデータセットのページ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https://www.kaggle.com/datasets</a:t>
            </a:r>
          </a:p>
          <a:p>
            <a:pPr marL="0" indent="0">
              <a:buNone/>
            </a:pPr>
            <a:r>
              <a:rPr lang="ja-JP" altLang="en-US" dirty="0"/>
              <a:t>機械学習、データサイエンス、人工知能研究等のため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EC9016-83F9-4B4C-991C-FAE56B54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ADF2974-42FD-43B2-946E-35398279D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7" y="2759318"/>
            <a:ext cx="5527667" cy="36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6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7744" y="2472820"/>
            <a:ext cx="8725281" cy="1085959"/>
          </a:xfrm>
        </p:spPr>
        <p:txBody>
          <a:bodyPr>
            <a:normAutofit fontScale="90000"/>
          </a:bodyPr>
          <a:lstStyle/>
          <a:p>
            <a:r>
              <a:rPr lang="ja-JP" altLang="en-US" sz="3975" dirty="0">
                <a:latin typeface="メイリオ" panose="020B0604030504040204" pitchFamily="50" charset="-128"/>
              </a:rPr>
              <a:t>データベースシステム</a:t>
            </a:r>
            <a:br>
              <a:rPr lang="en-US" altLang="ja-JP" sz="3975" dirty="0">
                <a:latin typeface="メイリオ" panose="020B0604030504040204" pitchFamily="50" charset="-128"/>
              </a:rPr>
            </a:br>
            <a:r>
              <a:rPr lang="ja-JP" altLang="en-US" sz="3975" dirty="0">
                <a:latin typeface="メイリオ" panose="020B0604030504040204" pitchFamily="50" charset="-128"/>
              </a:rPr>
              <a:t>とその周辺分野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555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48037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データベースシステム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0E8DB55-E895-48B7-B177-8BA3B81DB942}" type="slidenum">
              <a:rPr kumimoji="1" lang="en-US" altLang="ja-JP" sz="2100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>
                <a:defRPr/>
              </a:pPr>
              <a:t>14</a:t>
            </a:fld>
            <a:endParaRPr kumimoji="1" lang="ja-JP" altLang="en-US" sz="2100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236434" y="3038540"/>
            <a:ext cx="1421033" cy="5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データベースシステム</a:t>
            </a:r>
            <a:endParaRPr lang="en-US" altLang="ja-JP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 flipV="1">
            <a:off x="5907020" y="3936728"/>
            <a:ext cx="438785" cy="7012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6897820" y="3692596"/>
            <a:ext cx="532695" cy="1297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6203555" y="4185411"/>
            <a:ext cx="1421033" cy="5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ネットワーク</a:t>
            </a: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flipV="1">
            <a:off x="5161545" y="3745039"/>
            <a:ext cx="1048893" cy="59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5119874" y="3206137"/>
            <a:ext cx="1090563" cy="3070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pic>
        <p:nvPicPr>
          <p:cNvPr id="39" name="Picture 2" descr="http://1.bp.blogspot.com/-7_tELB1A_Zw/UZM49POKe7I/AAAAAAAASQk/1YS95rrd1IM/s800/computer_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121" y="2539315"/>
            <a:ext cx="952272" cy="9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3.bp.blogspot.com/-rxGpy3sFcRE/UdYhIQxFOpI/AAAAAAAAV4w/cna44PTl1tw/s530/chikyu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42" y="3145751"/>
            <a:ext cx="885666" cy="10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3692596"/>
            <a:ext cx="827743" cy="9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182518" y="3448629"/>
            <a:ext cx="789378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取引</a:t>
            </a: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1369350" y="3465620"/>
            <a:ext cx="746165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記入</a:t>
            </a:r>
          </a:p>
        </p:txBody>
      </p:sp>
      <p:pic>
        <p:nvPicPr>
          <p:cNvPr id="47" name="Picture 4" descr="http://3.bp.blogspot.com/-olBaPxDoJL0/VahTtOA-sGI/AAAAAAAAv3U/KkyqU0OCERY/s800/money_choub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55" y="2597738"/>
            <a:ext cx="939966" cy="9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2.bp.blogspot.com/-Gs4MgMoRfwI/Ur1HRZ-odII/AAAAAAAAcdc/-ROKSGsN61Y/s800/atm_wom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3" y="2402521"/>
            <a:ext cx="877580" cy="10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2120999" y="3480788"/>
            <a:ext cx="1399100" cy="6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データ保存</a:t>
            </a:r>
          </a:p>
        </p:txBody>
      </p:sp>
      <p:pic>
        <p:nvPicPr>
          <p:cNvPr id="50" name="Picture 44" descr="本が詰まったダンボール箱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04" y="2359207"/>
            <a:ext cx="1186756" cy="10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5487" y="4499711"/>
            <a:ext cx="1463105" cy="1041856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0" y="4902908"/>
            <a:ext cx="944231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図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1" y="4246117"/>
            <a:ext cx="1171664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23"/>
          <p:cNvSpPr>
            <a:spLocks noChangeArrowheads="1"/>
          </p:cNvSpPr>
          <p:nvPr/>
        </p:nvSpPr>
        <p:spPr bwMode="auto">
          <a:xfrm>
            <a:off x="577096" y="5925245"/>
            <a:ext cx="1595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</a:rPr>
              <a:t>センサー連携</a:t>
            </a:r>
          </a:p>
        </p:txBody>
      </p:sp>
      <p:pic>
        <p:nvPicPr>
          <p:cNvPr id="1026" name="Picture 2" descr="https://3.bp.blogspot.com/-wDpBSxzpbtI/WK7epUaIFxI/AAAAAAABB9s/UG5LeKT8RHAa_ygLFcaJOpwwj4A7ZWlegCLcB/s800/camera_360_zentenkyu_s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93" y="5020638"/>
            <a:ext cx="664159" cy="8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3.bp.blogspot.com/-8NKYZTR2p3k/W-VEjTGpRGI/AAAAAAABQGg/NXH8bcXl7AUcuKaDVpzSCidakjdbOCMmQCLcBGAs/s800/smartphone_map_app_woma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82" y="3596903"/>
            <a:ext cx="1082828" cy="13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正方形/長方形 23"/>
          <p:cNvSpPr>
            <a:spLocks noChangeArrowheads="1"/>
          </p:cNvSpPr>
          <p:nvPr/>
        </p:nvSpPr>
        <p:spPr bwMode="auto">
          <a:xfrm>
            <a:off x="2141517" y="5588205"/>
            <a:ext cx="1595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</a:rPr>
              <a:t>人工知能応用</a:t>
            </a:r>
          </a:p>
        </p:txBody>
      </p:sp>
      <p:pic>
        <p:nvPicPr>
          <p:cNvPr id="1030" name="Picture 6" descr="https://3.bp.blogspot.com/-rLWMahJq8IY/VEETQ6djzwI/AAAAAAAAocg/CVL0dqrMC7k/s800/bouhan_camer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78" y="5005173"/>
            <a:ext cx="865649" cy="9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31">
            <a:extLst>
              <a:ext uri="{FF2B5EF4-FFF2-40B4-BE49-F238E27FC236}">
                <a16:creationId xmlns:a16="http://schemas.microsoft.com/office/drawing/2014/main" id="{9C7E107A-B673-4317-B2FD-1357E45F6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995" y="1120192"/>
            <a:ext cx="6547455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・データベース管理システムは，データベースの管理等の機能を持ったソフトウエア</a:t>
            </a:r>
            <a:endParaRPr lang="en-US" altLang="ja-JP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・オンラインでデータを共有するときに，特に適する</a:t>
            </a:r>
            <a:endParaRPr lang="en-US" altLang="ja-JP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5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「データベースシステム」と周辺研究領域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5940FB6-D91C-4C45-82A6-6C3F63B50793}" type="slidenum">
              <a:rPr kumimoji="1" lang="ja-JP" altLang="en-US" sz="2100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>
                <a:defRPr/>
              </a:pPr>
              <a:t>15</a:t>
            </a:fld>
            <a:endParaRPr kumimoji="1" lang="ja-JP" altLang="en-US" sz="2100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73903" y="3382811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kumimoji="1" lang="ja-JP" altLang="en-US" sz="2100" dirty="0">
                <a:solidFill>
                  <a:prstClr val="black"/>
                </a:solidFill>
                <a:latin typeface="Segoe UI"/>
                <a:ea typeface="メイリオ"/>
              </a:rPr>
              <a:t>データベース</a:t>
            </a:r>
            <a:endParaRPr kumimoji="1" lang="en-US" altLang="ja-JP" sz="2100" dirty="0">
              <a:solidFill>
                <a:prstClr val="black"/>
              </a:solidFill>
              <a:latin typeface="Segoe UI"/>
              <a:ea typeface="メイリオ"/>
            </a:endParaRPr>
          </a:p>
          <a:p>
            <a:pPr algn="ctr" defTabSz="685800">
              <a:defRPr/>
            </a:pPr>
            <a:r>
              <a:rPr kumimoji="1" lang="ja-JP" altLang="en-US" sz="2100" dirty="0">
                <a:solidFill>
                  <a:prstClr val="black"/>
                </a:solidFill>
                <a:latin typeface="Segoe UI"/>
                <a:ea typeface="メイリオ"/>
              </a:rPr>
              <a:t>システム</a:t>
            </a:r>
          </a:p>
        </p:txBody>
      </p:sp>
      <p:sp>
        <p:nvSpPr>
          <p:cNvPr id="10" name="楕円 9"/>
          <p:cNvSpPr/>
          <p:nvPr/>
        </p:nvSpPr>
        <p:spPr>
          <a:xfrm>
            <a:off x="2476500" y="2452008"/>
            <a:ext cx="3015343" cy="2253343"/>
          </a:xfrm>
          <a:prstGeom prst="ellipse">
            <a:avLst/>
          </a:prstGeom>
          <a:noFill/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200753" y="1539935"/>
            <a:ext cx="7296008" cy="4059428"/>
            <a:chOff x="267670" y="910246"/>
            <a:chExt cx="9728011" cy="541257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519718" y="1997002"/>
              <a:ext cx="16825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kumimoji="1" lang="ja-JP" altLang="en-US" sz="2100" dirty="0">
                  <a:solidFill>
                    <a:prstClr val="black"/>
                  </a:solidFill>
                  <a:latin typeface="Segoe UI"/>
                  <a:ea typeface="メイリオ"/>
                </a:rPr>
                <a:t>人工知能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67670" y="4552044"/>
              <a:ext cx="4196020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kumimoji="1" lang="ja-JP" altLang="en-US" sz="2100" dirty="0">
                  <a:solidFill>
                    <a:prstClr val="black"/>
                  </a:solidFill>
                  <a:latin typeface="Segoe UI"/>
                  <a:ea typeface="メイリオ"/>
                </a:rPr>
                <a:t>情報システム</a:t>
              </a:r>
              <a:endParaRPr kumimoji="1" lang="en-US" altLang="ja-JP" sz="2100" dirty="0">
                <a:solidFill>
                  <a:prstClr val="black"/>
                </a:solidFill>
                <a:latin typeface="Segoe UI"/>
                <a:ea typeface="メイリオ"/>
              </a:endParaRPr>
            </a:p>
            <a:p>
              <a:pPr algn="ctr" defTabSz="685800">
                <a:defRPr/>
              </a:pPr>
              <a:r>
                <a:rPr kumimoji="1" lang="ja-JP" altLang="en-US" sz="2100" dirty="0">
                  <a:solidFill>
                    <a:prstClr val="black"/>
                  </a:solidFill>
                  <a:latin typeface="Segoe UI"/>
                  <a:ea typeface="メイリオ"/>
                </a:rPr>
                <a:t>（知的情報、社会情報）</a:t>
              </a:r>
              <a:endParaRPr kumimoji="1" lang="en-US" altLang="ja-JP" sz="2100" dirty="0">
                <a:solidFill>
                  <a:prstClr val="black"/>
                </a:solidFill>
                <a:latin typeface="Segoe UI"/>
                <a:ea typeface="メイリオ"/>
              </a:endParaRPr>
            </a:p>
          </p:txBody>
        </p:sp>
        <p:sp>
          <p:nvSpPr>
            <p:cNvPr id="11" name="楕円 10"/>
            <p:cNvSpPr/>
            <p:nvPr/>
          </p:nvSpPr>
          <p:spPr>
            <a:xfrm>
              <a:off x="602049" y="973716"/>
              <a:ext cx="3527265" cy="2552700"/>
            </a:xfrm>
            <a:prstGeom prst="ellipse">
              <a:avLst/>
            </a:prstGeom>
            <a:noFill/>
            <a:ln w="1905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kumimoji="1" lang="ja-JP" altLang="en-US" sz="1350">
                <a:solidFill>
                  <a:prstClr val="white"/>
                </a:solidFill>
                <a:latin typeface="Segoe UI"/>
                <a:ea typeface="メイリオ"/>
              </a:endParaRPr>
            </a:p>
          </p:txBody>
        </p:sp>
        <p:grpSp>
          <p:nvGrpSpPr>
            <p:cNvPr id="21" name="グループ化 20"/>
            <p:cNvGrpSpPr/>
            <p:nvPr/>
          </p:nvGrpSpPr>
          <p:grpSpPr>
            <a:xfrm>
              <a:off x="602049" y="910246"/>
              <a:ext cx="9393632" cy="5412571"/>
              <a:chOff x="602049" y="901700"/>
              <a:chExt cx="9393632" cy="5412571"/>
            </a:xfrm>
          </p:grpSpPr>
          <p:sp>
            <p:nvSpPr>
              <p:cNvPr id="6" name="テキスト ボックス 5"/>
              <p:cNvSpPr txBox="1"/>
              <p:nvPr/>
            </p:nvSpPr>
            <p:spPr>
              <a:xfrm>
                <a:off x="6466305" y="1700996"/>
                <a:ext cx="347787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kumimoji="1" lang="ja-JP" altLang="en-US" sz="2100" dirty="0">
                    <a:solidFill>
                      <a:prstClr val="black"/>
                    </a:solidFill>
                    <a:latin typeface="Segoe UI"/>
                    <a:ea typeface="メイリオ"/>
                  </a:rPr>
                  <a:t>３次元コンピュータ</a:t>
                </a:r>
                <a:endParaRPr kumimoji="1" lang="en-US" altLang="ja-JP" sz="2100" dirty="0">
                  <a:solidFill>
                    <a:prstClr val="black"/>
                  </a:solidFill>
                  <a:latin typeface="Segoe UI"/>
                  <a:ea typeface="メイリオ"/>
                </a:endParaRPr>
              </a:p>
              <a:p>
                <a:pPr algn="ctr" defTabSz="685800">
                  <a:defRPr/>
                </a:pPr>
                <a:r>
                  <a:rPr kumimoji="1" lang="ja-JP" altLang="en-US" sz="2100" dirty="0">
                    <a:solidFill>
                      <a:prstClr val="black"/>
                    </a:solidFill>
                    <a:latin typeface="Segoe UI"/>
                    <a:ea typeface="メイリオ"/>
                  </a:rPr>
                  <a:t>グラフィックス</a:t>
                </a:r>
                <a:endParaRPr kumimoji="1" lang="en-US" altLang="ja-JP" sz="2100" dirty="0">
                  <a:solidFill>
                    <a:prstClr val="black"/>
                  </a:solidFill>
                  <a:latin typeface="Segoe UI"/>
                  <a:ea typeface="メイリオ"/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7132864" y="4786710"/>
                <a:ext cx="2400657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kumimoji="1" lang="ja-JP" altLang="en-US" sz="2100" dirty="0">
                    <a:solidFill>
                      <a:prstClr val="black"/>
                    </a:solidFill>
                    <a:latin typeface="Segoe UI"/>
                    <a:ea typeface="メイリオ"/>
                  </a:rPr>
                  <a:t>セキュリティ</a:t>
                </a:r>
                <a:endParaRPr kumimoji="1" lang="en-US" altLang="ja-JP" sz="2100" dirty="0">
                  <a:solidFill>
                    <a:prstClr val="black"/>
                  </a:solidFill>
                  <a:latin typeface="Segoe UI"/>
                  <a:ea typeface="メイリオ"/>
                </a:endParaRPr>
              </a:p>
            </p:txBody>
          </p:sp>
          <p:sp>
            <p:nvSpPr>
              <p:cNvPr id="12" name="楕円 11"/>
              <p:cNvSpPr/>
              <p:nvPr/>
            </p:nvSpPr>
            <p:spPr>
              <a:xfrm>
                <a:off x="602049" y="3752748"/>
                <a:ext cx="3527265" cy="2552700"/>
              </a:xfrm>
              <a:prstGeom prst="ellipse">
                <a:avLst/>
              </a:prstGeom>
              <a:noFill/>
              <a:ln w="190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kumimoji="1" lang="ja-JP" altLang="en-US" sz="1350">
                  <a:solidFill>
                    <a:prstClr val="white"/>
                  </a:solidFill>
                  <a:latin typeface="Segoe UI"/>
                  <a:ea typeface="メイリオ"/>
                </a:endParaRPr>
              </a:p>
            </p:txBody>
          </p:sp>
          <p:sp>
            <p:nvSpPr>
              <p:cNvPr id="13" name="楕円 12"/>
              <p:cNvSpPr/>
              <p:nvPr/>
            </p:nvSpPr>
            <p:spPr>
              <a:xfrm>
                <a:off x="6386138" y="3761571"/>
                <a:ext cx="3527265" cy="2552700"/>
              </a:xfrm>
              <a:prstGeom prst="ellipse">
                <a:avLst/>
              </a:prstGeom>
              <a:noFill/>
              <a:ln w="190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kumimoji="1" lang="ja-JP" altLang="en-US" sz="1350">
                  <a:solidFill>
                    <a:prstClr val="white"/>
                  </a:solidFill>
                  <a:latin typeface="Segoe UI"/>
                  <a:ea typeface="メイリオ"/>
                </a:endParaRPr>
              </a:p>
            </p:txBody>
          </p:sp>
          <p:sp>
            <p:nvSpPr>
              <p:cNvPr id="14" name="楕円 13"/>
              <p:cNvSpPr/>
              <p:nvPr/>
            </p:nvSpPr>
            <p:spPr>
              <a:xfrm>
                <a:off x="6468416" y="901700"/>
                <a:ext cx="3527265" cy="2552700"/>
              </a:xfrm>
              <a:prstGeom prst="ellipse">
                <a:avLst/>
              </a:prstGeom>
              <a:noFill/>
              <a:ln w="19050">
                <a:solidFill>
                  <a:srgbClr val="00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kumimoji="1" lang="ja-JP" altLang="en-US" sz="1350">
                  <a:solidFill>
                    <a:prstClr val="white"/>
                  </a:solidFill>
                  <a:latin typeface="Segoe UI"/>
                  <a:ea typeface="メイリオ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93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3732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データベースシステムと</a:t>
            </a:r>
            <a:r>
              <a:rPr kumimoji="1" lang="en-US" altLang="ja-JP" dirty="0"/>
              <a:t>AI</a:t>
            </a:r>
            <a:r>
              <a:rPr kumimoji="1" lang="ja-JP" altLang="en-US" dirty="0"/>
              <a:t>（人工知能）の融合</a:t>
            </a:r>
            <a:br>
              <a:rPr kumimoji="1" lang="en-US" altLang="ja-JP" dirty="0"/>
            </a:br>
            <a:r>
              <a:rPr kumimoji="1" lang="en-US" altLang="ja-JP" dirty="0"/>
              <a:t>    </a:t>
            </a:r>
            <a:r>
              <a:rPr kumimoji="1" lang="ja-JP" altLang="en-US" b="1" u="sng" dirty="0"/>
              <a:t>人工知能の学習にはデータが必要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2" y="1942217"/>
            <a:ext cx="3013923" cy="1739877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5940FB6-D91C-4C45-82A6-6C3F63B50793}" type="slidenum">
              <a:rPr kumimoji="1" lang="ja-JP" altLang="en-US" sz="2100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>
                <a:defRPr/>
              </a:pPr>
              <a:t>16</a:t>
            </a:fld>
            <a:endParaRPr kumimoji="1" lang="ja-JP" altLang="en-US" sz="2100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8177" y="1563707"/>
            <a:ext cx="4021052" cy="298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1500" b="1" dirty="0">
                <a:solidFill>
                  <a:prstClr val="white"/>
                </a:solidFill>
                <a:latin typeface="Segoe UI"/>
                <a:ea typeface="メイリオ"/>
              </a:rPr>
              <a:t>モーションキャプチャ実験（マーカーレス）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48176" y="3816552"/>
            <a:ext cx="3914236" cy="298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1500" b="1" dirty="0">
                <a:solidFill>
                  <a:prstClr val="white"/>
                </a:solidFill>
                <a:latin typeface="Segoe UI"/>
                <a:ea typeface="メイリオ"/>
              </a:rPr>
              <a:t>ナンバープレート自動読み取り実験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145" y="4293707"/>
            <a:ext cx="1934054" cy="1618455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4671191" y="3816552"/>
            <a:ext cx="3914236" cy="298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1500" b="1" dirty="0">
                <a:solidFill>
                  <a:prstClr val="white"/>
                </a:solidFill>
                <a:latin typeface="Segoe UI"/>
                <a:ea typeface="メイリオ"/>
              </a:rPr>
              <a:t>眼球運動、顔の動きの自動抽出実験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939" y="4256054"/>
            <a:ext cx="1680202" cy="1642303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4671190" y="1563707"/>
            <a:ext cx="3914236" cy="298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1500" b="1" dirty="0">
                <a:solidFill>
                  <a:prstClr val="white"/>
                </a:solidFill>
                <a:latin typeface="Segoe UI"/>
                <a:ea typeface="メイリオ"/>
              </a:rPr>
              <a:t>顔検出実験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427" y="1932667"/>
            <a:ext cx="2314745" cy="179452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176" y="4293707"/>
            <a:ext cx="2686050" cy="145732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4924" y="4532279"/>
            <a:ext cx="2117981" cy="13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58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17086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データベースシステムと社会情報</a:t>
            </a:r>
            <a:br>
              <a:rPr kumimoji="1" lang="en-US" altLang="ja-JP" dirty="0"/>
            </a:br>
            <a:r>
              <a:rPr kumimoji="1" lang="ja-JP" altLang="en-US" b="1" dirty="0"/>
              <a:t>　　データの収集，蓄積，活用で，データベース</a:t>
            </a:r>
            <a:br>
              <a:rPr kumimoji="1" lang="en-US" altLang="ja-JP" b="1" dirty="0"/>
            </a:br>
            <a:r>
              <a:rPr kumimoji="1" lang="ja-JP" altLang="en-US" b="1" dirty="0"/>
              <a:t>　　システムが役に立つ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5940FB6-D91C-4C45-82A6-6C3F63B50793}" type="slidenum">
              <a:rPr kumimoji="1" lang="ja-JP" altLang="en-US" sz="2100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>
                <a:defRPr/>
              </a:pPr>
              <a:t>17</a:t>
            </a:fld>
            <a:endParaRPr kumimoji="1" lang="ja-JP" altLang="en-US" sz="2100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63039" y="3843593"/>
            <a:ext cx="4021052" cy="298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1500" b="1" dirty="0">
                <a:solidFill>
                  <a:prstClr val="white"/>
                </a:solidFill>
                <a:latin typeface="Segoe UI"/>
                <a:ea typeface="メイリオ"/>
              </a:rPr>
              <a:t>センサーからの交通密度プロット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02345" y="3843593"/>
            <a:ext cx="3914236" cy="298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1500" b="1" dirty="0">
                <a:solidFill>
                  <a:prstClr val="white"/>
                </a:solidFill>
                <a:latin typeface="Segoe UI"/>
                <a:ea typeface="メイリオ"/>
              </a:rPr>
              <a:t>広域３次元地図の製作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671190" y="1563707"/>
            <a:ext cx="3914236" cy="298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1500" b="1" dirty="0">
                <a:solidFill>
                  <a:prstClr val="white"/>
                </a:solidFill>
                <a:latin typeface="Segoe UI"/>
                <a:ea typeface="メイリオ"/>
              </a:rPr>
              <a:t>車両観測システムの製作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915" y="4265767"/>
            <a:ext cx="2396048" cy="172338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523" y="2022444"/>
            <a:ext cx="1986785" cy="165303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213" y="2396454"/>
            <a:ext cx="2507788" cy="1182565"/>
          </a:xfrm>
          <a:prstGeom prst="rect">
            <a:avLst/>
          </a:prstGeom>
        </p:spPr>
      </p:pic>
      <p:pic>
        <p:nvPicPr>
          <p:cNvPr id="21" name="図 20"/>
          <p:cNvPicPr/>
          <p:nvPr/>
        </p:nvPicPr>
        <p:blipFill>
          <a:blip r:embed="rId6"/>
          <a:stretch>
            <a:fillRect/>
          </a:stretch>
        </p:blipFill>
        <p:spPr>
          <a:xfrm>
            <a:off x="209550" y="4300851"/>
            <a:ext cx="1871663" cy="1170863"/>
          </a:xfrm>
          <a:prstGeom prst="rect">
            <a:avLst/>
          </a:prstGeom>
        </p:spPr>
      </p:pic>
      <p:sp>
        <p:nvSpPr>
          <p:cNvPr id="2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59464" y="5559799"/>
            <a:ext cx="2029153" cy="4980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ja-JP" altLang="en-US" sz="1500" dirty="0"/>
              <a:t>ヴァーチャル・リアリティ表示も可能</a:t>
            </a:r>
            <a:endParaRPr lang="en-US" altLang="ja-JP" sz="1500" dirty="0"/>
          </a:p>
        </p:txBody>
      </p:sp>
      <p:pic>
        <p:nvPicPr>
          <p:cNvPr id="23" name="図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63" y="4265767"/>
            <a:ext cx="2087840" cy="1274810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474381" y="1577336"/>
            <a:ext cx="3914236" cy="2984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kumimoji="1" lang="ja-JP" altLang="en-US" sz="1500" b="1" dirty="0">
                <a:solidFill>
                  <a:prstClr val="white"/>
                </a:solidFill>
                <a:latin typeface="Segoe UI"/>
                <a:ea typeface="メイリオ"/>
              </a:rPr>
              <a:t>情報共有型地図アプリの製作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339" y="1959461"/>
            <a:ext cx="1031762" cy="1760390"/>
          </a:xfrm>
          <a:prstGeom prst="rect">
            <a:avLst/>
          </a:prstGeom>
        </p:spPr>
      </p:pic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159794" y="2104217"/>
            <a:ext cx="2029153" cy="153950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sz="1500" dirty="0">
                <a:latin typeface="Segoe UI"/>
                <a:ea typeface="メイリオ"/>
              </a:rPr>
              <a:t>プライベートな</a:t>
            </a:r>
            <a:endParaRPr lang="en-US" altLang="ja-JP" sz="1500" dirty="0">
              <a:latin typeface="Segoe UI"/>
              <a:ea typeface="メイリオ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ja-JP" altLang="en-US" sz="1500" dirty="0">
                <a:latin typeface="Segoe UI"/>
                <a:ea typeface="メイリオ"/>
              </a:rPr>
              <a:t>グループ向けアプリ</a:t>
            </a:r>
            <a:endParaRPr lang="en-US" altLang="ja-JP" sz="1500" dirty="0">
              <a:latin typeface="Segoe UI"/>
              <a:ea typeface="メイリオ"/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ja-JP" altLang="en-US" sz="1500" dirty="0">
                <a:latin typeface="Segoe UI"/>
                <a:ea typeface="メイリオ"/>
              </a:rPr>
              <a:t>地図表示</a:t>
            </a:r>
            <a:endParaRPr lang="en-US" altLang="ja-JP" sz="1500" dirty="0">
              <a:latin typeface="Segoe UI"/>
              <a:ea typeface="メイリオ"/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ja-JP" altLang="en-US" sz="1500" dirty="0">
                <a:latin typeface="Segoe UI"/>
                <a:ea typeface="メイリオ"/>
              </a:rPr>
              <a:t>位置表示</a:t>
            </a:r>
            <a:endParaRPr lang="en-US" altLang="ja-JP" sz="1500" dirty="0">
              <a:latin typeface="Segoe UI"/>
              <a:ea typeface="メイリオ"/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ja-JP" altLang="en-US" sz="1500" dirty="0">
                <a:latin typeface="Segoe UI"/>
                <a:ea typeface="メイリオ"/>
              </a:rPr>
              <a:t>写真投稿</a:t>
            </a:r>
            <a:endParaRPr lang="en-US" altLang="ja-JP" sz="1500" dirty="0">
              <a:latin typeface="Segoe UI"/>
              <a:ea typeface="メイリオ"/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ja-JP" altLang="en-US" sz="1500" dirty="0">
                <a:latin typeface="Segoe UI"/>
                <a:ea typeface="メイリオ"/>
              </a:rPr>
              <a:t>メッセージやり取り</a:t>
            </a:r>
            <a:endParaRPr lang="en-US" altLang="ja-JP" sz="1500" dirty="0">
              <a:latin typeface="Segoe UI"/>
              <a:ea typeface="メイリオ"/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endParaRPr lang="en-US" altLang="ja-JP" sz="1500" dirty="0"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914979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7744" y="2472820"/>
            <a:ext cx="8725281" cy="1085959"/>
          </a:xfrm>
        </p:spPr>
        <p:txBody>
          <a:bodyPr>
            <a:normAutofit fontScale="90000"/>
          </a:bodyPr>
          <a:lstStyle/>
          <a:p>
            <a:r>
              <a:rPr lang="ja-JP" altLang="en-US" sz="3975" dirty="0">
                <a:latin typeface="メイリオ" panose="020B0604030504040204" pitchFamily="50" charset="-128"/>
              </a:rPr>
              <a:t>リレーショナル</a:t>
            </a:r>
            <a:br>
              <a:rPr lang="en-US" altLang="ja-JP" sz="3975" dirty="0">
                <a:latin typeface="メイリオ" panose="020B0604030504040204" pitchFamily="50" charset="-128"/>
              </a:rPr>
            </a:br>
            <a:r>
              <a:rPr lang="ja-JP" altLang="en-US" sz="3975" dirty="0">
                <a:latin typeface="メイリオ" panose="020B0604030504040204" pitchFamily="50" charset="-128"/>
              </a:rPr>
              <a:t>データベースシステムの歴史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9569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リレーショナルデータベースシステムの歴史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841733"/>
            <a:ext cx="8873894" cy="5704402"/>
          </a:xfrm>
        </p:spPr>
        <p:txBody>
          <a:bodyPr>
            <a:normAutofit/>
          </a:bodyPr>
          <a:lstStyle/>
          <a:p>
            <a:pPr lvl="1"/>
            <a:r>
              <a:rPr lang="ja-JP" altLang="en-US" dirty="0"/>
              <a:t>１９６９年（</a:t>
            </a:r>
            <a:r>
              <a:rPr lang="en-US" dirty="0"/>
              <a:t>E.F. </a:t>
            </a:r>
            <a:r>
              <a:rPr lang="en-US" dirty="0" err="1"/>
              <a:t>Codd</a:t>
            </a:r>
            <a:r>
              <a:rPr lang="en-US" dirty="0"/>
              <a:t> at IBM research</a:t>
            </a:r>
            <a:r>
              <a:rPr lang="ja-JP" altLang="en-US" dirty="0"/>
              <a:t>）リレーショナルデータベースの提唱</a:t>
            </a:r>
            <a:endParaRPr lang="en-US" altLang="ja-JP" dirty="0"/>
          </a:p>
          <a:p>
            <a:pPr lvl="1"/>
            <a:r>
              <a:rPr lang="ja-JP" altLang="en-US" dirty="0"/>
              <a:t>１９７０年代前半から　実際のシステムが登場</a:t>
            </a:r>
            <a:endParaRPr lang="en-US" altLang="ja-JP" dirty="0"/>
          </a:p>
          <a:p>
            <a:pPr lvl="1"/>
            <a:endParaRPr lang="en-US" dirty="0"/>
          </a:p>
          <a:p>
            <a:pPr marL="342900" lvl="1" indent="0">
              <a:buNone/>
            </a:pPr>
            <a:r>
              <a:rPr lang="ja-JP" altLang="en-US" dirty="0"/>
              <a:t>従来のプログラミング言語や，他のデータベースシステムで出来なかったことができるようになり，大きく普及．</a:t>
            </a:r>
            <a:endParaRPr lang="en-US" altLang="ja-JP" dirty="0"/>
          </a:p>
          <a:p>
            <a:pPr marL="342900" lvl="1" indent="0">
              <a:buNone/>
            </a:pPr>
            <a:endParaRPr lang="en-US" altLang="ja-JP" dirty="0"/>
          </a:p>
          <a:p>
            <a:pPr marL="342900" lvl="1" indent="0">
              <a:buNone/>
            </a:pPr>
            <a:r>
              <a:rPr lang="ja-JP" altLang="en-US" dirty="0"/>
              <a:t>いまも，</a:t>
            </a:r>
            <a:r>
              <a:rPr lang="ja-JP" altLang="en-US" b="1" dirty="0"/>
              <a:t>リレーショナルデータベースは，データベースシステムの主流</a:t>
            </a:r>
            <a:endParaRPr lang="en-US" altLang="ja-JP" b="1" dirty="0"/>
          </a:p>
          <a:p>
            <a:pPr marL="342900" lvl="1" indent="0">
              <a:buNone/>
            </a:pPr>
            <a:endParaRPr lang="en-US" altLang="ja-JP" b="1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99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637E26-86CE-D218-8B0B-4439C0DD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オープンデータとは何か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0D90AC-84E7-2518-3F39-38BFC84A5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オープンデータは、政府や公的機関が保有するデータを一般に公開する取り組み。</a:t>
            </a:r>
          </a:p>
          <a:p>
            <a:r>
              <a:rPr kumimoji="1" lang="ja-JP" altLang="en-US" sz="2400" dirty="0"/>
              <a:t>デジタル形式で提供され、容易に流通可能。</a:t>
            </a:r>
          </a:p>
          <a:p>
            <a:r>
              <a:rPr kumimoji="1" lang="ja-JP" altLang="en-US" sz="2400" dirty="0"/>
              <a:t>例えば、気象データ、地図データなど。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2501F1-1E4F-0114-E0DC-4E4D8600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791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5646" y="4464654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リレーショナル</a:t>
            </a:r>
            <a:endParaRPr kumimoji="1" lang="en-US" altLang="ja-JP" sz="2400" dirty="0"/>
          </a:p>
          <a:p>
            <a:r>
              <a:rPr kumimoji="1" lang="ja-JP" altLang="en-US" sz="2400" dirty="0"/>
              <a:t>データベースシステム</a:t>
            </a:r>
            <a:r>
              <a:rPr lang="ja-JP" altLang="en-US" sz="2400" b="1" u="sng" dirty="0">
                <a:solidFill>
                  <a:srgbClr val="FF0000"/>
                </a:solidFill>
              </a:rPr>
              <a:t>以前</a:t>
            </a:r>
            <a:endParaRPr kumimoji="1" lang="ja-JP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3817" y="4407794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リレーショナル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データベースシステム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518471" y="622171"/>
            <a:ext cx="944880" cy="830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8" name="正方形/長方形 7"/>
          <p:cNvSpPr/>
          <p:nvPr/>
        </p:nvSpPr>
        <p:spPr>
          <a:xfrm>
            <a:off x="7051996" y="1287015"/>
            <a:ext cx="721995" cy="10039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03486" y="3322459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デーブルは</a:t>
            </a:r>
            <a:r>
              <a:rPr kumimoji="1" lang="ja-JP" altLang="en-US" sz="2400" b="1" dirty="0"/>
              <a:t>ダイナミック</a:t>
            </a:r>
            <a:r>
              <a:rPr kumimoji="1" lang="ja-JP" altLang="en-US" sz="2400" dirty="0"/>
              <a:t>に</a:t>
            </a:r>
            <a:endParaRPr kumimoji="1" lang="en-US" altLang="ja-JP" sz="2400" dirty="0"/>
          </a:p>
          <a:p>
            <a:r>
              <a:rPr kumimoji="1" lang="ja-JP" altLang="en-US" sz="2400" b="1" dirty="0"/>
              <a:t>結合</a:t>
            </a:r>
            <a:r>
              <a:rPr kumimoji="1" lang="ja-JP" altLang="en-US" sz="2400" dirty="0"/>
              <a:t>する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3841" y="3322458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関係のあるレコード同士を</a:t>
            </a:r>
            <a:endParaRPr kumimoji="1" lang="en-US" altLang="ja-JP" sz="2400" dirty="0"/>
          </a:p>
          <a:p>
            <a:r>
              <a:rPr lang="ja-JP" altLang="en-US" sz="2400" b="1" dirty="0"/>
              <a:t>ポインタ</a:t>
            </a:r>
            <a:r>
              <a:rPr lang="ja-JP" altLang="en-US" sz="2400" dirty="0"/>
              <a:t>でつないでおく</a:t>
            </a:r>
            <a:endParaRPr kumimoji="1" lang="ja-JP" altLang="en-US" sz="24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213777" y="729646"/>
            <a:ext cx="2640086" cy="2071881"/>
            <a:chOff x="1362685" y="1852167"/>
            <a:chExt cx="1592581" cy="1295398"/>
          </a:xfrm>
        </p:grpSpPr>
        <p:sp>
          <p:nvSpPr>
            <p:cNvPr id="10" name="正方形/長方形 9"/>
            <p:cNvSpPr/>
            <p:nvPr/>
          </p:nvSpPr>
          <p:spPr>
            <a:xfrm>
              <a:off x="1362685" y="1852167"/>
              <a:ext cx="601980" cy="1581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362685" y="2141727"/>
              <a:ext cx="601980" cy="1581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477185" y="2306508"/>
              <a:ext cx="478081" cy="2124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477184" y="2620833"/>
              <a:ext cx="478081" cy="2124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477183" y="2935157"/>
              <a:ext cx="478081" cy="2124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cxnSp>
          <p:nvCxnSpPr>
            <p:cNvPr id="17" name="直線矢印コネクタ 16"/>
            <p:cNvCxnSpPr>
              <a:stCxn id="12" idx="2"/>
              <a:endCxn id="13" idx="0"/>
            </p:cNvCxnSpPr>
            <p:nvPr/>
          </p:nvCxnSpPr>
          <p:spPr>
            <a:xfrm flipH="1">
              <a:off x="2716225" y="2518916"/>
              <a:ext cx="1" cy="1019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>
              <a:stCxn id="13" idx="2"/>
            </p:cNvCxnSpPr>
            <p:nvPr/>
          </p:nvCxnSpPr>
          <p:spPr>
            <a:xfrm flipH="1">
              <a:off x="2716224" y="2833241"/>
              <a:ext cx="1" cy="1117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1942338" y="1975036"/>
              <a:ext cx="625755" cy="3368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>
              <a:stCxn id="14" idx="1"/>
            </p:cNvCxnSpPr>
            <p:nvPr/>
          </p:nvCxnSpPr>
          <p:spPr>
            <a:xfrm flipH="1" flipV="1">
              <a:off x="1927732" y="2027430"/>
              <a:ext cx="549451" cy="10139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CA96BCF-EC60-4053-ABE4-1F9F045FDB72}"/>
              </a:ext>
            </a:extLst>
          </p:cNvPr>
          <p:cNvSpPr txBox="1"/>
          <p:nvPr/>
        </p:nvSpPr>
        <p:spPr>
          <a:xfrm>
            <a:off x="4341821" y="5679986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大きな変化．データ管理が簡単に</a:t>
            </a:r>
          </a:p>
        </p:txBody>
      </p:sp>
    </p:spTree>
    <p:extLst>
      <p:ext uri="{BB962C8B-B14F-4D97-AF65-F5344CB8AC3E}">
        <p14:creationId xmlns:p14="http://schemas.microsoft.com/office/powerpoint/2010/main" val="123199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7744" y="2472820"/>
            <a:ext cx="8725281" cy="1085959"/>
          </a:xfrm>
        </p:spPr>
        <p:txBody>
          <a:bodyPr>
            <a:normAutofit/>
          </a:bodyPr>
          <a:lstStyle/>
          <a:p>
            <a:r>
              <a:rPr lang="ja-JP" altLang="en-US" sz="3975" dirty="0">
                <a:latin typeface="メイリオ" panose="020B0604030504040204" pitchFamily="50" charset="-128"/>
              </a:rPr>
              <a:t>データベースシステムの種類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21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3402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データベースシステムの種類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9" y="762000"/>
            <a:ext cx="8732921" cy="58507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ja-JP" altLang="en-US" sz="2100" dirty="0"/>
              <a:t>① </a:t>
            </a:r>
            <a:r>
              <a:rPr lang="ja-JP" altLang="en-US" sz="2100" b="1" dirty="0">
                <a:solidFill>
                  <a:srgbClr val="C00000"/>
                </a:solidFill>
              </a:rPr>
              <a:t>リレーショナルデータベースシステム</a:t>
            </a:r>
            <a:endParaRPr lang="en-US" altLang="ja-JP" sz="21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2100" dirty="0"/>
          </a:p>
          <a:p>
            <a:pPr marL="457200" lvl="1" indent="0">
              <a:buNone/>
            </a:pPr>
            <a:endParaRPr lang="en-US" sz="2100" dirty="0"/>
          </a:p>
          <a:p>
            <a:pPr marL="457200" lvl="1" indent="0">
              <a:buNone/>
            </a:pPr>
            <a:endParaRPr lang="en-US" sz="2100" dirty="0"/>
          </a:p>
          <a:p>
            <a:pPr marL="457200" lvl="1" indent="0">
              <a:buNone/>
            </a:pPr>
            <a:r>
              <a:rPr lang="ja-JP" altLang="en-US" sz="2100" dirty="0"/>
              <a:t>② </a:t>
            </a:r>
            <a:r>
              <a:rPr lang="ja-JP" altLang="en-US" sz="2100" b="1" dirty="0">
                <a:solidFill>
                  <a:srgbClr val="C00000"/>
                </a:solidFill>
              </a:rPr>
              <a:t>ドキュメント指向のデータベースシステム</a:t>
            </a:r>
            <a:endParaRPr lang="en-US" altLang="ja-JP" sz="21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ja-JP" altLang="en-US" sz="2100" dirty="0"/>
              <a:t>　　</a:t>
            </a:r>
            <a:r>
              <a:rPr lang="en-US" altLang="ja-JP" sz="2100" dirty="0"/>
              <a:t>XML</a:t>
            </a:r>
            <a:r>
              <a:rPr lang="ja-JP" altLang="en-US" sz="2100" dirty="0"/>
              <a:t>などの</a:t>
            </a:r>
            <a:r>
              <a:rPr lang="ja-JP" altLang="en-US" sz="2100" b="1" dirty="0">
                <a:solidFill>
                  <a:srgbClr val="C00000"/>
                </a:solidFill>
              </a:rPr>
              <a:t>ドキュメント</a:t>
            </a:r>
            <a:r>
              <a:rPr lang="ja-JP" altLang="en-US" sz="2100" dirty="0"/>
              <a:t>に特化．</a:t>
            </a:r>
            <a:endParaRPr lang="en-US" altLang="ja-JP" sz="2100" dirty="0"/>
          </a:p>
          <a:p>
            <a:pPr marL="457200" lvl="1" indent="0">
              <a:buNone/>
            </a:pPr>
            <a:endParaRPr lang="en-US" altLang="ja-JP" sz="2100" dirty="0"/>
          </a:p>
          <a:p>
            <a:pPr marL="457200" lvl="1" indent="0">
              <a:buNone/>
            </a:pPr>
            <a:endParaRPr lang="en-US" altLang="ja-JP" sz="2100" dirty="0"/>
          </a:p>
          <a:p>
            <a:pPr marL="457200" lvl="1" indent="0">
              <a:buNone/>
            </a:pPr>
            <a:endParaRPr lang="en-US" altLang="ja-JP" sz="2100" dirty="0"/>
          </a:p>
          <a:p>
            <a:pPr marL="457200" lvl="1" indent="0">
              <a:buNone/>
            </a:pPr>
            <a:r>
              <a:rPr lang="ja-JP" altLang="en-US" sz="2100" b="1" dirty="0"/>
              <a:t>③ </a:t>
            </a:r>
            <a:r>
              <a:rPr lang="ja-JP" altLang="en-US" sz="2100" b="1" dirty="0">
                <a:solidFill>
                  <a:srgbClr val="C00000"/>
                </a:solidFill>
              </a:rPr>
              <a:t>キー・バリュー形式のデータベースシステム</a:t>
            </a:r>
            <a:r>
              <a:rPr lang="ja-JP" altLang="en-US" sz="2100" dirty="0"/>
              <a:t>（</a:t>
            </a:r>
            <a:r>
              <a:rPr lang="ja-JP" altLang="en-US" sz="2100" b="1" dirty="0">
                <a:solidFill>
                  <a:srgbClr val="FF0000"/>
                </a:solidFill>
              </a:rPr>
              <a:t>キー・バリュー・ストア</a:t>
            </a:r>
            <a:r>
              <a:rPr lang="ja-JP" altLang="en-US" sz="2100" dirty="0"/>
              <a:t>）</a:t>
            </a:r>
            <a:endParaRPr lang="en-US" altLang="ja-JP" sz="2100" dirty="0"/>
          </a:p>
          <a:p>
            <a:pPr marL="457200" lvl="1" indent="0">
              <a:buNone/>
            </a:pPr>
            <a:endParaRPr lang="en-US" altLang="ja-JP" sz="2100" dirty="0"/>
          </a:p>
          <a:p>
            <a:pPr marL="457200" lvl="1" indent="0">
              <a:buNone/>
            </a:pPr>
            <a:endParaRPr lang="en-US" altLang="ja-JP" sz="2100" dirty="0"/>
          </a:p>
          <a:p>
            <a:pPr marL="457200" lvl="1" indent="0">
              <a:buNone/>
            </a:pPr>
            <a:endParaRPr lang="en-US" altLang="ja-JP" sz="2100" dirty="0"/>
          </a:p>
          <a:p>
            <a:pPr marL="457200" lvl="1" indent="0">
              <a:buNone/>
            </a:pPr>
            <a:r>
              <a:rPr lang="ja-JP" altLang="en-US" sz="2100" dirty="0"/>
              <a:t>その他さまざま</a:t>
            </a:r>
            <a:endParaRPr lang="en-US" altLang="ja-JP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8681A0-960A-4CFE-914C-690FECD8F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316" y="1538186"/>
            <a:ext cx="9541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テーブル</a:t>
            </a:r>
            <a:endParaRPr lang="ja-JP" altLang="en-US" sz="15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図 11">
            <a:extLst>
              <a:ext uri="{FF2B5EF4-FFF2-40B4-BE49-F238E27FC236}">
                <a16:creationId xmlns:a16="http://schemas.microsoft.com/office/drawing/2014/main" id="{60B56592-3772-43E4-8907-C680F8C9A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35" y="1329485"/>
            <a:ext cx="2555081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8AEE692-5530-419B-8BC1-25F8AC39A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235" y="3134276"/>
            <a:ext cx="1434515" cy="93860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8BF398-6D0A-4263-A759-81B041B01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266" y="3441996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ドキュメント</a:t>
            </a:r>
          </a:p>
        </p:txBody>
      </p:sp>
      <p:sp>
        <p:nvSpPr>
          <p:cNvPr id="9" name="テキスト ボックス 4">
            <a:extLst>
              <a:ext uri="{FF2B5EF4-FFF2-40B4-BE49-F238E27FC236}">
                <a16:creationId xmlns:a16="http://schemas.microsoft.com/office/drawing/2014/main" id="{50F136B8-7D68-4CDA-81FF-CF321D73F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008" y="5319814"/>
            <a:ext cx="15311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500" b="1" dirty="0">
                <a:solidFill>
                  <a:srgbClr val="C00000"/>
                </a:solidFill>
                <a:latin typeface="Calibri" panose="020F0502020204030204" pitchFamily="34" charset="0"/>
              </a:rPr>
              <a:t>キー・バリュー</a:t>
            </a:r>
            <a:endParaRPr lang="ja-JP" altLang="en-US" sz="15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EAEF264-B06F-4258-8B4E-35E0490EA3FC}"/>
              </a:ext>
            </a:extLst>
          </p:cNvPr>
          <p:cNvSpPr txBox="1"/>
          <p:nvPr/>
        </p:nvSpPr>
        <p:spPr>
          <a:xfrm>
            <a:off x="2127155" y="5428744"/>
            <a:ext cx="851515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kumimoji="1" lang="en-US" altLang="ja-JP" sz="1200" dirty="0">
                <a:solidFill>
                  <a:srgbClr val="7030A0"/>
                </a:solidFill>
                <a:latin typeface="Segoe UI"/>
                <a:ea typeface="メイリオ"/>
              </a:rPr>
              <a:t>45343430</a:t>
            </a:r>
            <a:endParaRPr kumimoji="1" lang="ja-JP" altLang="en-US" sz="1200" dirty="0">
              <a:solidFill>
                <a:srgbClr val="7030A0"/>
              </a:solidFill>
              <a:latin typeface="Segoe UI"/>
              <a:ea typeface="メイリオ"/>
            </a:endParaRPr>
          </a:p>
        </p:txBody>
      </p:sp>
      <p:sp>
        <p:nvSpPr>
          <p:cNvPr id="11" name="テキスト ボックス 4">
            <a:extLst>
              <a:ext uri="{FF2B5EF4-FFF2-40B4-BE49-F238E27FC236}">
                <a16:creationId xmlns:a16="http://schemas.microsoft.com/office/drawing/2014/main" id="{A193C02E-06D5-49F8-8012-0FFD2D00E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217" y="5119182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500">
                <a:solidFill>
                  <a:prstClr val="black"/>
                </a:solidFill>
                <a:latin typeface="Calibri" panose="020F0502020204030204" pitchFamily="34" charset="0"/>
              </a:rPr>
              <a:t>キー（鍵）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47EE70-D543-4C49-8846-603CDA062A78}"/>
              </a:ext>
            </a:extLst>
          </p:cNvPr>
          <p:cNvSpPr txBox="1"/>
          <p:nvPr/>
        </p:nvSpPr>
        <p:spPr>
          <a:xfrm>
            <a:off x="3123708" y="5428744"/>
            <a:ext cx="800219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kumimoji="1" lang="ja-JP" altLang="en-US" sz="1200" dirty="0">
                <a:solidFill>
                  <a:srgbClr val="7030A0"/>
                </a:solidFill>
                <a:latin typeface="Segoe UI"/>
                <a:ea typeface="メイリオ"/>
              </a:rPr>
              <a:t>金子邦彦</a:t>
            </a:r>
          </a:p>
        </p:txBody>
      </p:sp>
      <p:sp>
        <p:nvSpPr>
          <p:cNvPr id="13" name="テキスト ボックス 4">
            <a:extLst>
              <a:ext uri="{FF2B5EF4-FFF2-40B4-BE49-F238E27FC236}">
                <a16:creationId xmlns:a16="http://schemas.microsoft.com/office/drawing/2014/main" id="{8192DB85-968B-4608-828A-B28E9F401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792" y="5122754"/>
            <a:ext cx="15311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500">
                <a:solidFill>
                  <a:prstClr val="black"/>
                </a:solidFill>
                <a:latin typeface="Calibri" panose="020F0502020204030204" pitchFamily="34" charset="0"/>
              </a:rPr>
              <a:t>バリュー（値）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771ABFE-DF54-407F-B168-87ADC3ED5BB0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2978670" y="5567244"/>
            <a:ext cx="145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037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7744" y="2472820"/>
            <a:ext cx="8725281" cy="1085959"/>
          </a:xfrm>
        </p:spPr>
        <p:txBody>
          <a:bodyPr>
            <a:normAutofit fontScale="90000"/>
          </a:bodyPr>
          <a:lstStyle/>
          <a:p>
            <a:r>
              <a:rPr lang="ja-JP" altLang="en-US" sz="3975" dirty="0">
                <a:latin typeface="メイリオ" panose="020B0604030504040204" pitchFamily="50" charset="-128"/>
              </a:rPr>
              <a:t>リレーショナルデータベースと</a:t>
            </a:r>
            <a:br>
              <a:rPr lang="en-US" altLang="ja-JP" sz="3975" dirty="0">
                <a:latin typeface="メイリオ" panose="020B0604030504040204" pitchFamily="50" charset="-128"/>
              </a:rPr>
            </a:br>
            <a:r>
              <a:rPr lang="ja-JP" altLang="en-US" sz="3975" dirty="0">
                <a:latin typeface="メイリオ" panose="020B0604030504040204" pitchFamily="50" charset="-128"/>
              </a:rPr>
              <a:t>オブジェクトの統合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7207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A4B0F7-DFF9-46DD-A2FB-EE7AA3DB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オブジェクト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424DE4-3F22-4E74-A176-93CE23F6E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dirty="0">
                <a:solidFill>
                  <a:srgbClr val="C00000"/>
                </a:solidFill>
              </a:rPr>
              <a:t>オブジェクト</a:t>
            </a:r>
            <a:r>
              <a:rPr lang="ja-JP" altLang="en-US" sz="2800" dirty="0"/>
              <a:t>は、プログラムの中で扱うデータのかたまり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86EA02-3BE9-4CF0-932C-B463228E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569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オブジェクト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45" y="731953"/>
            <a:ext cx="8733255" cy="612604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ja-JP" altLang="en-US" dirty="0"/>
              <a:t>■　</a:t>
            </a:r>
            <a:r>
              <a:rPr lang="ja-JP" altLang="en-US" b="1" dirty="0"/>
              <a:t>オブジェクトは，構造を持つ場合がある</a:t>
            </a:r>
          </a:p>
          <a:p>
            <a:pPr>
              <a:buFontTx/>
              <a:buNone/>
            </a:pPr>
            <a:r>
              <a:rPr lang="ja-JP" altLang="en-US" dirty="0"/>
              <a:t>	構造体</a:t>
            </a:r>
            <a:r>
              <a:rPr lang="en-US" altLang="ja-JP" dirty="0"/>
              <a:t>,</a:t>
            </a:r>
            <a:r>
              <a:rPr lang="ja-JP" altLang="en-US" dirty="0"/>
              <a:t>　集合</a:t>
            </a:r>
            <a:r>
              <a:rPr lang="en-US" altLang="ja-JP" dirty="0"/>
              <a:t>,</a:t>
            </a:r>
            <a:r>
              <a:rPr lang="ja-JP" altLang="en-US" dirty="0"/>
              <a:t>　リスト，</a:t>
            </a:r>
            <a:endParaRPr lang="en-US" altLang="ja-JP" dirty="0"/>
          </a:p>
          <a:p>
            <a:pPr>
              <a:buFontTx/>
              <a:buNone/>
            </a:pPr>
            <a:r>
              <a:rPr lang="en-US" altLang="ja-JP" dirty="0"/>
              <a:t>   </a:t>
            </a:r>
            <a:r>
              <a:rPr lang="ja-JP" altLang="en-US" dirty="0"/>
              <a:t>ベクトル，行列，配列など</a:t>
            </a:r>
            <a:endParaRPr lang="en-US" altLang="ja-JP" dirty="0"/>
          </a:p>
          <a:p>
            <a:pPr>
              <a:buFontTx/>
              <a:buNone/>
            </a:pPr>
            <a:endParaRPr lang="ja-JP" altLang="en-US" dirty="0"/>
          </a:p>
          <a:p>
            <a:pPr>
              <a:buFontTx/>
              <a:buNone/>
            </a:pPr>
            <a:r>
              <a:rPr lang="ja-JP" altLang="en-US" dirty="0"/>
              <a:t>■　</a:t>
            </a:r>
            <a:r>
              <a:rPr lang="ja-JP" altLang="en-US" b="1" dirty="0"/>
              <a:t>オブジェクトには種類がある　＝</a:t>
            </a:r>
            <a:r>
              <a:rPr lang="ja-JP" altLang="en-US" dirty="0"/>
              <a:t>「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」と言ったりするする</a:t>
            </a:r>
            <a:endParaRPr lang="en-US" altLang="ja-JP" dirty="0"/>
          </a:p>
          <a:p>
            <a:pPr>
              <a:buFontTx/>
              <a:buNone/>
            </a:pPr>
            <a:endParaRPr lang="en-US" altLang="ja-JP" dirty="0"/>
          </a:p>
          <a:p>
            <a:pPr>
              <a:buFontTx/>
              <a:buNone/>
            </a:pPr>
            <a:r>
              <a:rPr lang="ja-JP" altLang="en-US" dirty="0"/>
              <a:t>■　</a:t>
            </a:r>
            <a:r>
              <a:rPr lang="ja-JP" altLang="en-US" b="1" dirty="0"/>
              <a:t>オブジェクトの種類ごとに，振る舞いを関連づけることができる　</a:t>
            </a:r>
            <a:r>
              <a:rPr lang="ja-JP" altLang="en-US" dirty="0"/>
              <a:t>＝「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」と言ったりする</a:t>
            </a:r>
            <a:endParaRPr lang="en-US" altLang="ja-JP" dirty="0"/>
          </a:p>
          <a:p>
            <a:pPr>
              <a:buFontTx/>
              <a:buNone/>
            </a:pPr>
            <a:endParaRPr lang="en-US" altLang="ja-JP" dirty="0"/>
          </a:p>
          <a:p>
            <a:pPr>
              <a:buFontTx/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9810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6D5571-9C65-456D-8CF9-F2762C92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リレーショナルデータベースとオブジェクト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8D6348-B840-4984-9D1B-01B473B6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E806C9-1EDD-4C0B-BB38-28CB70EB1D13}"/>
              </a:ext>
            </a:extLst>
          </p:cNvPr>
          <p:cNvSpPr txBox="1"/>
          <p:nvPr/>
        </p:nvSpPr>
        <p:spPr>
          <a:xfrm>
            <a:off x="961049" y="397322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オブジェクト</a:t>
            </a:r>
          </a:p>
        </p:txBody>
      </p:sp>
      <p:sp>
        <p:nvSpPr>
          <p:cNvPr id="6" name="円/楕円 9">
            <a:extLst>
              <a:ext uri="{FF2B5EF4-FFF2-40B4-BE49-F238E27FC236}">
                <a16:creationId xmlns:a16="http://schemas.microsoft.com/office/drawing/2014/main" id="{DADFF254-CCA4-46AE-BC41-0F7B4B51FB00}"/>
              </a:ext>
            </a:extLst>
          </p:cNvPr>
          <p:cNvSpPr/>
          <p:nvPr/>
        </p:nvSpPr>
        <p:spPr>
          <a:xfrm>
            <a:off x="514483" y="3672822"/>
            <a:ext cx="2416628" cy="9470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2DB754-0263-4BC4-96B4-44E10BE8F213}"/>
              </a:ext>
            </a:extLst>
          </p:cNvPr>
          <p:cNvSpPr txBox="1"/>
          <p:nvPr/>
        </p:nvSpPr>
        <p:spPr>
          <a:xfrm>
            <a:off x="1029940" y="26866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プログラム</a:t>
            </a:r>
            <a:endParaRPr kumimoji="1" lang="ja-JP" altLang="en-US" b="1" dirty="0"/>
          </a:p>
        </p:txBody>
      </p:sp>
      <p:sp>
        <p:nvSpPr>
          <p:cNvPr id="8" name="角丸四角形 11">
            <a:extLst>
              <a:ext uri="{FF2B5EF4-FFF2-40B4-BE49-F238E27FC236}">
                <a16:creationId xmlns:a16="http://schemas.microsoft.com/office/drawing/2014/main" id="{DDB7CB59-973E-4D88-AF46-09DD805C5167}"/>
              </a:ext>
            </a:extLst>
          </p:cNvPr>
          <p:cNvSpPr/>
          <p:nvPr/>
        </p:nvSpPr>
        <p:spPr>
          <a:xfrm>
            <a:off x="144460" y="2173514"/>
            <a:ext cx="3183380" cy="30862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角丸四角形 13">
            <a:extLst>
              <a:ext uri="{FF2B5EF4-FFF2-40B4-BE49-F238E27FC236}">
                <a16:creationId xmlns:a16="http://schemas.microsoft.com/office/drawing/2014/main" id="{DB2783A4-6B04-4B1E-8C63-C99E661BB160}"/>
              </a:ext>
            </a:extLst>
          </p:cNvPr>
          <p:cNvSpPr/>
          <p:nvPr/>
        </p:nvSpPr>
        <p:spPr>
          <a:xfrm>
            <a:off x="4929625" y="3383035"/>
            <a:ext cx="1654628" cy="598714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6F19C4-CDBE-4D4B-9A6A-CAA1DEE5F472}"/>
              </a:ext>
            </a:extLst>
          </p:cNvPr>
          <p:cNvSpPr txBox="1"/>
          <p:nvPr/>
        </p:nvSpPr>
        <p:spPr>
          <a:xfrm>
            <a:off x="5463901" y="350926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SQL</a:t>
            </a:r>
            <a:endParaRPr kumimoji="1" lang="ja-JP" altLang="en-US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51B66FC-C4F8-4E26-ACE5-0E48C3422BD6}"/>
              </a:ext>
            </a:extLst>
          </p:cNvPr>
          <p:cNvSpPr txBox="1"/>
          <p:nvPr/>
        </p:nvSpPr>
        <p:spPr>
          <a:xfrm>
            <a:off x="4093044" y="5586034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リレーショナルデータベース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とオブジェクトの統合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A966051-36EC-4CE7-A230-FE6DD6B8870B}"/>
              </a:ext>
            </a:extLst>
          </p:cNvPr>
          <p:cNvSpPr txBox="1"/>
          <p:nvPr/>
        </p:nvSpPr>
        <p:spPr>
          <a:xfrm>
            <a:off x="720487" y="547527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オブジェクトのみ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0074FED-DA79-4116-9ABB-76C41495AAD9}"/>
              </a:ext>
            </a:extLst>
          </p:cNvPr>
          <p:cNvSpPr txBox="1"/>
          <p:nvPr/>
        </p:nvSpPr>
        <p:spPr>
          <a:xfrm>
            <a:off x="5039802" y="45428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オブジェクト</a:t>
            </a:r>
          </a:p>
        </p:txBody>
      </p:sp>
      <p:sp>
        <p:nvSpPr>
          <p:cNvPr id="14" name="円/楕円 9">
            <a:extLst>
              <a:ext uri="{FF2B5EF4-FFF2-40B4-BE49-F238E27FC236}">
                <a16:creationId xmlns:a16="http://schemas.microsoft.com/office/drawing/2014/main" id="{827224D5-3D93-4E46-A5B5-2940D3C8BE3F}"/>
              </a:ext>
            </a:extLst>
          </p:cNvPr>
          <p:cNvSpPr/>
          <p:nvPr/>
        </p:nvSpPr>
        <p:spPr>
          <a:xfrm>
            <a:off x="4593236" y="4242437"/>
            <a:ext cx="2416628" cy="9470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2720A0E-4365-4EC7-ADCA-DC916F15844B}"/>
              </a:ext>
            </a:extLst>
          </p:cNvPr>
          <p:cNvSpPr txBox="1"/>
          <p:nvPr/>
        </p:nvSpPr>
        <p:spPr>
          <a:xfrm>
            <a:off x="5016374" y="28255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プログラム</a:t>
            </a:r>
            <a:endParaRPr kumimoji="1" lang="ja-JP" altLang="en-US" b="1" dirty="0"/>
          </a:p>
        </p:txBody>
      </p:sp>
      <p:sp>
        <p:nvSpPr>
          <p:cNvPr id="16" name="角丸四角形 19">
            <a:extLst>
              <a:ext uri="{FF2B5EF4-FFF2-40B4-BE49-F238E27FC236}">
                <a16:creationId xmlns:a16="http://schemas.microsoft.com/office/drawing/2014/main" id="{C162882F-CA13-4F08-BF54-7F9C2FDB31F8}"/>
              </a:ext>
            </a:extLst>
          </p:cNvPr>
          <p:cNvSpPr/>
          <p:nvPr/>
        </p:nvSpPr>
        <p:spPr>
          <a:xfrm>
            <a:off x="4130893" y="2312381"/>
            <a:ext cx="3183380" cy="30862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EBBB7236-637E-4460-A6E0-DD1E1A18BC2F}"/>
              </a:ext>
            </a:extLst>
          </p:cNvPr>
          <p:cNvSpPr/>
          <p:nvPr/>
        </p:nvSpPr>
        <p:spPr>
          <a:xfrm>
            <a:off x="3521463" y="3642114"/>
            <a:ext cx="501650" cy="308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99906C35-2887-4652-AF83-048175242397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584253" y="3682392"/>
            <a:ext cx="896047" cy="21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9869612-1714-4FDF-945E-1DF008DE2F29}"/>
              </a:ext>
            </a:extLst>
          </p:cNvPr>
          <p:cNvSpPr txBox="1"/>
          <p:nvPr/>
        </p:nvSpPr>
        <p:spPr>
          <a:xfrm>
            <a:off x="7376928" y="3072657"/>
            <a:ext cx="1800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リレーショナル</a:t>
            </a:r>
            <a:endParaRPr kumimoji="1" lang="en-US" altLang="ja-JP" b="1" dirty="0"/>
          </a:p>
          <a:p>
            <a:r>
              <a:rPr kumimoji="1" lang="ja-JP" altLang="en-US" b="1" dirty="0"/>
              <a:t>データベース</a:t>
            </a:r>
            <a:endParaRPr kumimoji="1" lang="en-US" altLang="ja-JP" b="1" dirty="0"/>
          </a:p>
          <a:p>
            <a:r>
              <a:rPr kumimoji="1" lang="ja-JP" altLang="en-US" b="1" dirty="0"/>
              <a:t>システムと</a:t>
            </a:r>
            <a:endParaRPr kumimoji="1" lang="en-US" altLang="ja-JP" b="1" dirty="0"/>
          </a:p>
          <a:p>
            <a:r>
              <a:rPr kumimoji="1" lang="ja-JP" altLang="en-US" b="1" dirty="0"/>
              <a:t>接続</a:t>
            </a:r>
          </a:p>
        </p:txBody>
      </p:sp>
    </p:spTree>
    <p:extLst>
      <p:ext uri="{BB962C8B-B14F-4D97-AF65-F5344CB8AC3E}">
        <p14:creationId xmlns:p14="http://schemas.microsoft.com/office/powerpoint/2010/main" val="2232497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6DF40C-0B48-40AD-9469-30EC61AA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リレーショナルデータベースとオブジェクト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A51250-2B37-4B64-89EB-E245A706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920A52-8344-436B-9F5B-5009A32BC440}"/>
              </a:ext>
            </a:extLst>
          </p:cNvPr>
          <p:cNvSpPr txBox="1"/>
          <p:nvPr/>
        </p:nvSpPr>
        <p:spPr>
          <a:xfrm>
            <a:off x="2885115" y="5567912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R</a:t>
            </a:r>
            <a:r>
              <a:rPr lang="ja-JP" altLang="en-US" sz="2400" dirty="0"/>
              <a:t> システムでの例</a:t>
            </a:r>
            <a:endParaRPr kumimoji="1" lang="ja-JP" altLang="en-US" sz="2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A8BD5D9-ACCE-4804-B4E4-8A71EE9AB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504" y="1738025"/>
            <a:ext cx="6474867" cy="375680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4FB9156-FE7F-41E1-B1CB-E3AE31FA6777}"/>
              </a:ext>
            </a:extLst>
          </p:cNvPr>
          <p:cNvSpPr/>
          <p:nvPr/>
        </p:nvSpPr>
        <p:spPr>
          <a:xfrm>
            <a:off x="1573176" y="1931230"/>
            <a:ext cx="478465" cy="4306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8D9F1-B122-4AFA-8AAE-9AF1C979014D}"/>
              </a:ext>
            </a:extLst>
          </p:cNvPr>
          <p:cNvSpPr/>
          <p:nvPr/>
        </p:nvSpPr>
        <p:spPr>
          <a:xfrm>
            <a:off x="4428938" y="2954614"/>
            <a:ext cx="478465" cy="4306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7DAFB87-2E2D-4345-9E65-708BDF726171}"/>
              </a:ext>
            </a:extLst>
          </p:cNvPr>
          <p:cNvSpPr/>
          <p:nvPr/>
        </p:nvSpPr>
        <p:spPr>
          <a:xfrm>
            <a:off x="4428938" y="4224724"/>
            <a:ext cx="478465" cy="4306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E77511-F3E8-400D-9C39-BFDEA2CBA2B8}"/>
              </a:ext>
            </a:extLst>
          </p:cNvPr>
          <p:cNvSpPr txBox="1"/>
          <p:nvPr/>
        </p:nvSpPr>
        <p:spPr>
          <a:xfrm>
            <a:off x="1321720" y="1295614"/>
            <a:ext cx="2172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d </a:t>
            </a:r>
            <a:r>
              <a:rPr lang="ja-JP" altLang="en-US" sz="2000" dirty="0">
                <a:solidFill>
                  <a:srgbClr val="FF0000"/>
                </a:solidFill>
              </a:rPr>
              <a:t>は</a:t>
            </a:r>
            <a:r>
              <a:rPr kumimoji="1" lang="ja-JP" altLang="en-US" sz="2000" dirty="0">
                <a:solidFill>
                  <a:srgbClr val="FF0000"/>
                </a:solidFill>
              </a:rPr>
              <a:t>オブジェクト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66701F-1F9D-46C5-A4D0-9E691D532A49}"/>
              </a:ext>
            </a:extLst>
          </p:cNvPr>
          <p:cNvSpPr txBox="1"/>
          <p:nvPr/>
        </p:nvSpPr>
        <p:spPr>
          <a:xfrm>
            <a:off x="5144420" y="2941690"/>
            <a:ext cx="2172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d </a:t>
            </a:r>
            <a:r>
              <a:rPr lang="ja-JP" altLang="en-US" sz="2000" dirty="0">
                <a:solidFill>
                  <a:srgbClr val="FF0000"/>
                </a:solidFill>
              </a:rPr>
              <a:t>は</a:t>
            </a:r>
            <a:r>
              <a:rPr kumimoji="1" lang="ja-JP" altLang="en-US" sz="2000" dirty="0">
                <a:solidFill>
                  <a:srgbClr val="FF0000"/>
                </a:solidFill>
              </a:rPr>
              <a:t>オブジェクト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869662-9881-458C-A435-437E72FBD56E}"/>
              </a:ext>
            </a:extLst>
          </p:cNvPr>
          <p:cNvSpPr txBox="1"/>
          <p:nvPr/>
        </p:nvSpPr>
        <p:spPr>
          <a:xfrm>
            <a:off x="5144420" y="3789789"/>
            <a:ext cx="2172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d </a:t>
            </a:r>
            <a:r>
              <a:rPr lang="ja-JP" altLang="en-US" sz="2000" dirty="0">
                <a:solidFill>
                  <a:srgbClr val="FF0000"/>
                </a:solidFill>
              </a:rPr>
              <a:t>は</a:t>
            </a:r>
            <a:r>
              <a:rPr kumimoji="1" lang="ja-JP" altLang="en-US" sz="2000" dirty="0">
                <a:solidFill>
                  <a:srgbClr val="FF0000"/>
                </a:solidFill>
              </a:rPr>
              <a:t>オブジェクト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C8B2E52-BC0C-495A-9CB0-DCA8814503E0}"/>
              </a:ext>
            </a:extLst>
          </p:cNvPr>
          <p:cNvSpPr/>
          <p:nvPr/>
        </p:nvSpPr>
        <p:spPr>
          <a:xfrm>
            <a:off x="2532503" y="2889250"/>
            <a:ext cx="2433197" cy="61962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D69C6A4-9AC2-4AE0-94D6-CBC1372FBA83}"/>
              </a:ext>
            </a:extLst>
          </p:cNvPr>
          <p:cNvSpPr txBox="1"/>
          <p:nvPr/>
        </p:nvSpPr>
        <p:spPr>
          <a:xfrm>
            <a:off x="3296941" y="3529116"/>
            <a:ext cx="591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7030A0"/>
                </a:solidFill>
              </a:rPr>
              <a:t>SQL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67C7422-F8B6-4D2D-AE46-7839BF8B5F8F}"/>
              </a:ext>
            </a:extLst>
          </p:cNvPr>
          <p:cNvSpPr/>
          <p:nvPr/>
        </p:nvSpPr>
        <p:spPr>
          <a:xfrm>
            <a:off x="2532503" y="4156922"/>
            <a:ext cx="4884297" cy="61962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433196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952B59-0CAC-4594-BC36-282A600D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リレーショナルデータベースとオブジェクト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521DA4-A8FB-465F-9D31-4BB0CA48F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91A5F7DD-4746-4FF5-B50D-C7F492227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255894"/>
              </p:ext>
            </p:extLst>
          </p:nvPr>
        </p:nvGraphicFramePr>
        <p:xfrm>
          <a:off x="2839326" y="2216658"/>
          <a:ext cx="3785037" cy="1598106"/>
        </p:xfrm>
        <a:graphic>
          <a:graphicData uri="http://schemas.openxmlformats.org/drawingml/2006/table">
            <a:tbl>
              <a:tblPr firstRow="1" bandRow="1"/>
              <a:tblGrid>
                <a:gridCol w="117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endParaRPr kumimoji="1" lang="ja-JP" altLang="en-US" sz="2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1" lang="en-US" altLang="ja-JP" sz="2400" dirty="0"/>
                        <a:t>data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1" lang="en-US" altLang="ja-JP" sz="2400" dirty="0"/>
                        <a:t>value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6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2400" dirty="0">
                          <a:effectLst/>
                        </a:rPr>
                        <a:t>1</a:t>
                      </a:r>
                      <a:endParaRPr lang="ja-JP" altLang="en-US" sz="2400" dirty="0">
                        <a:effectLst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2400" dirty="0">
                          <a:effectLst/>
                        </a:rPr>
                        <a:t>4</a:t>
                      </a:r>
                      <a:r>
                        <a:rPr lang="ja-JP" altLang="en-US" sz="2400" dirty="0">
                          <a:effectLst/>
                        </a:rPr>
                        <a:t>月</a:t>
                      </a:r>
                      <a:endParaRPr lang="en-US" altLang="ja-JP" sz="2400" dirty="0">
                        <a:effectLst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2400" dirty="0">
                          <a:effectLst/>
                        </a:rPr>
                        <a:t>100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6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2400" dirty="0">
                          <a:effectLst/>
                        </a:rPr>
                        <a:t>2</a:t>
                      </a:r>
                      <a:endParaRPr lang="ja-JP" altLang="en-US" sz="2400" dirty="0">
                        <a:effectLst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2400" dirty="0">
                          <a:effectLst/>
                        </a:rPr>
                        <a:t>5</a:t>
                      </a:r>
                      <a:r>
                        <a:rPr lang="ja-JP" altLang="en-US" sz="2400" dirty="0">
                          <a:effectLst/>
                        </a:rPr>
                        <a:t>月</a:t>
                      </a:r>
                      <a:endParaRPr lang="en-US" altLang="ja-JP" sz="2400" dirty="0">
                        <a:effectLst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2400" dirty="0">
                          <a:effectLst/>
                        </a:rPr>
                        <a:t>120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3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2400" dirty="0">
                          <a:effectLst/>
                        </a:rPr>
                        <a:t>3</a:t>
                      </a:r>
                      <a:r>
                        <a:rPr lang="ja-JP" altLang="en-US" sz="2400" dirty="0">
                          <a:effectLst/>
                        </a:rPr>
                        <a:t>　　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2400" dirty="0">
                          <a:effectLst/>
                        </a:rPr>
                        <a:t>6</a:t>
                      </a:r>
                      <a:r>
                        <a:rPr lang="ja-JP" altLang="en-US" sz="2400" dirty="0">
                          <a:effectLst/>
                        </a:rPr>
                        <a:t>月</a:t>
                      </a:r>
                      <a:endParaRPr lang="en-US" altLang="ja-JP" sz="2400" dirty="0">
                        <a:effectLst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ja-JP" sz="2400" dirty="0">
                          <a:effectLst/>
                        </a:rPr>
                        <a:t>150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965043-7F64-4787-9B43-26D34C3749C5}"/>
              </a:ext>
            </a:extLst>
          </p:cNvPr>
          <p:cNvSpPr txBox="1"/>
          <p:nvPr/>
        </p:nvSpPr>
        <p:spPr>
          <a:xfrm>
            <a:off x="1557965" y="989562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前ページのプログラムで行っていること</a:t>
            </a:r>
          </a:p>
        </p:txBody>
      </p:sp>
      <p:sp>
        <p:nvSpPr>
          <p:cNvPr id="7" name="左中かっこ 6">
            <a:extLst>
              <a:ext uri="{FF2B5EF4-FFF2-40B4-BE49-F238E27FC236}">
                <a16:creationId xmlns:a16="http://schemas.microsoft.com/office/drawing/2014/main" id="{C85BDD02-80A2-4412-9883-417335A39AB9}"/>
              </a:ext>
            </a:extLst>
          </p:cNvPr>
          <p:cNvSpPr/>
          <p:nvPr/>
        </p:nvSpPr>
        <p:spPr>
          <a:xfrm>
            <a:off x="2316790" y="1993361"/>
            <a:ext cx="285750" cy="20447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48A59C-7FD3-4CAD-935C-09FB5FB901F8}"/>
              </a:ext>
            </a:extLst>
          </p:cNvPr>
          <p:cNvSpPr txBox="1"/>
          <p:nvPr/>
        </p:nvSpPr>
        <p:spPr>
          <a:xfrm>
            <a:off x="0" y="2598003"/>
            <a:ext cx="2262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全体で</a:t>
            </a:r>
            <a:endParaRPr kumimoji="1" lang="en-US" altLang="ja-JP" sz="2400" dirty="0"/>
          </a:p>
          <a:p>
            <a:r>
              <a:rPr kumimoji="1" lang="ja-JP" altLang="en-US" sz="2400" dirty="0"/>
              <a:t>オブジェクト </a:t>
            </a:r>
            <a:r>
              <a:rPr kumimoji="1" lang="en-US" altLang="ja-JP" sz="2400" dirty="0"/>
              <a:t>d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E4D3EB-F65D-4678-BF5F-01ACD52C76CC}"/>
              </a:ext>
            </a:extLst>
          </p:cNvPr>
          <p:cNvSpPr txBox="1"/>
          <p:nvPr/>
        </p:nvSpPr>
        <p:spPr>
          <a:xfrm>
            <a:off x="1557965" y="4668103"/>
            <a:ext cx="4550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SQL </a:t>
            </a:r>
            <a:r>
              <a:rPr kumimoji="1" lang="ja-JP" altLang="en-US" sz="2400" dirty="0"/>
              <a:t>も実行可能</a:t>
            </a:r>
            <a:endParaRPr kumimoji="1" lang="en-US" altLang="ja-JP" sz="2400" dirty="0"/>
          </a:p>
          <a:p>
            <a:r>
              <a:rPr kumimoji="1" lang="en-US" altLang="ja-JP" sz="2400" dirty="0"/>
              <a:t>select * from d;</a:t>
            </a:r>
          </a:p>
          <a:p>
            <a:r>
              <a:rPr kumimoji="1" lang="en-US" altLang="ja-JP" sz="2400" dirty="0"/>
              <a:t>select * from d where value &gt; 100; 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1AE9E7-505D-45C8-8C19-875A4B72551C}"/>
              </a:ext>
            </a:extLst>
          </p:cNvPr>
          <p:cNvSpPr txBox="1"/>
          <p:nvPr/>
        </p:nvSpPr>
        <p:spPr>
          <a:xfrm>
            <a:off x="2972388" y="5998496"/>
            <a:ext cx="3841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7030A0"/>
                </a:solidFill>
              </a:rPr>
              <a:t>オブジェクト </a:t>
            </a:r>
            <a:r>
              <a:rPr kumimoji="1" lang="en-US" altLang="ja-JP" sz="2000" b="1" dirty="0">
                <a:solidFill>
                  <a:srgbClr val="7030A0"/>
                </a:solidFill>
              </a:rPr>
              <a:t>d </a:t>
            </a:r>
            <a:r>
              <a:rPr kumimoji="1" lang="ja-JP" altLang="en-US" sz="2000" b="1" dirty="0">
                <a:solidFill>
                  <a:srgbClr val="7030A0"/>
                </a:solidFill>
              </a:rPr>
              <a:t>が，テーブル </a:t>
            </a:r>
            <a:r>
              <a:rPr kumimoji="1" lang="en-US" altLang="ja-JP" sz="2000" b="1" dirty="0">
                <a:solidFill>
                  <a:srgbClr val="7030A0"/>
                </a:solidFill>
              </a:rPr>
              <a:t>d </a:t>
            </a:r>
          </a:p>
          <a:p>
            <a:r>
              <a:rPr lang="ja-JP" altLang="en-US" sz="2000" b="1" dirty="0">
                <a:solidFill>
                  <a:srgbClr val="7030A0"/>
                </a:solidFill>
              </a:rPr>
              <a:t>にマッピングされている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39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8EAA68-6515-4FC3-80BC-9D7692984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オブジェクトとテーブル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80C0BB-0824-48ED-9110-B5C32B91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62B0C95-81AA-4DD1-96B2-CB2C309D8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236232"/>
              </p:ext>
            </p:extLst>
          </p:nvPr>
        </p:nvGraphicFramePr>
        <p:xfrm>
          <a:off x="4561114" y="1213757"/>
          <a:ext cx="4582886" cy="38583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82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7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FF0000"/>
                          </a:solidFill>
                        </a:rPr>
                        <a:t>リレーショナルデータベースの</a:t>
                      </a:r>
                      <a:r>
                        <a:rPr lang="ja-JP" altLang="en-US" sz="1800" b="1" u="sng" dirty="0">
                          <a:solidFill>
                            <a:srgbClr val="FF0000"/>
                          </a:solidFill>
                        </a:rPr>
                        <a:t>テーブル</a:t>
                      </a:r>
                      <a:endParaRPr lang="en-US" altLang="ja-JP" sz="1800" b="1" u="sng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80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ja-JP" sz="1800" b="1" dirty="0">
                          <a:solidFill>
                            <a:srgbClr val="C00000"/>
                          </a:solidFill>
                        </a:rPr>
                        <a:t>SQL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1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800" dirty="0"/>
                        <a:t>数値、文字列、日付、バイト列など</a:t>
                      </a:r>
                      <a:endParaRPr kumimoji="1" lang="en-US" altLang="ja-JP" sz="1800" dirty="0"/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800" dirty="0"/>
                        <a:t>（単純な構造のデータに限定）</a:t>
                      </a:r>
                      <a:endParaRPr kumimoji="1" lang="en-US" altLang="ja-JP" sz="1800" dirty="0"/>
                    </a:p>
                    <a:p>
                      <a:pPr>
                        <a:lnSpc>
                          <a:spcPct val="12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51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800" dirty="0"/>
                        <a:t>基本は</a:t>
                      </a:r>
                      <a:r>
                        <a:rPr kumimoji="1" lang="ja-JP" altLang="en-US" sz="1800" b="1" u="sng" dirty="0">
                          <a:solidFill>
                            <a:srgbClr val="FF0000"/>
                          </a:solidFill>
                        </a:rPr>
                        <a:t>自動保存</a:t>
                      </a:r>
                      <a:endParaRPr kumimoji="1" lang="en-US" altLang="ja-JP" sz="1800" b="1" u="sng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1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</a:rPr>
                        <a:t>リレーショナルデータベース管理システム</a:t>
                      </a:r>
                      <a:r>
                        <a:rPr kumimoji="1" lang="ja-JP" altLang="en-US" sz="1800" dirty="0"/>
                        <a:t>が、</a:t>
                      </a:r>
                      <a:r>
                        <a:rPr kumimoji="1" lang="ja-JP" altLang="en-US" sz="1800" b="1" u="sng" dirty="0"/>
                        <a:t>データ管理のためのさまざまな機能</a:t>
                      </a:r>
                      <a:r>
                        <a:rPr kumimoji="1" lang="ja-JP" altLang="en-US" sz="1800" dirty="0"/>
                        <a:t>を持つ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50D9A8-EDAF-468C-95AF-54C1B2161F4F}"/>
              </a:ext>
            </a:extLst>
          </p:cNvPr>
          <p:cNvSpPr txBox="1"/>
          <p:nvPr/>
        </p:nvSpPr>
        <p:spPr>
          <a:xfrm>
            <a:off x="6321642" y="7534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テーブル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DBD352-B8AD-46C2-B082-29C9808EEDF3}"/>
              </a:ext>
            </a:extLst>
          </p:cNvPr>
          <p:cNvSpPr txBox="1"/>
          <p:nvPr/>
        </p:nvSpPr>
        <p:spPr>
          <a:xfrm>
            <a:off x="1406742" y="75343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オブジェクト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549001B6-3C03-476C-B96A-92A1B4A33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00058"/>
              </p:ext>
            </p:extLst>
          </p:nvPr>
        </p:nvGraphicFramePr>
        <p:xfrm>
          <a:off x="87085" y="1213757"/>
          <a:ext cx="4380140" cy="35406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FF0000"/>
                          </a:solidFill>
                        </a:rPr>
                        <a:t>プログラムの中で扱う</a:t>
                      </a:r>
                      <a:r>
                        <a:rPr lang="ja-JP" altLang="en-US" sz="1800" b="1" u="sng" dirty="0">
                          <a:solidFill>
                            <a:srgbClr val="FF0000"/>
                          </a:solidFill>
                        </a:rPr>
                        <a:t>データのかたまり</a:t>
                      </a:r>
                      <a:endParaRPr lang="en-US" altLang="ja-JP" sz="1800" b="1" u="sng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1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</a:rPr>
                        <a:t>プログラム</a:t>
                      </a:r>
                      <a:endParaRPr kumimoji="1" lang="en-US" altLang="ja-JP" sz="1800" b="1" dirty="0">
                        <a:solidFill>
                          <a:srgbClr val="C00000"/>
                        </a:solidFill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en-US" altLang="ja-JP" sz="1800" dirty="0"/>
                        <a:t>  </a:t>
                      </a:r>
                      <a:r>
                        <a:rPr kumimoji="1" lang="en-US" altLang="ja-JP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C,</a:t>
                      </a:r>
                      <a:r>
                        <a:rPr kumimoji="1" lang="en-US" altLang="ja-JP" sz="18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C++, Java, Python, R, </a:t>
                      </a:r>
                      <a:r>
                        <a:rPr kumimoji="1" lang="ja-JP" altLang="en-US" sz="18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・・・</a:t>
                      </a:r>
                      <a:endParaRPr kumimoji="1" lang="ja-JP" alt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1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800" dirty="0"/>
                        <a:t>数値、文字列、日付、バイト列、</a:t>
                      </a:r>
                      <a:endParaRPr kumimoji="1" lang="en-US" altLang="ja-JP" sz="1800" dirty="0"/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</a:rPr>
                        <a:t>構造体、集合、リスト、ベクトル、行列、配列</a:t>
                      </a:r>
                      <a:r>
                        <a:rPr kumimoji="1" lang="ja-JP" altLang="en-US" sz="1800" dirty="0"/>
                        <a:t>など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1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800" b="1" u="sng" dirty="0"/>
                        <a:t>保存したいときは、</a:t>
                      </a:r>
                      <a:r>
                        <a:rPr kumimoji="1" lang="ja-JP" altLang="en-US" sz="1800" b="1" u="sng" dirty="0">
                          <a:solidFill>
                            <a:srgbClr val="C00000"/>
                          </a:solidFill>
                        </a:rPr>
                        <a:t>ファイル</a:t>
                      </a:r>
                      <a:r>
                        <a:rPr kumimoji="1" lang="ja-JP" altLang="en-US" sz="1800" b="1" u="sng" dirty="0"/>
                        <a:t>の読み書きなどを行う</a:t>
                      </a:r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</a:rPr>
                        <a:t>プログラム</a:t>
                      </a:r>
                      <a:r>
                        <a:rPr kumimoji="1" lang="ja-JP" altLang="en-US" sz="1800" dirty="0"/>
                        <a:t>を書く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1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800" b="1" u="sng" dirty="0"/>
                        <a:t>データ管理は，自分で頑張る</a:t>
                      </a:r>
                      <a:r>
                        <a:rPr kumimoji="1" lang="ja-JP" altLang="en-US" sz="1800" dirty="0"/>
                        <a:t>　（アルゴリズム、データ構造）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82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40736D-6337-44D7-21FC-215B2A2D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オープンデータの利点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EA9780-636D-98AB-07E6-944800A92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オープンデータの利用には以下の利点がある</a:t>
            </a:r>
          </a:p>
          <a:p>
            <a:endParaRPr kumimoji="1" lang="ja-JP" altLang="en-US" sz="2400" dirty="0"/>
          </a:p>
          <a:p>
            <a:r>
              <a:rPr kumimoji="1" lang="ja-JP" altLang="en-US" sz="2400" b="1" dirty="0"/>
              <a:t>社会の透明性向上</a:t>
            </a:r>
            <a:r>
              <a:rPr kumimoji="1" lang="ja-JP" altLang="en-US" sz="2400" dirty="0"/>
              <a:t>：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政府や公的機関の活動が公開されることで、社会の透明性が高まる。政府や公的機関の活動に理解を深め、参加しやすくなる。</a:t>
            </a:r>
          </a:p>
          <a:p>
            <a:endParaRPr kumimoji="1" lang="ja-JP" altLang="en-US" sz="2400" dirty="0"/>
          </a:p>
          <a:p>
            <a:r>
              <a:rPr kumimoji="1" lang="ja-JP" altLang="en-US" sz="2400" b="1" dirty="0"/>
              <a:t>データの活用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オープンデータを分析、調査、研究に活用。新しいサービスが生まれ、イノベーションが促進される。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081461-14D5-7AB4-8FA3-A82A96CD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822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8CDBA4-D753-41E8-9A28-61B616A8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28DE37-B53C-47B4-9FF3-03A07D05E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リレーショナルデータベースシステムの</a:t>
            </a:r>
            <a:r>
              <a:rPr kumimoji="1" lang="ja-JP" altLang="en-US" b="1" dirty="0">
                <a:solidFill>
                  <a:srgbClr val="C00000"/>
                </a:solidFill>
              </a:rPr>
              <a:t>テーブル</a:t>
            </a:r>
            <a:r>
              <a:rPr kumimoji="1" lang="ja-JP" altLang="en-US" dirty="0"/>
              <a:t>と，オブジェクト指向の</a:t>
            </a:r>
            <a:r>
              <a:rPr kumimoji="1" lang="ja-JP" altLang="en-US" b="1" dirty="0">
                <a:solidFill>
                  <a:srgbClr val="C00000"/>
                </a:solidFill>
              </a:rPr>
              <a:t>オブジェクト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テーブル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マッピング</a:t>
            </a:r>
            <a:r>
              <a:rPr lang="ja-JP" altLang="en-US" dirty="0"/>
              <a:t>により，両方に機能をあわせもつことに．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状況に応じて，良い方を使用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FDF93C-1EC0-4C98-BABE-179FED37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34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7988" y="227397"/>
            <a:ext cx="7638432" cy="571500"/>
          </a:xfrm>
        </p:spPr>
        <p:txBody>
          <a:bodyPr/>
          <a:lstStyle/>
          <a:p>
            <a:r>
              <a:rPr lang="ja-JP" altLang="en-US" dirty="0"/>
              <a:t>データの種類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996" y="1060097"/>
            <a:ext cx="7965204" cy="5570506"/>
          </a:xfrm>
        </p:spPr>
        <p:txBody>
          <a:bodyPr>
            <a:normAutofit/>
          </a:bodyPr>
          <a:lstStyle/>
          <a:p>
            <a:r>
              <a:rPr lang="ja-JP" altLang="en-US" b="1" dirty="0"/>
              <a:t>テーブル</a:t>
            </a:r>
            <a:endParaRPr lang="en-US" altLang="ja-JP" b="1" dirty="0"/>
          </a:p>
          <a:p>
            <a:r>
              <a:rPr lang="ja-JP" altLang="en-US" b="1" dirty="0"/>
              <a:t>構造体，集合，リスト，ベクトル，行列，配列などの構造をもったデータ</a:t>
            </a:r>
          </a:p>
          <a:p>
            <a:pPr>
              <a:lnSpc>
                <a:spcPct val="100000"/>
              </a:lnSpc>
            </a:pPr>
            <a:r>
              <a:rPr lang="ja-JP" altLang="en-US" b="1" dirty="0">
                <a:solidFill>
                  <a:srgbClr val="C00000"/>
                </a:solidFill>
              </a:rPr>
              <a:t>マルチメディア</a:t>
            </a:r>
          </a:p>
          <a:p>
            <a:pPr lvl="1">
              <a:lnSpc>
                <a:spcPct val="100000"/>
              </a:lnSpc>
            </a:pPr>
            <a:r>
              <a:rPr lang="ja-JP" altLang="en-US" sz="2800" dirty="0"/>
              <a:t>テキスト／文書　</a:t>
            </a:r>
            <a:endParaRPr lang="en-US" altLang="ja-JP" sz="2800" dirty="0"/>
          </a:p>
          <a:p>
            <a:pPr lvl="1">
              <a:lnSpc>
                <a:spcPct val="100000"/>
              </a:lnSpc>
            </a:pPr>
            <a:r>
              <a:rPr lang="ja-JP" altLang="en-US" sz="2800" dirty="0"/>
              <a:t>静止画</a:t>
            </a:r>
            <a:endParaRPr lang="en-US" altLang="ja-JP" sz="2800" dirty="0"/>
          </a:p>
          <a:p>
            <a:pPr lvl="1">
              <a:lnSpc>
                <a:spcPct val="100000"/>
              </a:lnSpc>
            </a:pPr>
            <a:r>
              <a:rPr lang="ja-JP" altLang="en-US" sz="2800" dirty="0"/>
              <a:t>動画</a:t>
            </a:r>
            <a:endParaRPr lang="en-US" altLang="ja-JP" sz="2800" dirty="0"/>
          </a:p>
          <a:p>
            <a:pPr lvl="1">
              <a:lnSpc>
                <a:spcPct val="100000"/>
              </a:lnSpc>
            </a:pPr>
            <a:r>
              <a:rPr lang="ja-JP" altLang="en-US" sz="2800" dirty="0"/>
              <a:t>音声</a:t>
            </a:r>
            <a:endParaRPr lang="en-US" altLang="ja-JP" sz="2800" dirty="0"/>
          </a:p>
          <a:p>
            <a:pPr lvl="1">
              <a:lnSpc>
                <a:spcPct val="100000"/>
              </a:lnSpc>
            </a:pPr>
            <a:r>
              <a:rPr lang="ja-JP" altLang="en-US" sz="2800" dirty="0"/>
              <a:t>グラフィックス</a:t>
            </a:r>
            <a:endParaRPr lang="en-US" altLang="ja-JP" sz="2800" dirty="0"/>
          </a:p>
          <a:p>
            <a:pPr marL="342900" lvl="1" indent="0">
              <a:buNone/>
            </a:pPr>
            <a:r>
              <a:rPr lang="ja-JP" altLang="en-US" sz="2100" dirty="0"/>
              <a:t>など</a:t>
            </a:r>
            <a:endParaRPr lang="en-US" altLang="ja-JP" sz="2100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2086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0137AA-104E-41A6-B70F-D846FA85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マルチメディア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ED42CC-3032-4EEC-BAA6-72432DC0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5" name="正方形/長方形 23">
            <a:extLst>
              <a:ext uri="{FF2B5EF4-FFF2-40B4-BE49-F238E27FC236}">
                <a16:creationId xmlns:a16="http://schemas.microsoft.com/office/drawing/2014/main" id="{C2959353-543D-44D5-8A56-DDD574BA2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5929"/>
            <a:ext cx="3250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マルチメディアのコンテンツ</a:t>
            </a:r>
          </a:p>
        </p:txBody>
      </p:sp>
      <p:pic>
        <p:nvPicPr>
          <p:cNvPr id="6" name="Picture 346" descr="01">
            <a:extLst>
              <a:ext uri="{FF2B5EF4-FFF2-40B4-BE49-F238E27FC236}">
                <a16:creationId xmlns:a16="http://schemas.microsoft.com/office/drawing/2014/main" id="{4532AD84-E12A-4389-8E5B-D34EC6F06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6" y="3905404"/>
            <a:ext cx="11668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18">
            <a:extLst>
              <a:ext uri="{FF2B5EF4-FFF2-40B4-BE49-F238E27FC236}">
                <a16:creationId xmlns:a16="http://schemas.microsoft.com/office/drawing/2014/main" id="{878F1729-E478-4045-8E6C-5D54BF40F80F}"/>
              </a:ext>
            </a:extLst>
          </p:cNvPr>
          <p:cNvSpPr/>
          <p:nvPr/>
        </p:nvSpPr>
        <p:spPr>
          <a:xfrm>
            <a:off x="72267" y="2279470"/>
            <a:ext cx="2736112" cy="2804666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A4BB91D-51C2-4D3D-99D8-7592871AB444}"/>
              </a:ext>
            </a:extLst>
          </p:cNvPr>
          <p:cNvSpPr/>
          <p:nvPr/>
        </p:nvSpPr>
        <p:spPr>
          <a:xfrm>
            <a:off x="433028" y="24204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/>
              <a:t>画像、ビデオ</a:t>
            </a:r>
          </a:p>
          <a:p>
            <a:r>
              <a:rPr lang="ja-JP" altLang="en-US" dirty="0"/>
              <a:t>地図</a:t>
            </a:r>
          </a:p>
          <a:p>
            <a:r>
              <a:rPr lang="ja-JP" altLang="en-US" dirty="0"/>
              <a:t>グラフィックス</a:t>
            </a:r>
          </a:p>
          <a:p>
            <a:r>
              <a:rPr lang="ja-JP" altLang="en-US" dirty="0"/>
              <a:t>音声</a:t>
            </a:r>
          </a:p>
          <a:p>
            <a:r>
              <a:rPr lang="ja-JP" altLang="en-US" dirty="0"/>
              <a:t>音楽</a:t>
            </a:r>
          </a:p>
        </p:txBody>
      </p:sp>
      <p:sp>
        <p:nvSpPr>
          <p:cNvPr id="9" name="正方形/長方形 23">
            <a:extLst>
              <a:ext uri="{FF2B5EF4-FFF2-40B4-BE49-F238E27FC236}">
                <a16:creationId xmlns:a16="http://schemas.microsoft.com/office/drawing/2014/main" id="{38CDB3E1-20CC-42ED-A693-FC59EC43D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8996" y="3589735"/>
            <a:ext cx="6334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＋</a:t>
            </a:r>
          </a:p>
        </p:txBody>
      </p:sp>
      <p:sp>
        <p:nvSpPr>
          <p:cNvPr id="10" name="正方形/長方形 23">
            <a:extLst>
              <a:ext uri="{FF2B5EF4-FFF2-40B4-BE49-F238E27FC236}">
                <a16:creationId xmlns:a16="http://schemas.microsoft.com/office/drawing/2014/main" id="{4C1125DA-B8EA-4B0E-B193-0AE2CB763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696" y="5411849"/>
            <a:ext cx="3250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lnSpc>
                <a:spcPts val="1200"/>
              </a:lnSpc>
              <a:spcBef>
                <a:spcPct val="0"/>
              </a:spcBef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付加情報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06A6384-D6FA-426E-90E6-EEEA8ABCAFEE}"/>
              </a:ext>
            </a:extLst>
          </p:cNvPr>
          <p:cNvSpPr/>
          <p:nvPr/>
        </p:nvSpPr>
        <p:spPr>
          <a:xfrm>
            <a:off x="3933658" y="2558681"/>
            <a:ext cx="26944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タイトル</a:t>
            </a:r>
            <a:endParaRPr lang="en-US" altLang="ja-JP" dirty="0"/>
          </a:p>
          <a:p>
            <a:r>
              <a:rPr lang="ja-JP" altLang="en-US" dirty="0"/>
              <a:t>説明文</a:t>
            </a:r>
            <a:endParaRPr lang="en-US" altLang="ja-JP" dirty="0"/>
          </a:p>
          <a:p>
            <a:r>
              <a:rPr lang="ja-JP" altLang="en-US" dirty="0"/>
              <a:t>感想，批評</a:t>
            </a:r>
            <a:endParaRPr lang="en-US" altLang="ja-JP" dirty="0"/>
          </a:p>
          <a:p>
            <a:r>
              <a:rPr lang="ja-JP" altLang="en-US" dirty="0"/>
              <a:t>レーティング（点数）</a:t>
            </a:r>
            <a:endParaRPr lang="en-US" altLang="ja-JP" dirty="0"/>
          </a:p>
          <a:p>
            <a:r>
              <a:rPr lang="ja-JP" altLang="en-US" dirty="0"/>
              <a:t>価格</a:t>
            </a:r>
            <a:endParaRPr lang="en-US" altLang="ja-JP" dirty="0"/>
          </a:p>
          <a:p>
            <a:r>
              <a:rPr lang="ja-JP" altLang="en-US" dirty="0"/>
              <a:t>制作日</a:t>
            </a:r>
            <a:endParaRPr lang="en-US" altLang="ja-JP" dirty="0"/>
          </a:p>
          <a:p>
            <a:r>
              <a:rPr lang="ja-JP" altLang="en-US" dirty="0"/>
              <a:t>制作者</a:t>
            </a:r>
            <a:endParaRPr lang="en-US" altLang="ja-JP" dirty="0"/>
          </a:p>
          <a:p>
            <a:r>
              <a:rPr lang="ja-JP" altLang="en-US" dirty="0"/>
              <a:t>　など</a:t>
            </a:r>
          </a:p>
        </p:txBody>
      </p:sp>
      <p:sp>
        <p:nvSpPr>
          <p:cNvPr id="12" name="角丸四角形 22">
            <a:extLst>
              <a:ext uri="{FF2B5EF4-FFF2-40B4-BE49-F238E27FC236}">
                <a16:creationId xmlns:a16="http://schemas.microsoft.com/office/drawing/2014/main" id="{A1BE2389-0BFC-40A7-B88C-318EA0E27BFD}"/>
              </a:ext>
            </a:extLst>
          </p:cNvPr>
          <p:cNvSpPr/>
          <p:nvPr/>
        </p:nvSpPr>
        <p:spPr>
          <a:xfrm>
            <a:off x="3636972" y="2284499"/>
            <a:ext cx="2736112" cy="2804666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8B5B10F-BF39-444F-8622-EA874195E0EA}"/>
              </a:ext>
            </a:extLst>
          </p:cNvPr>
          <p:cNvSpPr txBox="1"/>
          <p:nvPr/>
        </p:nvSpPr>
        <p:spPr>
          <a:xfrm>
            <a:off x="3696530" y="1623610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付加情報は，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検索時の有効な手がかり</a:t>
            </a:r>
          </a:p>
        </p:txBody>
      </p:sp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DF2796C0-31BA-4335-BC9A-FDD92489EC17}"/>
              </a:ext>
            </a:extLst>
          </p:cNvPr>
          <p:cNvSpPr/>
          <p:nvPr/>
        </p:nvSpPr>
        <p:spPr>
          <a:xfrm>
            <a:off x="6485767" y="1244600"/>
            <a:ext cx="349250" cy="47688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15CDE09-6789-4B84-A6C5-2C1F27F34032}"/>
              </a:ext>
            </a:extLst>
          </p:cNvPr>
          <p:cNvSpPr txBox="1"/>
          <p:nvPr/>
        </p:nvSpPr>
        <p:spPr>
          <a:xfrm>
            <a:off x="6835017" y="3159134"/>
            <a:ext cx="2262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全体で，</a:t>
            </a:r>
            <a:endParaRPr kumimoji="1" lang="en-US" altLang="ja-JP" b="1" dirty="0"/>
          </a:p>
          <a:p>
            <a:r>
              <a:rPr kumimoji="1" lang="ja-JP" altLang="en-US" b="1" dirty="0"/>
              <a:t>１つのオブジェクト</a:t>
            </a:r>
            <a:endParaRPr kumimoji="1" lang="en-US" altLang="ja-JP" b="1" dirty="0"/>
          </a:p>
          <a:p>
            <a:r>
              <a:rPr kumimoji="1" lang="ja-JP" altLang="en-US" b="1" dirty="0"/>
              <a:t>として扱うことも</a:t>
            </a:r>
            <a:endParaRPr kumimoji="1" lang="en-US" altLang="ja-JP" b="1" dirty="0"/>
          </a:p>
          <a:p>
            <a:r>
              <a:rPr kumimoji="1" lang="ja-JP" altLang="en-US" b="1" dirty="0"/>
              <a:t>多い</a:t>
            </a:r>
            <a:endParaRPr kumimoji="1"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3074046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382317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マルチメディアデータベースシステム</a:t>
            </a:r>
            <a:br>
              <a:rPr lang="en-US" altLang="ja-JP" dirty="0"/>
            </a:br>
            <a:r>
              <a:rPr lang="ja-JP" altLang="en-US" dirty="0"/>
              <a:t>の枠組み</a:t>
            </a: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1714500" y="2857500"/>
            <a:ext cx="1771650" cy="2514600"/>
          </a:xfrm>
          <a:prstGeom prst="can">
            <a:avLst>
              <a:gd name="adj" fmla="val 3548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890746" y="3600451"/>
            <a:ext cx="1396536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ja-JP" altLang="en-US" sz="1350"/>
              <a:t>マルチメディア</a:t>
            </a:r>
          </a:p>
          <a:p>
            <a:pPr algn="ctr" eaLnBrk="0" hangingPunct="0"/>
            <a:r>
              <a:rPr lang="ja-JP" altLang="en-US" sz="1350"/>
              <a:t>データ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828800" y="4343401"/>
            <a:ext cx="1485900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ja-JP" altLang="en-US" sz="1350"/>
              <a:t>空間データ</a:t>
            </a:r>
          </a:p>
          <a:p>
            <a:pPr algn="ctr" eaLnBrk="0" hangingPunct="0"/>
            <a:endParaRPr lang="en-US" altLang="ja-JP" sz="1350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 flipV="1">
            <a:off x="3371850" y="3543300"/>
            <a:ext cx="5715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350"/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3943350" y="3200400"/>
            <a:ext cx="1485900" cy="6286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4102894" y="3215878"/>
            <a:ext cx="87716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ja-JP" altLang="en-US" sz="1350"/>
              <a:t>特徴抽出</a:t>
            </a:r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 flipV="1">
            <a:off x="3314700" y="4286250"/>
            <a:ext cx="6286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350"/>
          </a:p>
        </p:txBody>
      </p:sp>
      <p:sp>
        <p:nvSpPr>
          <p:cNvPr id="89098" name="AutoShape 10"/>
          <p:cNvSpPr>
            <a:spLocks noChangeArrowheads="1"/>
          </p:cNvSpPr>
          <p:nvPr/>
        </p:nvSpPr>
        <p:spPr bwMode="auto">
          <a:xfrm>
            <a:off x="3943350" y="4000500"/>
            <a:ext cx="1485900" cy="6286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4102894" y="4015978"/>
            <a:ext cx="87716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ja-JP" altLang="en-US" sz="1350"/>
              <a:t>近似表現</a:t>
            </a:r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 flipV="1">
            <a:off x="5429250" y="3543300"/>
            <a:ext cx="57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350"/>
          </a:p>
        </p:txBody>
      </p:sp>
      <p:sp>
        <p:nvSpPr>
          <p:cNvPr id="89101" name="AutoShape 13"/>
          <p:cNvSpPr>
            <a:spLocks/>
          </p:cNvSpPr>
          <p:nvPr/>
        </p:nvSpPr>
        <p:spPr bwMode="auto">
          <a:xfrm rot="16113753">
            <a:off x="6686550" y="4217194"/>
            <a:ext cx="228600" cy="17145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5975747" y="5264944"/>
            <a:ext cx="122341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ja-JP" altLang="en-US" sz="1350">
                <a:solidFill>
                  <a:schemeClr val="tx2"/>
                </a:solidFill>
              </a:rPr>
              <a:t>この上で検索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6030516" y="3158729"/>
            <a:ext cx="1619250" cy="715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ja-JP" altLang="en-US" sz="1350"/>
              <a:t>特徴量</a:t>
            </a:r>
          </a:p>
          <a:p>
            <a:pPr algn="ctr" eaLnBrk="0" hangingPunct="0"/>
            <a:r>
              <a:rPr lang="ja-JP" altLang="en-US" sz="1350"/>
              <a:t>（多次元ベクトル等）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6192441" y="4023124"/>
            <a:ext cx="1314450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ja-JP" altLang="en-US" sz="1350"/>
              <a:t>近似図形</a:t>
            </a:r>
          </a:p>
          <a:p>
            <a:pPr algn="ctr" eaLnBrk="0" hangingPunct="0"/>
            <a:endParaRPr lang="en-US" altLang="ja-JP" sz="1350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>
            <a:off x="5429251" y="4343401"/>
            <a:ext cx="708422" cy="35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350"/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5772151" y="2971800"/>
            <a:ext cx="2040731" cy="18288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5772150" y="2297908"/>
            <a:ext cx="122341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ja-JP" altLang="en-US" sz="1350">
                <a:solidFill>
                  <a:schemeClr val="tx2"/>
                </a:solidFill>
              </a:rPr>
              <a:t>いずれも</a:t>
            </a:r>
          </a:p>
          <a:p>
            <a:pPr eaLnBrk="0" hangingPunct="0"/>
            <a:r>
              <a:rPr lang="ja-JP" altLang="en-US" sz="1350">
                <a:solidFill>
                  <a:schemeClr val="tx2"/>
                </a:solidFill>
              </a:rPr>
              <a:t>多次元データ</a:t>
            </a:r>
          </a:p>
        </p:txBody>
      </p:sp>
    </p:spTree>
    <p:extLst>
      <p:ext uri="{BB962C8B-B14F-4D97-AF65-F5344CB8AC3E}">
        <p14:creationId xmlns:p14="http://schemas.microsoft.com/office/powerpoint/2010/main" val="3919054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7744" y="2472820"/>
            <a:ext cx="8725281" cy="1085959"/>
          </a:xfrm>
        </p:spPr>
        <p:txBody>
          <a:bodyPr>
            <a:normAutofit/>
          </a:bodyPr>
          <a:lstStyle/>
          <a:p>
            <a:r>
              <a:rPr lang="ja-JP" altLang="en-US" sz="3975" dirty="0">
                <a:latin typeface="メイリオ" panose="020B0604030504040204" pitchFamily="50" charset="-128"/>
              </a:rPr>
              <a:t>ドキュメント指向のデータベース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3433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XML</a:t>
            </a:r>
            <a:r>
              <a:rPr kumimoji="1" lang="ja-JP" altLang="en-US" dirty="0"/>
              <a:t>形式ドキュメント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50" y="1883190"/>
            <a:ext cx="4905094" cy="179342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2745" y="3977220"/>
            <a:ext cx="289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OpenStreetMap</a:t>
            </a:r>
            <a:r>
              <a:rPr kumimoji="1" lang="ja-JP" altLang="en-US" dirty="0"/>
              <a:t> の地図表示</a:t>
            </a:r>
            <a:endParaRPr kumimoji="1"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95872" y="4031720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データ （</a:t>
            </a:r>
            <a:r>
              <a:rPr kumimoji="1" lang="en-US" altLang="ja-JP" dirty="0"/>
              <a:t>XML</a:t>
            </a:r>
            <a:r>
              <a:rPr kumimoji="1" lang="ja-JP" altLang="en-US" dirty="0"/>
              <a:t>形式）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183" y="1832526"/>
            <a:ext cx="3209948" cy="210027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591154" y="4682698"/>
            <a:ext cx="3191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XML </a:t>
            </a:r>
            <a:r>
              <a:rPr kumimoji="1" lang="ja-JP" altLang="en-US" dirty="0"/>
              <a:t>は，タグでマークアップ</a:t>
            </a:r>
            <a:endParaRPr kumimoji="1" lang="en-US" altLang="ja-JP" dirty="0"/>
          </a:p>
          <a:p>
            <a:r>
              <a:rPr kumimoji="1" lang="ja-JP" altLang="en-US" dirty="0"/>
              <a:t>された</a:t>
            </a:r>
            <a:r>
              <a:rPr kumimoji="1" lang="ja-JP" altLang="en-US" b="1" dirty="0"/>
              <a:t>テキストファイル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8329" y="841218"/>
            <a:ext cx="750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地図，グラフィックス，書式付きの文書などは</a:t>
            </a:r>
            <a:endParaRPr kumimoji="1" lang="en-US" altLang="ja-JP" sz="2400" dirty="0"/>
          </a:p>
          <a:p>
            <a:r>
              <a:rPr kumimoji="1" lang="en-US" altLang="ja-JP" sz="2400" dirty="0"/>
              <a:t>XML</a:t>
            </a:r>
            <a:r>
              <a:rPr kumimoji="1" lang="ja-JP" altLang="en-US" sz="2400" dirty="0"/>
              <a:t> で扱われることが多い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726773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XML</a:t>
            </a:r>
            <a:r>
              <a:rPr kumimoji="1" lang="ja-JP" altLang="en-US" dirty="0"/>
              <a:t>形式ドキュメント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14799" y="5718514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データ （</a:t>
            </a:r>
            <a:r>
              <a:rPr kumimoji="1" lang="en-US" altLang="ja-JP" dirty="0"/>
              <a:t>XML</a:t>
            </a:r>
            <a:r>
              <a:rPr kumimoji="1" lang="ja-JP" altLang="en-US" dirty="0"/>
              <a:t>形式）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44782" y="6087846"/>
            <a:ext cx="3191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XML </a:t>
            </a:r>
            <a:r>
              <a:rPr kumimoji="1" lang="ja-JP" altLang="en-US" dirty="0"/>
              <a:t>は，タグでマークアップ</a:t>
            </a:r>
            <a:endParaRPr kumimoji="1" lang="en-US" altLang="ja-JP" dirty="0"/>
          </a:p>
          <a:p>
            <a:r>
              <a:rPr kumimoji="1" lang="ja-JP" altLang="en-US" dirty="0"/>
              <a:t>された</a:t>
            </a:r>
            <a:r>
              <a:rPr kumimoji="1" lang="ja-JP" altLang="en-US" b="1" dirty="0"/>
              <a:t>テキストファイル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8329" y="841218"/>
            <a:ext cx="750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国土地理院が公開している「基盤地図情報」</a:t>
            </a:r>
            <a:endParaRPr kumimoji="1" lang="en-US" altLang="ja-JP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18" y="1302883"/>
            <a:ext cx="6843763" cy="38386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43" y="5442907"/>
            <a:ext cx="2797207" cy="135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52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7744" y="2472820"/>
            <a:ext cx="8725281" cy="1085959"/>
          </a:xfrm>
        </p:spPr>
        <p:txBody>
          <a:bodyPr>
            <a:normAutofit/>
          </a:bodyPr>
          <a:lstStyle/>
          <a:p>
            <a:r>
              <a:rPr lang="ja-JP" altLang="en-US" sz="3975" dirty="0">
                <a:latin typeface="メイリオ" panose="020B0604030504040204" pitchFamily="50" charset="-128"/>
              </a:rPr>
              <a:t>キー・バリュー形式のデータベース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2817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キー・バリュー形式のデータの例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10895" y="1538403"/>
            <a:ext cx="6110705" cy="658697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ID		</a:t>
            </a:r>
            <a:r>
              <a:rPr lang="ja-JP" altLang="en-US" dirty="0"/>
              <a:t>パスワード，氏名，住所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5" name="右中かっこ 4"/>
          <p:cNvSpPr/>
          <p:nvPr/>
        </p:nvSpPr>
        <p:spPr>
          <a:xfrm rot="5400000">
            <a:off x="1771650" y="2133968"/>
            <a:ext cx="330200" cy="1181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36640" y="31877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キー</a:t>
            </a:r>
          </a:p>
        </p:txBody>
      </p:sp>
      <p:sp>
        <p:nvSpPr>
          <p:cNvPr id="7" name="右中かっこ 6"/>
          <p:cNvSpPr/>
          <p:nvPr/>
        </p:nvSpPr>
        <p:spPr>
          <a:xfrm rot="5400000">
            <a:off x="5297077" y="750846"/>
            <a:ext cx="326841" cy="39507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60387" y="318769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バリュー</a:t>
            </a:r>
          </a:p>
        </p:txBody>
      </p:sp>
    </p:spTree>
    <p:extLst>
      <p:ext uri="{BB962C8B-B14F-4D97-AF65-F5344CB8AC3E}">
        <p14:creationId xmlns:p14="http://schemas.microsoft.com/office/powerpoint/2010/main" val="624125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キー・バリュー形式のデータの例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1817770" y="1162677"/>
          <a:ext cx="5067301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680">
                  <a:extLst>
                    <a:ext uri="{9D8B030D-6E8A-4147-A177-3AD203B41FA5}">
                      <a16:colId xmlns:a16="http://schemas.microsoft.com/office/drawing/2014/main" val="1529940852"/>
                    </a:ext>
                  </a:extLst>
                </a:gridCol>
                <a:gridCol w="2045747">
                  <a:extLst>
                    <a:ext uri="{9D8B030D-6E8A-4147-A177-3AD203B41FA5}">
                      <a16:colId xmlns:a16="http://schemas.microsoft.com/office/drawing/2014/main" val="2141992939"/>
                    </a:ext>
                  </a:extLst>
                </a:gridCol>
                <a:gridCol w="2316874">
                  <a:extLst>
                    <a:ext uri="{9D8B030D-6E8A-4147-A177-3AD203B41FA5}">
                      <a16:colId xmlns:a16="http://schemas.microsoft.com/office/drawing/2014/main" val="952316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name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price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63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apple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727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orange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6321"/>
                  </a:ext>
                </a:extLst>
              </a:tr>
            </a:tbl>
          </a:graphicData>
        </a:graphic>
      </p:graphicFrame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77595" y="3627553"/>
            <a:ext cx="6110705" cy="658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0, name		apple</a:t>
            </a:r>
            <a:endParaRPr kumimoji="1" lang="ja-JP" altLang="en-US" dirty="0"/>
          </a:p>
        </p:txBody>
      </p:sp>
      <p:sp>
        <p:nvSpPr>
          <p:cNvPr id="12" name="右中かっこ 11"/>
          <p:cNvSpPr/>
          <p:nvPr/>
        </p:nvSpPr>
        <p:spPr>
          <a:xfrm rot="5400000">
            <a:off x="2438459" y="4163460"/>
            <a:ext cx="330200" cy="1181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28790" y="52217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キー</a:t>
            </a:r>
          </a:p>
        </p:txBody>
      </p:sp>
      <p:sp>
        <p:nvSpPr>
          <p:cNvPr id="14" name="右中かっこ 13"/>
          <p:cNvSpPr/>
          <p:nvPr/>
        </p:nvSpPr>
        <p:spPr>
          <a:xfrm rot="5400000">
            <a:off x="5057298" y="3838099"/>
            <a:ext cx="320123" cy="17318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63487" y="522177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バリュー</a:t>
            </a:r>
          </a:p>
        </p:txBody>
      </p:sp>
    </p:spTree>
    <p:extLst>
      <p:ext uri="{BB962C8B-B14F-4D97-AF65-F5344CB8AC3E}">
        <p14:creationId xmlns:p14="http://schemas.microsoft.com/office/powerpoint/2010/main" val="96761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EA2E97-B24E-224C-550E-63FAD6B3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オープンデータ利用上の注意点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368524-9982-08E0-E9D7-DA215B5BC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68808" cy="5333166"/>
          </a:xfrm>
        </p:spPr>
        <p:txBody>
          <a:bodyPr>
            <a:noAutofit/>
          </a:bodyPr>
          <a:lstStyle/>
          <a:p>
            <a:r>
              <a:rPr kumimoji="1" lang="ja-JP" altLang="en-US" sz="2400" b="1" dirty="0"/>
              <a:t>データの品質と正確性の確認</a:t>
            </a:r>
            <a:endParaRPr lang="en-US" altLang="ja-JP" sz="2400" b="1" dirty="0"/>
          </a:p>
          <a:p>
            <a:pPr lvl="1"/>
            <a:r>
              <a:rPr kumimoji="1" lang="ja-JP" altLang="en-US" dirty="0"/>
              <a:t>利用者は、データの内容、正確性を確認する必要がある。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誤ったデータを使用することは、誤った分析や結論につながる可能性がある。</a:t>
            </a:r>
          </a:p>
          <a:p>
            <a:r>
              <a:rPr kumimoji="1" lang="ja-JP" altLang="en-US" sz="2400" b="1" dirty="0"/>
              <a:t>プライバシー保護</a:t>
            </a:r>
            <a:endParaRPr kumimoji="1" lang="en-US" altLang="ja-JP" sz="2400" b="1" dirty="0"/>
          </a:p>
          <a:p>
            <a:pPr lvl="1"/>
            <a:r>
              <a:rPr kumimoji="1" lang="ja-JP" altLang="en-US" dirty="0"/>
              <a:t>オープンデータの制作者は、個人情報やプライバシーの保護に重要な配慮を払う必要がある。</a:t>
            </a:r>
          </a:p>
          <a:p>
            <a:r>
              <a:rPr kumimoji="1" lang="ja-JP" altLang="en-US" sz="2400" b="1" dirty="0"/>
              <a:t>アクセスの容易性</a:t>
            </a:r>
            <a:endParaRPr kumimoji="1" lang="en-US" altLang="ja-JP" sz="2400" b="1" dirty="0"/>
          </a:p>
          <a:p>
            <a:pPr lvl="1"/>
            <a:r>
              <a:rPr kumimoji="1" lang="ja-JP" altLang="en-US" dirty="0"/>
              <a:t>オープンデータは一般のユーザにアクセスしやすく、取り扱いが容易であることが大切。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プログラムから </a:t>
            </a:r>
            <a:r>
              <a:rPr kumimoji="1" lang="en-US" altLang="ja-JP" dirty="0"/>
              <a:t>API</a:t>
            </a:r>
            <a:r>
              <a:rPr kumimoji="1" lang="ja-JP" altLang="en-US" dirty="0"/>
              <a:t>（</a:t>
            </a:r>
            <a:r>
              <a:rPr kumimoji="1" lang="en-US" altLang="ja-JP" dirty="0"/>
              <a:t>Application Programming Interface</a:t>
            </a:r>
            <a:r>
              <a:rPr kumimoji="1" lang="ja-JP" altLang="en-US" dirty="0"/>
              <a:t>）経由でオープンデータにアクセス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CSV</a:t>
            </a:r>
            <a:r>
              <a:rPr kumimoji="1" lang="ja-JP" altLang="en-US" dirty="0"/>
              <a:t>ファイルなどの広く知られたデータフォーマットでの提供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DF2F0A-0A7B-E15B-1506-CBD047CD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18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キー・バリュー形式のデータを扱う２つの方法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8414A2F-F868-462D-8D44-C7EA03592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ファイル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en-US" altLang="ja-JP" dirty="0"/>
              <a:t>JSON </a:t>
            </a:r>
            <a:r>
              <a:rPr lang="ja-JP" altLang="en-US" dirty="0"/>
              <a:t>などの方法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キー・バリュー形式のデータベースシステム</a:t>
            </a:r>
          </a:p>
        </p:txBody>
      </p:sp>
    </p:spTree>
    <p:extLst>
      <p:ext uri="{BB962C8B-B14F-4D97-AF65-F5344CB8AC3E}">
        <p14:creationId xmlns:p14="http://schemas.microsoft.com/office/powerpoint/2010/main" val="1702014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b="1" dirty="0" err="1"/>
              <a:t>JSON</a:t>
            </a:r>
            <a:r>
              <a:rPr lang="ja-JP" altLang="en-US" b="1" dirty="0"/>
              <a:t> とは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311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ja-JP" altLang="en-US" b="1" dirty="0">
                <a:solidFill>
                  <a:srgbClr val="C00000"/>
                </a:solidFill>
              </a:rPr>
              <a:t>タグ</a:t>
            </a:r>
            <a:r>
              <a:rPr kumimoji="1" lang="ja-JP" altLang="en-US" dirty="0"/>
              <a:t>」と「</a:t>
            </a:r>
            <a:r>
              <a:rPr kumimoji="1" lang="ja-JP" altLang="en-US" b="1" dirty="0">
                <a:solidFill>
                  <a:srgbClr val="C00000"/>
                </a:solidFill>
              </a:rPr>
              <a:t>値</a:t>
            </a:r>
            <a:r>
              <a:rPr kumimoji="1" lang="ja-JP" altLang="en-US" dirty="0"/>
              <a:t>」を</a:t>
            </a:r>
            <a:r>
              <a:rPr kumimoji="1" lang="ja-JP" altLang="en-US" b="1" u="sng" dirty="0">
                <a:solidFill>
                  <a:srgbClr val="FF0000"/>
                </a:solidFill>
              </a:rPr>
              <a:t>並べる</a:t>
            </a:r>
            <a:r>
              <a:rPr kumimoji="1" lang="ja-JP" altLang="en-US" dirty="0"/>
              <a:t>ことを</a:t>
            </a:r>
            <a:r>
              <a:rPr lang="ja-JP" altLang="en-US" dirty="0"/>
              <a:t>特徴</a:t>
            </a:r>
            <a:r>
              <a:rPr kumimoji="1" lang="ja-JP" altLang="en-US" dirty="0"/>
              <a:t>とする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 データ形式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485" y="4416440"/>
            <a:ext cx="4569490" cy="140830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727925" y="5894686"/>
            <a:ext cx="3536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Python</a:t>
            </a:r>
            <a:r>
              <a:rPr kumimoji="1" lang="ja-JP" altLang="en-US" sz="2400" dirty="0"/>
              <a:t>で扱うことも簡単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13760" y="3351295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JSON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60902" y="2320517"/>
            <a:ext cx="3903633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400" dirty="0"/>
              <a:t>{"name": "apple", "price": 10}</a:t>
            </a:r>
            <a:endParaRPr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360902" y="2852126"/>
            <a:ext cx="3704860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</a:rPr>
              <a:t>{</a:t>
            </a:r>
            <a:r>
              <a:rPr lang="ja-JP" altLang="en-US" sz="2400" b="1" dirty="0"/>
              <a:t>タグ</a:t>
            </a:r>
            <a:r>
              <a:rPr lang="en-US" altLang="ja-JP" sz="2400" dirty="0">
                <a:solidFill>
                  <a:srgbClr val="C00000"/>
                </a:solidFill>
              </a:rPr>
              <a:t>:      </a:t>
            </a:r>
            <a:r>
              <a:rPr lang="ja-JP" altLang="en-US" sz="2400" b="1" dirty="0"/>
              <a:t>値</a:t>
            </a:r>
            <a:r>
              <a:rPr lang="en-US" altLang="ja-JP" sz="2400" dirty="0">
                <a:solidFill>
                  <a:srgbClr val="C00000"/>
                </a:solidFill>
              </a:rPr>
              <a:t>, </a:t>
            </a:r>
            <a:r>
              <a:rPr lang="ja-JP" altLang="en-US" sz="2400" dirty="0">
                <a:solidFill>
                  <a:srgbClr val="C00000"/>
                </a:solidFill>
              </a:rPr>
              <a:t>         </a:t>
            </a:r>
            <a:r>
              <a:rPr lang="ja-JP" altLang="en-US" sz="2400" b="1" dirty="0"/>
              <a:t>タグ</a:t>
            </a:r>
            <a:r>
              <a:rPr lang="en-US" altLang="ja-JP" sz="2400" dirty="0">
                <a:solidFill>
                  <a:srgbClr val="C00000"/>
                </a:solidFill>
              </a:rPr>
              <a:t>: </a:t>
            </a:r>
            <a:r>
              <a:rPr lang="ja-JP" altLang="en-US" sz="2400" b="1" dirty="0"/>
              <a:t>値</a:t>
            </a:r>
            <a:r>
              <a:rPr lang="en-US" altLang="ja-JP" sz="2400" dirty="0">
                <a:solidFill>
                  <a:srgbClr val="C00000"/>
                </a:solidFill>
              </a:rPr>
              <a:t>}</a:t>
            </a:r>
            <a:endParaRPr lang="ja-JP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27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b="1" dirty="0" err="1">
                <a:latin typeface="メイリオ" panose="020B0604030504040204" pitchFamily="50" charset="-128"/>
              </a:rPr>
              <a:t>JSON</a:t>
            </a:r>
            <a:r>
              <a:rPr kumimoji="1" lang="en-US" altLang="ja-JP" b="1" dirty="0">
                <a:latin typeface="メイリオ" panose="020B0604030504040204" pitchFamily="50" charset="-128"/>
              </a:rPr>
              <a:t> </a:t>
            </a:r>
            <a:r>
              <a:rPr kumimoji="1" lang="ja-JP" altLang="en-US" b="1" dirty="0">
                <a:latin typeface="メイリオ" panose="020B0604030504040204" pitchFamily="50" charset="-128"/>
              </a:rPr>
              <a:t>のデータ型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1263" y="1136640"/>
            <a:ext cx="8461208" cy="298103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配列</a:t>
            </a:r>
            <a:r>
              <a:rPr kumimoji="1" lang="en-US" altLang="ja-JP" dirty="0">
                <a:latin typeface="メイリオ" panose="020B0604030504040204" pitchFamily="50" charset="-128"/>
              </a:rPr>
              <a:t>		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</a:rPr>
              <a:t>例 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</a:rPr>
              <a:t>[1, 2, 3]</a:t>
            </a:r>
          </a:p>
          <a:p>
            <a:r>
              <a:rPr kumimoji="1" lang="ja-JP" altLang="en-US" dirty="0">
                <a:latin typeface="メイリオ" panose="020B0604030504040204" pitchFamily="50" charset="-128"/>
              </a:rPr>
              <a:t>数値</a:t>
            </a:r>
            <a:r>
              <a:rPr kumimoji="1" lang="en-US" altLang="ja-JP" dirty="0">
                <a:latin typeface="メイリオ" panose="020B0604030504040204" pitchFamily="50" charset="-128"/>
              </a:rPr>
              <a:t>		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</a:rPr>
              <a:t>例 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</a:rPr>
              <a:t>4.56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</a:rPr>
              <a:t>文字列</a:t>
            </a:r>
            <a:r>
              <a:rPr lang="en-US" altLang="ja-JP" dirty="0">
                <a:latin typeface="メイリオ" panose="020B0604030504040204" pitchFamily="50" charset="-128"/>
              </a:rPr>
              <a:t>		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</a:rPr>
              <a:t>例 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</a:rPr>
              <a:t>"hello"	※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dirty="0">
                <a:latin typeface="メイリオ" panose="020B0604030504040204" pitchFamily="50" charset="-128"/>
              </a:rPr>
              <a:t>「</a:t>
            </a:r>
            <a:r>
              <a:rPr lang="en-US" altLang="ja-JP" dirty="0">
                <a:latin typeface="メイリオ" panose="020B0604030504040204" pitchFamily="50" charset="-128"/>
              </a:rPr>
              <a:t>"</a:t>
            </a:r>
            <a:r>
              <a:rPr lang="ja-JP" altLang="en-US" dirty="0">
                <a:latin typeface="メイリオ" panose="020B0604030504040204" pitchFamily="50" charset="-128"/>
              </a:rPr>
              <a:t>」で囲む</a:t>
            </a:r>
            <a:endParaRPr lang="en-US" altLang="ja-JP" dirty="0">
              <a:latin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</a:rPr>
              <a:t>ブール値 </a:t>
            </a:r>
            <a:r>
              <a:rPr lang="en-US" altLang="ja-JP" dirty="0">
                <a:latin typeface="メイリオ" panose="020B0604030504040204" pitchFamily="50" charset="-128"/>
              </a:rPr>
              <a:t>		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</a:rPr>
              <a:t>true	false</a:t>
            </a:r>
          </a:p>
          <a:p>
            <a:r>
              <a:rPr kumimoji="1" lang="en-US" altLang="ja-JP" dirty="0">
                <a:latin typeface="メイリオ" panose="020B0604030504040204" pitchFamily="50" charset="-128"/>
              </a:rPr>
              <a:t>null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42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008" y="4811041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タグ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必ず文字列</a:t>
            </a:r>
            <a:endParaRPr kumimoji="1" lang="en-US" altLang="ja-JP" sz="2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4008" y="5452063"/>
            <a:ext cx="77684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値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さまざまな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データ型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でありえる．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en-US" altLang="ja-JP" sz="2800" b="1" dirty="0" err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JSON</a:t>
            </a:r>
            <a:r>
              <a:rPr kumimoji="1"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を値とすることも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21661" y="4091613"/>
            <a:ext cx="4780411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{"name": "apple", "price": 10}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0497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b="1" dirty="0" err="1"/>
              <a:t>JSON</a:t>
            </a:r>
            <a:r>
              <a:rPr lang="ja-JP" altLang="en-US" b="1" dirty="0"/>
              <a:t> での入れ子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740561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入れ子</a:t>
            </a:r>
            <a:r>
              <a:rPr lang="ja-JP" altLang="en-US" dirty="0"/>
              <a:t>： </a:t>
            </a:r>
            <a:r>
              <a:rPr lang="ja-JP" altLang="en-US" b="1" dirty="0">
                <a:solidFill>
                  <a:srgbClr val="C00000"/>
                </a:solidFill>
              </a:rPr>
              <a:t>値</a:t>
            </a:r>
            <a:r>
              <a:rPr lang="ja-JP" altLang="en-US" dirty="0"/>
              <a:t>が </a:t>
            </a:r>
            <a:r>
              <a:rPr lang="en-US" altLang="ja-JP" b="1" dirty="0" err="1">
                <a:solidFill>
                  <a:srgbClr val="C00000"/>
                </a:solidFill>
              </a:rPr>
              <a:t>JSON</a:t>
            </a:r>
            <a:r>
              <a:rPr lang="en-US" altLang="ja-JP" b="1" dirty="0">
                <a:solidFill>
                  <a:srgbClr val="C00000"/>
                </a:solidFill>
              </a:rPr>
              <a:t> 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になること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82153" y="4657858"/>
            <a:ext cx="7740592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/>
              <a:t>{"</a:t>
            </a:r>
            <a:r>
              <a:rPr lang="ja-JP" altLang="en-US" sz="2400" b="1" dirty="0">
                <a:solidFill>
                  <a:srgbClr val="FF0000"/>
                </a:solidFill>
              </a:rPr>
              <a:t>name</a:t>
            </a:r>
            <a:r>
              <a:rPr lang="ja-JP" altLang="en-US" sz="2400" dirty="0"/>
              <a:t>":{"</a:t>
            </a:r>
            <a:r>
              <a:rPr lang="ja-JP" altLang="en-US" sz="2400" b="1" dirty="0">
                <a:solidFill>
                  <a:srgbClr val="FF0000"/>
                </a:solidFill>
              </a:rPr>
              <a:t>0</a:t>
            </a:r>
            <a:r>
              <a:rPr lang="ja-JP" altLang="en-US" sz="2400" dirty="0"/>
              <a:t>":"apple","</a:t>
            </a:r>
            <a:r>
              <a:rPr lang="ja-JP" altLang="en-US" sz="2400" b="1" dirty="0">
                <a:solidFill>
                  <a:srgbClr val="FF0000"/>
                </a:solidFill>
              </a:rPr>
              <a:t>1</a:t>
            </a:r>
            <a:r>
              <a:rPr lang="ja-JP" altLang="en-US" sz="2400" dirty="0"/>
              <a:t>":"orange"},"</a:t>
            </a:r>
            <a:r>
              <a:rPr lang="ja-JP" altLang="en-US" sz="2400" b="1" dirty="0">
                <a:solidFill>
                  <a:srgbClr val="FF0000"/>
                </a:solidFill>
              </a:rPr>
              <a:t>price</a:t>
            </a:r>
            <a:r>
              <a:rPr lang="ja-JP" altLang="en-US" sz="2400" dirty="0"/>
              <a:t>":{"</a:t>
            </a:r>
            <a:r>
              <a:rPr lang="ja-JP" altLang="en-US" sz="2400" b="1" dirty="0">
                <a:solidFill>
                  <a:srgbClr val="FF0000"/>
                </a:solidFill>
              </a:rPr>
              <a:t>0</a:t>
            </a:r>
            <a:r>
              <a:rPr lang="ja-JP" altLang="en-US" sz="2400" dirty="0"/>
              <a:t>":10,"</a:t>
            </a:r>
            <a:r>
              <a:rPr lang="ja-JP" altLang="en-US" sz="2400" b="1" dirty="0">
                <a:solidFill>
                  <a:srgbClr val="FF0000"/>
                </a:solidFill>
              </a:rPr>
              <a:t>1</a:t>
            </a:r>
            <a:r>
              <a:rPr lang="ja-JP" altLang="en-US" sz="2400" dirty="0"/>
              <a:t>":20}}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34580" y="5263616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JSON </a:t>
            </a:r>
            <a:r>
              <a:rPr kumimoji="1" lang="ja-JP" altLang="en-US" sz="2400" dirty="0"/>
              <a:t>での入れ子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42254"/>
              </p:ext>
            </p:extLst>
          </p:nvPr>
        </p:nvGraphicFramePr>
        <p:xfrm>
          <a:off x="1817770" y="1517092"/>
          <a:ext cx="5067301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680">
                  <a:extLst>
                    <a:ext uri="{9D8B030D-6E8A-4147-A177-3AD203B41FA5}">
                      <a16:colId xmlns:a16="http://schemas.microsoft.com/office/drawing/2014/main" val="1529940852"/>
                    </a:ext>
                  </a:extLst>
                </a:gridCol>
                <a:gridCol w="2045747">
                  <a:extLst>
                    <a:ext uri="{9D8B030D-6E8A-4147-A177-3AD203B41FA5}">
                      <a16:colId xmlns:a16="http://schemas.microsoft.com/office/drawing/2014/main" val="2141992939"/>
                    </a:ext>
                  </a:extLst>
                </a:gridCol>
                <a:gridCol w="2316874">
                  <a:extLst>
                    <a:ext uri="{9D8B030D-6E8A-4147-A177-3AD203B41FA5}">
                      <a16:colId xmlns:a16="http://schemas.microsoft.com/office/drawing/2014/main" val="952316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id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name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price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63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apple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727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orange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66321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E5930D-5094-42AB-9378-DB65B5859538}"/>
              </a:ext>
            </a:extLst>
          </p:cNvPr>
          <p:cNvSpPr txBox="1"/>
          <p:nvPr/>
        </p:nvSpPr>
        <p:spPr>
          <a:xfrm>
            <a:off x="1626727" y="2970367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リレーショナルデータベースのテーブル</a:t>
            </a:r>
          </a:p>
        </p:txBody>
      </p:sp>
      <p:sp>
        <p:nvSpPr>
          <p:cNvPr id="11" name="矢印: 上下 10">
            <a:extLst>
              <a:ext uri="{FF2B5EF4-FFF2-40B4-BE49-F238E27FC236}">
                <a16:creationId xmlns:a16="http://schemas.microsoft.com/office/drawing/2014/main" id="{DA24E0C5-4031-4EE2-9288-91FED7349796}"/>
              </a:ext>
            </a:extLst>
          </p:cNvPr>
          <p:cNvSpPr/>
          <p:nvPr/>
        </p:nvSpPr>
        <p:spPr>
          <a:xfrm>
            <a:off x="4063599" y="3608147"/>
            <a:ext cx="425450" cy="7585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07E657-1848-4087-BC17-7D236DB388B2}"/>
              </a:ext>
            </a:extLst>
          </p:cNvPr>
          <p:cNvSpPr txBox="1"/>
          <p:nvPr/>
        </p:nvSpPr>
        <p:spPr>
          <a:xfrm>
            <a:off x="4654953" y="372320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同じ意味</a:t>
            </a:r>
          </a:p>
        </p:txBody>
      </p:sp>
    </p:spTree>
    <p:extLst>
      <p:ext uri="{BB962C8B-B14F-4D97-AF65-F5344CB8AC3E}">
        <p14:creationId xmlns:p14="http://schemas.microsoft.com/office/powerpoint/2010/main" val="17483325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466910"/>
            <a:ext cx="8461208" cy="469865"/>
          </a:xfrm>
        </p:spPr>
        <p:txBody>
          <a:bodyPr>
            <a:noAutofit/>
          </a:bodyPr>
          <a:lstStyle/>
          <a:p>
            <a:r>
              <a:rPr kumimoji="1" lang="en-US" altLang="ja-JP" b="1" dirty="0"/>
              <a:t>JSON </a:t>
            </a:r>
            <a:r>
              <a:rPr kumimoji="1" lang="ja-JP" altLang="en-US" b="1" dirty="0"/>
              <a:t>とキー・バリュー形式のデータベースシステム </a:t>
            </a:r>
            <a:r>
              <a:rPr kumimoji="1" lang="en-US" altLang="ja-JP" b="1" dirty="0"/>
              <a:t>Cloud </a:t>
            </a:r>
            <a:r>
              <a:rPr kumimoji="1" lang="en-US" altLang="ja-JP" b="1" dirty="0" err="1"/>
              <a:t>FireStore</a:t>
            </a:r>
            <a:r>
              <a:rPr kumimoji="1" lang="en-US" altLang="ja-JP" b="1" dirty="0"/>
              <a:t> </a:t>
            </a:r>
            <a:r>
              <a:rPr kumimoji="1" lang="ja-JP" altLang="en-US" b="1" dirty="0"/>
              <a:t>の違い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789936"/>
              </p:ext>
            </p:extLst>
          </p:nvPr>
        </p:nvGraphicFramePr>
        <p:xfrm>
          <a:off x="242135" y="1873787"/>
          <a:ext cx="8620627" cy="428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715">
                  <a:extLst>
                    <a:ext uri="{9D8B030D-6E8A-4147-A177-3AD203B41FA5}">
                      <a16:colId xmlns:a16="http://schemas.microsoft.com/office/drawing/2014/main" val="3278675561"/>
                    </a:ext>
                  </a:extLst>
                </a:gridCol>
                <a:gridCol w="3012609">
                  <a:extLst>
                    <a:ext uri="{9D8B030D-6E8A-4147-A177-3AD203B41FA5}">
                      <a16:colId xmlns:a16="http://schemas.microsoft.com/office/drawing/2014/main" val="1930190641"/>
                    </a:ext>
                  </a:extLst>
                </a:gridCol>
                <a:gridCol w="3748303">
                  <a:extLst>
                    <a:ext uri="{9D8B030D-6E8A-4147-A177-3AD203B41FA5}">
                      <a16:colId xmlns:a16="http://schemas.microsoft.com/office/drawing/2014/main" val="1204780065"/>
                    </a:ext>
                  </a:extLst>
                </a:gridCol>
              </a:tblGrid>
              <a:tr h="525745"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JSON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Google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Firebase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746796"/>
                  </a:ext>
                </a:extLst>
              </a:tr>
              <a:tr h="54750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オブジェクトの種類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JSON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オブジェクト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コレクション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，ドキュメント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967426"/>
                  </a:ext>
                </a:extLst>
              </a:tr>
              <a:tr h="525745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入れ子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OK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131732"/>
                  </a:ext>
                </a:extLst>
              </a:tr>
              <a:tr h="525745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「値」の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種類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文字列 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(string)</a:t>
                      </a:r>
                      <a:r>
                        <a:rPr kumimoji="1" lang="ja-JP" altLang="en-US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数値 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(number)</a:t>
                      </a:r>
                      <a:r>
                        <a:rPr kumimoji="1" lang="ja-JP" altLang="en-US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ブール値 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en-US" altLang="ja-JP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boolean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配列</a:t>
                      </a:r>
                      <a:r>
                        <a:rPr kumimoji="1" lang="ja-JP" altLang="en-US" sz="20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0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(array)</a:t>
                      </a:r>
                      <a:r>
                        <a:rPr kumimoji="1" lang="ja-JP" altLang="en-US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文字列 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(string)</a:t>
                      </a:r>
                      <a:r>
                        <a:rPr kumimoji="1" lang="ja-JP" altLang="en-US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数値 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(number)</a:t>
                      </a:r>
                      <a:r>
                        <a:rPr kumimoji="1" lang="ja-JP" altLang="en-US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ブール値 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en-US" altLang="ja-JP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boolean</a:t>
                      </a:r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配列</a:t>
                      </a:r>
                      <a:r>
                        <a:rPr kumimoji="1" lang="ja-JP" altLang="en-US" sz="20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0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(array)</a:t>
                      </a:r>
                      <a:r>
                        <a:rPr kumimoji="1" lang="ja-JP" altLang="en-US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null</a:t>
                      </a:r>
                      <a:r>
                        <a:rPr kumimoji="1" lang="ja-JP" altLang="en-US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日時 </a:t>
                      </a:r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(timestamp)</a:t>
                      </a:r>
                      <a:r>
                        <a:rPr kumimoji="1" lang="ja-JP" altLang="en-US" sz="2000" b="1" dirty="0" err="1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2000" b="1" dirty="0" err="1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geopoint</a:t>
                      </a:r>
                      <a:r>
                        <a:rPr kumimoji="1" lang="ja-JP" altLang="en-US" sz="2000" b="1" dirty="0" err="1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endParaRPr kumimoji="1" lang="en-US" altLang="ja-JP" sz="20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参照 </a:t>
                      </a:r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(reference)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66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7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271E0A-3702-6109-2C90-D1ED9D22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オープンデータの多様な利用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850E0D-DFED-DEA7-28B7-DB64F4EAE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企業</a:t>
            </a:r>
            <a:r>
              <a:rPr kumimoji="1" lang="ja-JP" altLang="en-US" sz="2400" dirty="0"/>
              <a:t>：市場調査、製品開発、顧客サービス向上、新サービスや新製品の創出</a:t>
            </a:r>
          </a:p>
          <a:p>
            <a:r>
              <a:rPr kumimoji="1" lang="ja-JP" altLang="en-US" sz="2400" b="1" dirty="0"/>
              <a:t>学校の教材としての利用</a:t>
            </a:r>
            <a:r>
              <a:rPr kumimoji="1" lang="ja-JP" altLang="en-US" sz="2400" dirty="0"/>
              <a:t>：学習機会の拡大や実用スキルの向上。批判的思考（ロジカルシンキング）、問題解決、データ取り扱いのスキルの向上など。</a:t>
            </a:r>
          </a:p>
          <a:p>
            <a:r>
              <a:rPr kumimoji="1" lang="ja-JP" altLang="en-US" sz="2400" b="1" dirty="0"/>
              <a:t>研究</a:t>
            </a:r>
            <a:r>
              <a:rPr kumimoji="1" lang="ja-JP" altLang="en-US" sz="2400" dirty="0"/>
              <a:t>：研究の基盤として利用。新たな発見やイノベーションを促進。</a:t>
            </a:r>
          </a:p>
          <a:p>
            <a:r>
              <a:rPr kumimoji="1" lang="ja-JP" altLang="en-US" sz="2400" b="1" dirty="0"/>
              <a:t>カーボンニュートラルと持続可能性</a:t>
            </a:r>
            <a:r>
              <a:rPr kumimoji="1" lang="ja-JP" altLang="en-US" sz="2400" dirty="0"/>
              <a:t>：気候変動、生物多様性の損失、資源の枯渇、エネルギー効率の向上、廃棄物削減、持続可能な都市開発など</a:t>
            </a:r>
          </a:p>
          <a:p>
            <a:r>
              <a:rPr kumimoji="1" lang="ja-JP" altLang="en-US" sz="2400" b="1" dirty="0"/>
              <a:t>ヘルスケア</a:t>
            </a:r>
            <a:r>
              <a:rPr kumimoji="1" lang="ja-JP" altLang="en-US" sz="2400" dirty="0"/>
              <a:t>：公衆衛生、医学研究。疾患の予防、診断、治療に関するイノベーションを促進。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8AF430-2E00-6A0C-75EF-2B325B87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24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53710F-79D5-BDB4-A12B-7B75D228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オープンデータの将来展望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890FF0-A896-8A73-1882-6559459FF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デジタル技術の進展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データの生成、収集、利用がより効率的に。</a:t>
            </a:r>
          </a:p>
          <a:p>
            <a:r>
              <a:rPr kumimoji="1" lang="ja-JP" altLang="en-US" sz="2400" b="1" dirty="0"/>
              <a:t>オープンデータの充実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オープンデータの品質と量が向上。データの取り扱いがより容易に。</a:t>
            </a:r>
          </a:p>
          <a:p>
            <a:r>
              <a:rPr kumimoji="1" lang="ja-JP" altLang="en-US" sz="2400" b="1" dirty="0"/>
              <a:t>オープンデータの社会的価値の向上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オープンデータを閲覧、活用する人や機会の増大</a:t>
            </a:r>
          </a:p>
          <a:p>
            <a:r>
              <a:rPr kumimoji="1" lang="ja-JP" altLang="en-US" sz="2400" b="1" dirty="0"/>
              <a:t>社会的課題の解決への貢献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さまざまな社会的課題において、ますます重要な役割を果たすようになる。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BC9F11-46D5-7695-E82A-060F9C4F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56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8AEDAB-E6A7-37A3-31D6-6163D6F4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データベースシステムの基礎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763947-67C0-46D8-ECF2-09DEC4CC6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データの集積、管理、利用の効率化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データベースはデータを効率的に整理、管理、利用するための仕組み。</a:t>
            </a:r>
          </a:p>
          <a:p>
            <a:r>
              <a:rPr kumimoji="1" lang="ja-JP" altLang="en-US" sz="2400" dirty="0"/>
              <a:t>データは</a:t>
            </a:r>
            <a:r>
              <a:rPr kumimoji="1" lang="ja-JP" altLang="en-US" sz="2400" b="1" dirty="0"/>
              <a:t>テーブル形式</a:t>
            </a:r>
            <a:r>
              <a:rPr kumimoji="1" lang="ja-JP" altLang="en-US" sz="2400" dirty="0"/>
              <a:t>で整理</a:t>
            </a:r>
            <a:endParaRPr kumimoji="1" lang="en-US" altLang="ja-JP" sz="2400" dirty="0"/>
          </a:p>
          <a:p>
            <a:r>
              <a:rPr kumimoji="1" lang="en-US" altLang="ja-JP" sz="2400" b="1" dirty="0"/>
              <a:t>SQL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Structured Query Language</a:t>
            </a:r>
            <a:r>
              <a:rPr kumimoji="1" lang="ja-JP" altLang="en-US" sz="2400" dirty="0"/>
              <a:t>）を使用してデータの操作が行われます。</a:t>
            </a:r>
          </a:p>
          <a:p>
            <a:r>
              <a:rPr kumimoji="1" lang="ja-JP" altLang="en-US" sz="2400" dirty="0"/>
              <a:t>データベースは</a:t>
            </a:r>
            <a:r>
              <a:rPr kumimoji="1" lang="ja-JP" altLang="en-US" sz="2400" b="1" dirty="0"/>
              <a:t>データの整合性を保つ仕組み</a:t>
            </a:r>
            <a:r>
              <a:rPr kumimoji="1" lang="ja-JP" altLang="en-US" sz="2400" dirty="0"/>
              <a:t>を提供。</a:t>
            </a:r>
            <a:endParaRPr kumimoji="1" lang="en-US" altLang="ja-JP" sz="2400" dirty="0"/>
          </a:p>
          <a:p>
            <a:r>
              <a:rPr kumimoji="1" lang="ja-JP" altLang="en-US" sz="2400" b="1" dirty="0"/>
              <a:t>複数のユーザー</a:t>
            </a:r>
            <a:r>
              <a:rPr kumimoji="1" lang="ja-JP" altLang="en-US" sz="2400" dirty="0"/>
              <a:t>が</a:t>
            </a:r>
            <a:r>
              <a:rPr kumimoji="1" lang="ja-JP" altLang="en-US" sz="2400" b="1" dirty="0"/>
              <a:t>同時にデータにアクセス</a:t>
            </a:r>
            <a:r>
              <a:rPr kumimoji="1" lang="ja-JP" altLang="en-US" sz="2400" dirty="0"/>
              <a:t>できる。</a:t>
            </a:r>
          </a:p>
          <a:p>
            <a:r>
              <a:rPr kumimoji="1" lang="ja-JP" altLang="en-US" sz="2400" b="1" dirty="0"/>
              <a:t>データの安全性と信頼性の向上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F52DCC-9746-DC5D-AB9D-DEE4D827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71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065B35-3796-90A2-39F1-C82C802F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データベースシステムの進化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DFB6B7-D346-B1B6-B661-C5DCED228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リレーショナルモデルの提案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E.F. Codd</a:t>
            </a:r>
            <a:r>
              <a:rPr kumimoji="1" lang="ja-JP" altLang="en-US" sz="2400" dirty="0"/>
              <a:t>によって</a:t>
            </a:r>
            <a:r>
              <a:rPr kumimoji="1" lang="en-US" altLang="ja-JP" sz="2400" dirty="0"/>
              <a:t>1970</a:t>
            </a:r>
            <a:r>
              <a:rPr kumimoji="1" lang="ja-JP" altLang="en-US" sz="2400" dirty="0"/>
              <a:t>年に提唱。その後のデータベースの基盤になった。</a:t>
            </a:r>
          </a:p>
          <a:p>
            <a:r>
              <a:rPr kumimoji="1" lang="ja-JP" altLang="en-US" sz="2400" b="1" dirty="0"/>
              <a:t>リレーショナルデータベースシステムの誕生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その後、リレーショナルモデルを実現したリレーショナルデータベースシステムが登場</a:t>
            </a:r>
          </a:p>
          <a:p>
            <a:r>
              <a:rPr kumimoji="1" lang="ja-JP" altLang="en-US" sz="2400" b="1" dirty="0"/>
              <a:t>新しいデータベース技術の発展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NoSQL</a:t>
            </a:r>
            <a:r>
              <a:rPr kumimoji="1" lang="ja-JP" altLang="en-US" sz="2400" dirty="0"/>
              <a:t>データベースなど、新しいデータベース技術が登場し、巨大なデータ処理や実時間処理が容易に。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144F43-504B-203E-95A6-FEE31B27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81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47C9FA-1850-A941-2F25-C14D274C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データベース関連技術の未来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7FB9E7-6F5D-DF2B-4B58-D7692069E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人工知能（</a:t>
            </a:r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）とデータベースの統合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分析や意思決定での、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とデータベース利用が普及</a:t>
            </a:r>
          </a:p>
          <a:p>
            <a:r>
              <a:rPr kumimoji="1" lang="ja-JP" altLang="en-US" sz="2400" b="1" dirty="0"/>
              <a:t>巨大なデータ処理や実時間処理の進展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より高性能なシステムが求められるように。</a:t>
            </a:r>
          </a:p>
          <a:p>
            <a:r>
              <a:rPr kumimoji="1" lang="ja-JP" altLang="en-US" sz="2400" b="1" dirty="0"/>
              <a:t>セキュリティ技術の深化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ブロックチェーンによるデータの不変性（改ざんされていないことの保証）、セキュリティが向上。</a:t>
            </a:r>
          </a:p>
          <a:p>
            <a:r>
              <a:rPr kumimoji="1" lang="ja-JP" altLang="en-US" sz="2400" b="1"/>
              <a:t>クラウドコンピューティングの普及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IT</a:t>
            </a:r>
            <a:r>
              <a:rPr kumimoji="1" lang="ja-JP" altLang="en-US" sz="2400" dirty="0"/>
              <a:t>システムは、より使いやすく、安価で、高性能なものになる。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8B7268-C43E-E4C2-C42E-2979FC80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535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4166</TotalTime>
  <Words>2041</Words>
  <Application>Microsoft Office PowerPoint</Application>
  <PresentationFormat>画面に合わせる (4:3)</PresentationFormat>
  <Paragraphs>417</Paragraphs>
  <Slides>44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1" baseType="lpstr">
      <vt:lpstr>メイリオ</vt:lpstr>
      <vt:lpstr>游ゴシック</vt:lpstr>
      <vt:lpstr>Arial</vt:lpstr>
      <vt:lpstr>Calibri</vt:lpstr>
      <vt:lpstr>Calibri Light</vt:lpstr>
      <vt:lpstr>Segoe UI</vt:lpstr>
      <vt:lpstr>Office テーマ</vt:lpstr>
      <vt:lpstr>15. データベースの応用，データベースの種類</vt:lpstr>
      <vt:lpstr>オープンデータとは何か</vt:lpstr>
      <vt:lpstr>オープンデータの利点</vt:lpstr>
      <vt:lpstr>オープンデータ利用上の注意点</vt:lpstr>
      <vt:lpstr>オープンデータの多様な利用</vt:lpstr>
      <vt:lpstr>オープンデータの将来展望</vt:lpstr>
      <vt:lpstr>データベースシステムの基礎</vt:lpstr>
      <vt:lpstr>データベースシステムの進化</vt:lpstr>
      <vt:lpstr>データベース関連技術の未来</vt:lpstr>
      <vt:lpstr>オープンデータ</vt:lpstr>
      <vt:lpstr>オープンデータ</vt:lpstr>
      <vt:lpstr>専門家の間でも、データの共有は当然</vt:lpstr>
      <vt:lpstr>データベースシステム とその周辺分野</vt:lpstr>
      <vt:lpstr>データベースシステム</vt:lpstr>
      <vt:lpstr>「データベースシステム」と周辺研究領域</vt:lpstr>
      <vt:lpstr>データベースシステムとAI（人工知能）の融合     人工知能の学習にはデータが必要</vt:lpstr>
      <vt:lpstr>データベースシステムと社会情報 　　データの収集，蓄積，活用で，データベース 　　システムが役に立つ</vt:lpstr>
      <vt:lpstr>リレーショナル データベースシステムの歴史</vt:lpstr>
      <vt:lpstr>リレーショナルデータベースシステムの歴史</vt:lpstr>
      <vt:lpstr>PowerPoint プレゼンテーション</vt:lpstr>
      <vt:lpstr>データベースシステムの種類</vt:lpstr>
      <vt:lpstr>データベースシステムの種類</vt:lpstr>
      <vt:lpstr>リレーショナルデータベースと オブジェクトの統合</vt:lpstr>
      <vt:lpstr>オブジェクト</vt:lpstr>
      <vt:lpstr>オブジェクト</vt:lpstr>
      <vt:lpstr>リレーショナルデータベースとオブジェクト</vt:lpstr>
      <vt:lpstr>リレーショナルデータベースとオブジェクト</vt:lpstr>
      <vt:lpstr>リレーショナルデータベースとオブジェクト</vt:lpstr>
      <vt:lpstr>オブジェクトとテーブル</vt:lpstr>
      <vt:lpstr>ここまでのまとめ</vt:lpstr>
      <vt:lpstr>データの種類</vt:lpstr>
      <vt:lpstr>マルチメディア</vt:lpstr>
      <vt:lpstr>マルチメディアデータベースシステム の枠組み</vt:lpstr>
      <vt:lpstr>ドキュメント指向のデータベース</vt:lpstr>
      <vt:lpstr>XML形式ドキュメント</vt:lpstr>
      <vt:lpstr>XML形式ドキュメント</vt:lpstr>
      <vt:lpstr>キー・バリュー形式のデータベース</vt:lpstr>
      <vt:lpstr>キー・バリュー形式のデータの例</vt:lpstr>
      <vt:lpstr>キー・バリュー形式のデータの例</vt:lpstr>
      <vt:lpstr>キー・バリュー形式のデータを扱う２つの方法</vt:lpstr>
      <vt:lpstr>JSON とは</vt:lpstr>
      <vt:lpstr>JSON のデータ型</vt:lpstr>
      <vt:lpstr>JSON での入れ子</vt:lpstr>
      <vt:lpstr>JSON とキー・バリュー形式のデータベースシステム Cloud FireStore の違い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リレーショナルデータベースの基本</dc:title>
  <dc:creator>kaneko kunihiko</dc:creator>
  <cp:lastModifiedBy>金子　邦彦</cp:lastModifiedBy>
  <cp:revision>371</cp:revision>
  <dcterms:created xsi:type="dcterms:W3CDTF">2019-11-02T00:06:04Z</dcterms:created>
  <dcterms:modified xsi:type="dcterms:W3CDTF">2024-01-25T14:04:28Z</dcterms:modified>
</cp:coreProperties>
</file>