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1037" r:id="rId2"/>
    <p:sldId id="1211" r:id="rId3"/>
    <p:sldId id="1155" r:id="rId4"/>
    <p:sldId id="1217" r:id="rId5"/>
    <p:sldId id="1213" r:id="rId6"/>
    <p:sldId id="1218" r:id="rId7"/>
    <p:sldId id="955" r:id="rId8"/>
    <p:sldId id="1219" r:id="rId9"/>
    <p:sldId id="1223" r:id="rId10"/>
    <p:sldId id="1221" r:id="rId11"/>
    <p:sldId id="1222" r:id="rId12"/>
    <p:sldId id="1214" r:id="rId13"/>
    <p:sldId id="1224" r:id="rId14"/>
    <p:sldId id="1225" r:id="rId15"/>
    <p:sldId id="1226" r:id="rId16"/>
    <p:sldId id="1227" r:id="rId17"/>
    <p:sldId id="1228" r:id="rId18"/>
    <p:sldId id="1238" r:id="rId19"/>
    <p:sldId id="1232" r:id="rId20"/>
    <p:sldId id="1233" r:id="rId21"/>
    <p:sldId id="1229" r:id="rId22"/>
    <p:sldId id="1235" r:id="rId23"/>
    <p:sldId id="1236" r:id="rId24"/>
    <p:sldId id="1237" r:id="rId25"/>
    <p:sldId id="854" r:id="rId26"/>
    <p:sldId id="1154" r:id="rId27"/>
    <p:sldId id="396" r:id="rId28"/>
    <p:sldId id="397" r:id="rId29"/>
    <p:sldId id="398" r:id="rId30"/>
    <p:sldId id="399" r:id="rId31"/>
    <p:sldId id="1153" r:id="rId32"/>
    <p:sldId id="1210" r:id="rId33"/>
    <p:sldId id="588" r:id="rId34"/>
    <p:sldId id="1205" r:id="rId35"/>
    <p:sldId id="387" r:id="rId36"/>
    <p:sldId id="1203" r:id="rId37"/>
    <p:sldId id="388" r:id="rId38"/>
    <p:sldId id="586" r:id="rId39"/>
    <p:sldId id="607" r:id="rId40"/>
    <p:sldId id="608" r:id="rId41"/>
    <p:sldId id="1152" r:id="rId42"/>
    <p:sldId id="609" r:id="rId43"/>
    <p:sldId id="610" r:id="rId44"/>
    <p:sldId id="611" r:id="rId45"/>
    <p:sldId id="1201" r:id="rId46"/>
    <p:sldId id="612" r:id="rId47"/>
    <p:sldId id="1209" r:id="rId48"/>
    <p:sldId id="1148" r:id="rId49"/>
    <p:sldId id="1206" r:id="rId50"/>
    <p:sldId id="401" r:id="rId51"/>
    <p:sldId id="1140" r:id="rId52"/>
    <p:sldId id="1142" r:id="rId53"/>
    <p:sldId id="1141" r:id="rId54"/>
    <p:sldId id="1143" r:id="rId55"/>
    <p:sldId id="1144" r:id="rId56"/>
    <p:sldId id="1145" r:id="rId57"/>
    <p:sldId id="1146" r:id="rId58"/>
    <p:sldId id="1147" r:id="rId5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169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5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89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780D5-EDEA-4895-8CB1-F56E4C324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962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リレーショナルデータベースは，</a:t>
            </a:r>
            <a:endParaRPr kumimoji="1" lang="en-US" altLang="ja-JP" dirty="0"/>
          </a:p>
          <a:p>
            <a:r>
              <a:rPr kumimoji="1" lang="ja-JP" altLang="en-US" dirty="0"/>
              <a:t>データ本体とソフトが合体したものです．</a:t>
            </a:r>
            <a:endParaRPr kumimoji="1" lang="en-US" altLang="ja-JP" dirty="0"/>
          </a:p>
          <a:p>
            <a:r>
              <a:rPr kumimoji="1" lang="ja-JP" altLang="en-US" dirty="0"/>
              <a:t>ソフトは「管理」を付けて，リレーショナルデータベース管理システムと言います．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データ本体の方は，リレーショナルデータベースと言います．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これら２つが合体したシステムを，リレーショナルデータベースと言います．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データ本体である，リレーショナルデータベースは，たくさんのテーブルが入っているのが普通です．</a:t>
            </a:r>
            <a:endParaRPr kumimoji="1" lang="en-US" altLang="ja-JP" dirty="0"/>
          </a:p>
          <a:p>
            <a:r>
              <a:rPr kumimoji="1" lang="ja-JP" altLang="en-US" dirty="0"/>
              <a:t>リレーショナルデータベースは，あるテーマの沿って取集された大量のデータなのですが，</a:t>
            </a:r>
            <a:endParaRPr kumimoji="1" lang="en-US" altLang="ja-JP" dirty="0"/>
          </a:p>
          <a:p>
            <a:r>
              <a:rPr kumimoji="1" lang="ja-JP" altLang="en-US" dirty="0"/>
              <a:t>このとき，テーマが２つあれば，テーブルは２つできます．</a:t>
            </a:r>
            <a:endParaRPr kumimoji="1" lang="en-US" altLang="ja-JP" dirty="0"/>
          </a:p>
          <a:p>
            <a:r>
              <a:rPr kumimoji="1" lang="ja-JP" altLang="en-US" dirty="0"/>
              <a:t>テーマが３つあれば，テーブルは３つになったでしょう．</a:t>
            </a:r>
            <a:endParaRPr kumimoji="1" lang="en-US" altLang="ja-JP" dirty="0"/>
          </a:p>
          <a:p>
            <a:r>
              <a:rPr kumimoji="1" lang="ja-JP" altLang="en-US" dirty="0"/>
              <a:t>テーブルにはたくさんの行がありますね．</a:t>
            </a:r>
            <a:endParaRPr kumimoji="1" lang="en-US" altLang="ja-JP" dirty="0"/>
          </a:p>
          <a:p>
            <a:r>
              <a:rPr kumimoji="1" lang="ja-JP" altLang="en-US" dirty="0"/>
              <a:t>みかん，５０という行で１つのデータ，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りんご，１００という行で１つのデータ，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このようにたくさんのデータがあつまってテーブルになっています．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653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72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データ型は属性ごとに設定します．</a:t>
            </a:r>
            <a:endParaRPr kumimoji="1" lang="en-US" altLang="ja-JP" dirty="0"/>
          </a:p>
          <a:p>
            <a:r>
              <a:rPr kumimoji="1" lang="ja-JP" altLang="en-US" dirty="0"/>
              <a:t>このテーブルの例で示すように，</a:t>
            </a:r>
            <a:endParaRPr kumimoji="1" lang="en-US" altLang="ja-JP" dirty="0"/>
          </a:p>
          <a:p>
            <a:r>
              <a:rPr kumimoji="1" lang="en-US" altLang="ja-JP" dirty="0"/>
              <a:t>id</a:t>
            </a:r>
            <a:r>
              <a:rPr kumimoji="1" lang="ja-JP" altLang="en-US" dirty="0"/>
              <a:t>属性は自動インクリメント，</a:t>
            </a:r>
            <a:endParaRPr kumimoji="1" lang="en-US" altLang="ja-JP" dirty="0"/>
          </a:p>
          <a:p>
            <a:r>
              <a:rPr kumimoji="1" lang="en-US" altLang="ja-JP" dirty="0"/>
              <a:t>products</a:t>
            </a:r>
            <a:r>
              <a:rPr kumimoji="1" lang="ja-JP" altLang="en-US" dirty="0"/>
              <a:t>属性には短いテキスト，</a:t>
            </a:r>
            <a:endParaRPr kumimoji="1" lang="en-US" altLang="ja-JP" dirty="0"/>
          </a:p>
          <a:p>
            <a:r>
              <a:rPr kumimoji="1" lang="ja-JP" altLang="en-US" dirty="0"/>
              <a:t>単価属性には数値というように，</a:t>
            </a:r>
            <a:endParaRPr kumimoji="1" lang="en-US" altLang="ja-JP" dirty="0"/>
          </a:p>
          <a:p>
            <a:r>
              <a:rPr kumimoji="1" lang="ja-JP" altLang="en-US" dirty="0"/>
              <a:t>属性ごとに異なるデータ型を設定することができます．</a:t>
            </a:r>
            <a:endParaRPr kumimoji="1" lang="en-US" altLang="ja-JP" dirty="0"/>
          </a:p>
          <a:p>
            <a:r>
              <a:rPr kumimoji="1" lang="ja-JP" altLang="en-US" dirty="0"/>
              <a:t>こうして設定されたデータ型と違うデータを入れることはできません．</a:t>
            </a:r>
            <a:endParaRPr kumimoji="1" lang="en-US" altLang="ja-JP" dirty="0"/>
          </a:p>
          <a:p>
            <a:r>
              <a:rPr kumimoji="1" lang="ja-JP" altLang="en-US" dirty="0"/>
              <a:t>例えば，単価属性が数値に設定されているとき，</a:t>
            </a:r>
            <a:endParaRPr kumimoji="1" lang="en-US" altLang="ja-JP" dirty="0"/>
          </a:p>
          <a:p>
            <a:r>
              <a:rPr kumimoji="1" lang="ja-JP" altLang="en-US" dirty="0"/>
              <a:t>数値でないデータを入れることはできません．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82FCC-E7B9-4D79-B158-EAEDCA2E771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009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2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53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paiza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</a:rPr>
              <a:t>15</a:t>
            </a:r>
            <a:r>
              <a:rPr lang="en-US" altLang="ja-JP" sz="4400" dirty="0" smtClean="0">
                <a:latin typeface="メイリオ" panose="020B0604030504040204" pitchFamily="50" charset="-128"/>
              </a:rPr>
              <a:t>. </a:t>
            </a:r>
            <a:r>
              <a:rPr lang="en-US" altLang="ja-JP" dirty="0" smtClean="0">
                <a:latin typeface="メイリオ" panose="020B0604030504040204" pitchFamily="50" charset="-128"/>
              </a:rPr>
              <a:t>SQL </a:t>
            </a:r>
            <a:r>
              <a:rPr lang="ja-JP" altLang="en-US" dirty="0" smtClean="0">
                <a:latin typeface="メイリオ" panose="020B0604030504040204" pitchFamily="50" charset="-128"/>
              </a:rPr>
              <a:t>演習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https://www.kkaneko.jp/cc/de/index.html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8ABD05-9BC3-426D-BA81-2E3396A7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問い合わせ（クエリ）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DB03A1-9998-42C9-BA12-E33760F72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ja-JP" altLang="en-US" dirty="0">
                <a:latin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問い合わせ（クエリ）</a:t>
            </a:r>
            <a:r>
              <a:rPr lang="ja-JP" altLang="en-US" dirty="0">
                <a:latin typeface="メイリオ" panose="020B0604030504040204" pitchFamily="50" charset="-128"/>
              </a:rPr>
              <a:t>」とは、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b="1" dirty="0">
                <a:latin typeface="メイリオ" panose="020B0604030504040204" pitchFamily="50" charset="-128"/>
              </a:rPr>
              <a:t>データベース</a:t>
            </a:r>
            <a:r>
              <a:rPr lang="ja-JP" altLang="en-US" dirty="0">
                <a:latin typeface="メイリオ" panose="020B0604030504040204" pitchFamily="50" charset="-128"/>
              </a:rPr>
              <a:t>の</a:t>
            </a:r>
            <a:r>
              <a:rPr lang="ja-JP" altLang="en-US" b="1" dirty="0">
                <a:latin typeface="メイリオ" panose="020B0604030504040204" pitchFamily="50" charset="-128"/>
              </a:rPr>
              <a:t>検索</a:t>
            </a:r>
            <a:r>
              <a:rPr lang="ja-JP" altLang="en-US" dirty="0">
                <a:latin typeface="メイリオ" panose="020B0604030504040204" pitchFamily="50" charset="-128"/>
              </a:rPr>
              <a:t>、</a:t>
            </a:r>
            <a:r>
              <a:rPr lang="ja-JP" altLang="en-US" b="1" dirty="0">
                <a:latin typeface="メイリオ" panose="020B0604030504040204" pitchFamily="50" charset="-128"/>
              </a:rPr>
              <a:t>集計・集約、ソート（並べ替え</a:t>
            </a:r>
            <a:r>
              <a:rPr lang="ja-JP" altLang="en-US" dirty="0">
                <a:latin typeface="メイリオ" panose="020B0604030504040204" pitchFamily="50" charset="-128"/>
              </a:rPr>
              <a:t>）を行うこと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リレーショナルデータベース</a:t>
            </a:r>
            <a:r>
              <a:rPr lang="ja-JP" altLang="en-US" dirty="0">
                <a:latin typeface="メイリオ" panose="020B0604030504040204" pitchFamily="50" charset="-128"/>
              </a:rPr>
              <a:t>での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問い合わせ（クエリ）</a:t>
            </a:r>
            <a:r>
              <a:rPr lang="ja-JP" altLang="en-US" dirty="0">
                <a:latin typeface="メイリオ" panose="020B0604030504040204" pitchFamily="50" charset="-128"/>
              </a:rPr>
              <a:t>の結果は、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テーブル形式のデータ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8EEDA2-2742-4516-A0B0-B0988F69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63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問い合わせ（クエリ）の仕組み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80" y="3612421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5055685" y="3249186"/>
            <a:ext cx="3901532" cy="2597158"/>
          </a:xfrm>
          <a:prstGeom prst="wedgeEllipseCallout">
            <a:avLst>
              <a:gd name="adj1" fmla="val -70482"/>
              <a:gd name="adj2" fmla="val -236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600515" y="4852220"/>
            <a:ext cx="3434096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データの種類ごとに分かれた，たくさんの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endParaRPr kumimoji="0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8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08" y="3612421"/>
            <a:ext cx="1120995" cy="10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屈折矢印 2"/>
          <p:cNvSpPr/>
          <p:nvPr/>
        </p:nvSpPr>
        <p:spPr>
          <a:xfrm rot="10800000" flipH="1">
            <a:off x="1938508" y="2681340"/>
            <a:ext cx="848886" cy="8154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Picture 4" descr="http://4.bp.blogspot.com/-xkCf3U6tykY/UZM47IK-HjI/AAAAAAAASP0/_6_p6PfSld8/s800/computer_business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9" y="1533525"/>
            <a:ext cx="688521" cy="6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5"/>
          <p:cNvSpPr txBox="1">
            <a:spLocks noChangeArrowheads="1"/>
          </p:cNvSpPr>
          <p:nvPr/>
        </p:nvSpPr>
        <p:spPr bwMode="auto">
          <a:xfrm>
            <a:off x="59104" y="2280085"/>
            <a:ext cx="187940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コマンド</a:t>
            </a:r>
          </a:p>
        </p:txBody>
      </p:sp>
      <p:sp>
        <p:nvSpPr>
          <p:cNvPr id="22" name="屈折矢印 21"/>
          <p:cNvSpPr/>
          <p:nvPr/>
        </p:nvSpPr>
        <p:spPr>
          <a:xfrm rot="5400000" flipH="1">
            <a:off x="2979468" y="2039116"/>
            <a:ext cx="1610824" cy="13044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5"/>
          <p:cNvSpPr txBox="1">
            <a:spLocks noChangeArrowheads="1"/>
          </p:cNvSpPr>
          <p:nvPr/>
        </p:nvSpPr>
        <p:spPr bwMode="auto">
          <a:xfrm>
            <a:off x="4666797" y="1652615"/>
            <a:ext cx="340774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結果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形式のデータ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952675" y="3318831"/>
            <a:ext cx="4142687" cy="178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6B5B9A-7802-44F5-A7B2-FE74845C0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86" y="5347902"/>
            <a:ext cx="28777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72A82E4-26C1-49BB-97DA-ABD94D06E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922" y="3856554"/>
            <a:ext cx="2491295" cy="92184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D684F0A-716C-4567-8C11-7904892D5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948" y="2867964"/>
            <a:ext cx="1915556" cy="12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1350" dirty="0"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48583" y="355227"/>
            <a:ext cx="8013443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による問い合わせ（クエリ）の例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1527" y="1255535"/>
            <a:ext cx="9041769" cy="5396981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>
                <a:latin typeface="+mn-lt"/>
              </a:rPr>
              <a:t>①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* FROM </a:t>
            </a:r>
            <a:r>
              <a:rPr lang="ja-JP" altLang="en-US" sz="2400" dirty="0">
                <a:latin typeface="+mn-lt"/>
              </a:rPr>
              <a:t>商品</a:t>
            </a:r>
            <a:r>
              <a:rPr lang="en-US" altLang="ja-JP" sz="2400" dirty="0">
                <a:latin typeface="+mn-lt"/>
              </a:rPr>
              <a:t>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>
                <a:latin typeface="+mn-lt"/>
              </a:rPr>
              <a:t>②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名前</a:t>
            </a:r>
            <a:r>
              <a:rPr lang="en-US" altLang="ja-JP" sz="2400" dirty="0">
                <a:latin typeface="+mn-lt"/>
              </a:rPr>
              <a:t>, </a:t>
            </a:r>
            <a:r>
              <a:rPr lang="ja-JP" altLang="en-US" sz="2400" dirty="0">
                <a:latin typeface="+mn-lt"/>
              </a:rPr>
              <a:t>単価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商品</a:t>
            </a:r>
            <a:r>
              <a:rPr lang="en-US" altLang="ja-JP" sz="2400" dirty="0">
                <a:latin typeface="+mn-lt"/>
              </a:rPr>
              <a:t>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>
                <a:latin typeface="+mn-lt"/>
              </a:rPr>
              <a:t>③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名前</a:t>
            </a:r>
            <a:r>
              <a:rPr lang="en-US" altLang="ja-JP" sz="2400" dirty="0">
                <a:latin typeface="+mn-lt"/>
              </a:rPr>
              <a:t>, </a:t>
            </a:r>
            <a:r>
              <a:rPr lang="ja-JP" altLang="en-US" sz="2400" dirty="0">
                <a:latin typeface="+mn-lt"/>
              </a:rPr>
              <a:t>単価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商品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単価 </a:t>
            </a:r>
            <a:r>
              <a:rPr lang="en-US" altLang="ja-JP" sz="2400" dirty="0">
                <a:latin typeface="+mn-lt"/>
              </a:rPr>
              <a:t>&gt; 80;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>
                <a:latin typeface="+mn-lt"/>
              </a:rPr>
              <a:t>④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受講者</a:t>
            </a:r>
            <a:r>
              <a:rPr lang="en-US" altLang="ja-JP" sz="2400" dirty="0">
                <a:latin typeface="+mn-lt"/>
              </a:rPr>
              <a:t>,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COUNT(*) FROM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成績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GROUP BY </a:t>
            </a:r>
            <a:r>
              <a:rPr lang="ja-JP" altLang="en-US" sz="2400" dirty="0">
                <a:latin typeface="+mn-lt"/>
              </a:rPr>
              <a:t>受講者</a:t>
            </a:r>
            <a:r>
              <a:rPr lang="en-US" altLang="ja-JP" sz="2400" dirty="0">
                <a:latin typeface="+mn-lt"/>
              </a:rPr>
              <a:t>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>
                <a:latin typeface="+mn-lt"/>
              </a:rPr>
              <a:t>⑤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*</a:t>
            </a:r>
            <a:r>
              <a:rPr lang="ja-JP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ORDER BY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年齢</a:t>
            </a:r>
            <a:r>
              <a:rPr lang="en-US" altLang="ja-JP" sz="2400" dirty="0">
                <a:latin typeface="+mn-lt"/>
              </a:rPr>
              <a:t>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>
                <a:latin typeface="+mn-lt"/>
              </a:rPr>
              <a:t>⑥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*</a:t>
            </a:r>
            <a:r>
              <a:rPr lang="ja-JP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dirty="0">
                <a:latin typeface="+mn-lt"/>
              </a:rPr>
              <a:t>T,</a:t>
            </a:r>
            <a:r>
              <a:rPr lang="ja-JP" altLang="en-US" sz="2400" b="1" dirty="0">
                <a:latin typeface="+mn-lt"/>
              </a:rPr>
              <a:t> </a:t>
            </a:r>
            <a:r>
              <a:rPr lang="en-US" altLang="ja-JP" sz="2400" b="1" dirty="0">
                <a:latin typeface="+mn-lt"/>
              </a:rPr>
              <a:t>S;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>
                <a:latin typeface="+mn-lt"/>
              </a:rPr>
              <a:t>⑦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*</a:t>
            </a:r>
            <a:r>
              <a:rPr lang="ja-JP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dirty="0">
                <a:latin typeface="+mn-lt"/>
              </a:rPr>
              <a:t>T,</a:t>
            </a:r>
            <a:r>
              <a:rPr lang="ja-JP" altLang="en-US" sz="2400" b="1" dirty="0">
                <a:latin typeface="+mn-lt"/>
              </a:rPr>
              <a:t> </a:t>
            </a:r>
            <a:r>
              <a:rPr lang="en-US" altLang="ja-JP" sz="2400" b="1" dirty="0">
                <a:latin typeface="+mn-lt"/>
              </a:rPr>
              <a:t>S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lang="en-US" altLang="ja-JP" sz="2400" b="1" dirty="0">
                <a:latin typeface="+mn-lt"/>
              </a:rPr>
              <a:t> a = b;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>
                <a:latin typeface="+mn-lt"/>
              </a:rPr>
              <a:t>⑧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altLang="ja-JP" sz="2400" dirty="0">
                <a:latin typeface="+mn-lt"/>
              </a:rPr>
              <a:t> *</a:t>
            </a:r>
            <a:r>
              <a:rPr lang="ja-JP" altLang="en-US" sz="2400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ja-JP" altLang="en-US" sz="2400" b="1" dirty="0">
                <a:latin typeface="+mn-lt"/>
              </a:rPr>
              <a:t>授業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b="1" dirty="0">
                <a:latin typeface="+mn-lt"/>
              </a:rPr>
              <a:t>教室名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IN</a:t>
            </a:r>
            <a:r>
              <a:rPr lang="en-US" altLang="ja-JP" sz="2400" b="1" dirty="0">
                <a:latin typeface="+mn-lt"/>
              </a:rPr>
              <a:t> ('</a:t>
            </a:r>
            <a:r>
              <a:rPr lang="ja-JP" altLang="en-US" sz="2400" b="1" dirty="0">
                <a:latin typeface="+mn-lt"/>
              </a:rPr>
              <a:t>一階</a:t>
            </a:r>
            <a:r>
              <a:rPr lang="en-US" altLang="ja-JP" sz="2400" b="1" dirty="0">
                <a:latin typeface="+mn-lt"/>
              </a:rPr>
              <a:t>', '</a:t>
            </a:r>
            <a:r>
              <a:rPr lang="ja-JP" altLang="en-US" sz="2400" b="1" dirty="0">
                <a:latin typeface="+mn-lt"/>
              </a:rPr>
              <a:t>二階</a:t>
            </a:r>
            <a:r>
              <a:rPr lang="en-US" altLang="ja-JP" sz="2400" b="1" dirty="0">
                <a:latin typeface="+mn-lt"/>
              </a:rPr>
              <a:t>');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⑨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DISTINCT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学生番号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成績</a:t>
            </a: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科目名 </a:t>
            </a:r>
            <a:endParaRPr lang="en-US" altLang="ja-JP" sz="2400" dirty="0"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        IN</a:t>
            </a:r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 (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ja-JP" altLang="en-US" sz="2400" b="1" dirty="0">
                <a:latin typeface="+mn-lt"/>
              </a:rPr>
              <a:t>科目名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ja-JP" altLang="en-US" sz="2400" b="1" dirty="0">
                <a:latin typeface="+mn-lt"/>
              </a:rPr>
              <a:t>成績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ja-JP" altLang="en-US" sz="2400" b="1" dirty="0">
                <a:latin typeface="+mn-lt"/>
              </a:rPr>
              <a:t>学生番号 </a:t>
            </a:r>
            <a:r>
              <a:rPr lang="en-US" altLang="ja-JP" sz="2400" b="1" dirty="0">
                <a:latin typeface="+mn-lt"/>
              </a:rPr>
              <a:t>= 101</a:t>
            </a:r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)</a:t>
            </a:r>
            <a:r>
              <a:rPr lang="en-US" altLang="ja-JP" sz="2400" dirty="0">
                <a:latin typeface="+mn-lt"/>
              </a:rPr>
              <a:t>;</a:t>
            </a:r>
          </a:p>
          <a:p>
            <a:pPr marL="0" indent="0">
              <a:spcBef>
                <a:spcPts val="1200"/>
              </a:spcBef>
              <a:buNone/>
            </a:pPr>
            <a:endParaRPr lang="en-US" altLang="ja-JP" sz="2400" b="1" dirty="0"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endParaRPr lang="ja-JP" altLang="en-US" sz="2400" b="1" dirty="0"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endParaRPr lang="ja-JP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4292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CBF8F9-77E0-481D-B4E7-366C64A1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結合と結合条件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017F1F-0D4B-4E0A-AFB0-7992DD175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2" y="846252"/>
            <a:ext cx="8999317" cy="60117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rgbClr val="C00000"/>
                </a:solidFill>
              </a:rPr>
              <a:t>結合</a:t>
            </a:r>
            <a:r>
              <a:rPr lang="ja-JP" altLang="en-US" sz="2400" dirty="0"/>
              <a:t>：　２つのテーブルを</a:t>
            </a:r>
            <a:r>
              <a:rPr lang="en-US" altLang="ja-JP" sz="2400" dirty="0"/>
              <a:t>1</a:t>
            </a:r>
            <a:r>
              <a:rPr lang="ja-JP" altLang="en-US" sz="2400" dirty="0"/>
              <a:t>つにまとめる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/>
              <a:t>SELECT * FROM S, T     </a:t>
            </a:r>
            <a:r>
              <a:rPr lang="ja-JP" altLang="en-US" sz="2400" dirty="0"/>
              <a:t>・・・  結合条件なしで </a:t>
            </a:r>
            <a:r>
              <a:rPr lang="en-US" altLang="ja-JP" sz="2400" dirty="0"/>
              <a:t>S </a:t>
            </a:r>
            <a:r>
              <a:rPr lang="ja-JP" altLang="en-US" sz="2400" dirty="0"/>
              <a:t>と </a:t>
            </a:r>
            <a:r>
              <a:rPr lang="en-US" altLang="ja-JP" sz="2400" dirty="0"/>
              <a:t>T </a:t>
            </a:r>
            <a:r>
              <a:rPr lang="ja-JP" altLang="en-US" sz="2400" dirty="0"/>
              <a:t>を</a:t>
            </a:r>
            <a:r>
              <a:rPr lang="ja-JP" altLang="en-US" sz="2400" b="1" dirty="0">
                <a:solidFill>
                  <a:srgbClr val="C00000"/>
                </a:solidFill>
              </a:rPr>
              <a:t>結合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rgbClr val="C00000"/>
                </a:solidFill>
              </a:rPr>
              <a:t>結合条件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/>
              <a:t>SELECT * FROM S, T   WHERE a = b;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/>
              <a:t>  </a:t>
            </a:r>
            <a:r>
              <a:rPr lang="ja-JP" altLang="en-US" sz="2400" dirty="0"/>
              <a:t>・・・ 結合条件は「</a:t>
            </a:r>
            <a:r>
              <a:rPr lang="en-US" altLang="ja-JP" sz="2400" dirty="0"/>
              <a:t>a = b</a:t>
            </a:r>
            <a:r>
              <a:rPr lang="ja-JP" altLang="en-US" sz="2400" dirty="0"/>
              <a:t>」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FAF87A-5BFE-42B4-887D-F7F9C4EC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81A811FB-FA2F-AF8B-6755-F8FC7A357A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3060" y="2306872"/>
          <a:ext cx="168137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0685">
                  <a:extLst>
                    <a:ext uri="{9D8B030D-6E8A-4147-A177-3AD203B41FA5}">
                      <a16:colId xmlns:a16="http://schemas.microsoft.com/office/drawing/2014/main" val="2904359331"/>
                    </a:ext>
                  </a:extLst>
                </a:gridCol>
                <a:gridCol w="840685">
                  <a:extLst>
                    <a:ext uri="{9D8B030D-6E8A-4147-A177-3AD203B41FA5}">
                      <a16:colId xmlns:a16="http://schemas.microsoft.com/office/drawing/2014/main" val="47145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688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400608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82ACF2-929A-08D2-8AC1-A6FACFAFED99}"/>
              </a:ext>
            </a:extLst>
          </p:cNvPr>
          <p:cNvSpPr txBox="1"/>
          <p:nvPr/>
        </p:nvSpPr>
        <p:spPr>
          <a:xfrm>
            <a:off x="255106" y="3189910"/>
            <a:ext cx="207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２行のテーブル</a:t>
            </a: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1D823476-0870-A5EB-12A5-DDE86B7423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77169" y="2123992"/>
          <a:ext cx="1604980" cy="1107440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802490">
                  <a:extLst>
                    <a:ext uri="{9D8B030D-6E8A-4147-A177-3AD203B41FA5}">
                      <a16:colId xmlns:a16="http://schemas.microsoft.com/office/drawing/2014/main" val="1219844247"/>
                    </a:ext>
                  </a:extLst>
                </a:gridCol>
                <a:gridCol w="802490">
                  <a:extLst>
                    <a:ext uri="{9D8B030D-6E8A-4147-A177-3AD203B41FA5}">
                      <a16:colId xmlns:a16="http://schemas.microsoft.com/office/drawing/2014/main" val="8510845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1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9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13619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FE63CE9-A58B-6CB6-1F00-851668AD0BF5}"/>
              </a:ext>
            </a:extLst>
          </p:cNvPr>
          <p:cNvSpPr txBox="1"/>
          <p:nvPr/>
        </p:nvSpPr>
        <p:spPr>
          <a:xfrm>
            <a:off x="2358061" y="3429000"/>
            <a:ext cx="207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３行のテーブル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FB0AE6FD-1514-AEEF-15A3-91A8EE63AE94}"/>
              </a:ext>
            </a:extLst>
          </p:cNvPr>
          <p:cNvSpPr/>
          <p:nvPr/>
        </p:nvSpPr>
        <p:spPr>
          <a:xfrm>
            <a:off x="4363588" y="2359621"/>
            <a:ext cx="770351" cy="68893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表 7">
            <a:extLst>
              <a:ext uri="{FF2B5EF4-FFF2-40B4-BE49-F238E27FC236}">
                <a16:creationId xmlns:a16="http://schemas.microsoft.com/office/drawing/2014/main" id="{843D2B8B-0816-9017-17CE-6E587F804A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34848" y="1906459"/>
          <a:ext cx="1604980" cy="1107440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802490">
                  <a:extLst>
                    <a:ext uri="{9D8B030D-6E8A-4147-A177-3AD203B41FA5}">
                      <a16:colId xmlns:a16="http://schemas.microsoft.com/office/drawing/2014/main" val="1219844247"/>
                    </a:ext>
                  </a:extLst>
                </a:gridCol>
                <a:gridCol w="802490">
                  <a:extLst>
                    <a:ext uri="{9D8B030D-6E8A-4147-A177-3AD203B41FA5}">
                      <a16:colId xmlns:a16="http://schemas.microsoft.com/office/drawing/2014/main" val="8510845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1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9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13619"/>
                  </a:ext>
                </a:extLst>
              </a:tr>
            </a:tbl>
          </a:graphicData>
        </a:graphic>
      </p:graphicFrame>
      <p:graphicFrame>
        <p:nvGraphicFramePr>
          <p:cNvPr id="11" name="表 7">
            <a:extLst>
              <a:ext uri="{FF2B5EF4-FFF2-40B4-BE49-F238E27FC236}">
                <a16:creationId xmlns:a16="http://schemas.microsoft.com/office/drawing/2014/main" id="{AE4F9C7F-461F-452B-682C-62578AA63F2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34848" y="3005522"/>
          <a:ext cx="1604980" cy="1107440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802490">
                  <a:extLst>
                    <a:ext uri="{9D8B030D-6E8A-4147-A177-3AD203B41FA5}">
                      <a16:colId xmlns:a16="http://schemas.microsoft.com/office/drawing/2014/main" val="1219844247"/>
                    </a:ext>
                  </a:extLst>
                </a:gridCol>
                <a:gridCol w="802490">
                  <a:extLst>
                    <a:ext uri="{9D8B030D-6E8A-4147-A177-3AD203B41FA5}">
                      <a16:colId xmlns:a16="http://schemas.microsoft.com/office/drawing/2014/main" val="8510845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1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9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13619"/>
                  </a:ext>
                </a:extLst>
              </a:tr>
            </a:tbl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0D11A7A3-12DB-7AF6-27B2-A5B87FBED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684" y="1906459"/>
            <a:ext cx="1719164" cy="40041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3968E9C-0C8E-501E-7FB3-20FB0642A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684" y="2266957"/>
            <a:ext cx="1719164" cy="40041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80B529B-DA9A-0B8E-CC17-8B9FBA8A2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684" y="2627455"/>
            <a:ext cx="1719164" cy="40041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A544D28-CB93-4A9A-2C37-1BA7B6B4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684" y="3013899"/>
            <a:ext cx="1719164" cy="41347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6CED9DA-51D7-9F6D-1E9F-82B48C851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684" y="3374397"/>
            <a:ext cx="1719164" cy="41347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3D82386-815E-6B6C-76A6-535D9B334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684" y="3734895"/>
            <a:ext cx="1719164" cy="41347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33B1E11-3729-561D-7A67-A4CB086E80C5}"/>
              </a:ext>
            </a:extLst>
          </p:cNvPr>
          <p:cNvSpPr txBox="1"/>
          <p:nvPr/>
        </p:nvSpPr>
        <p:spPr>
          <a:xfrm>
            <a:off x="5819146" y="4215721"/>
            <a:ext cx="301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２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３で，６行のテーブル</a:t>
            </a:r>
          </a:p>
        </p:txBody>
      </p:sp>
    </p:spTree>
    <p:extLst>
      <p:ext uri="{BB962C8B-B14F-4D97-AF65-F5344CB8AC3E}">
        <p14:creationId xmlns:p14="http://schemas.microsoft.com/office/powerpoint/2010/main" val="207522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2F2A1E-3FA5-4A15-9F3D-6EEFB865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結合はどういう場合に役に立つのか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034F14-C058-4C7B-A924-A07D0ADD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23636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違うテーブルに分かれているデータを，</a:t>
            </a:r>
            <a:r>
              <a:rPr kumimoji="1" lang="ja-JP" altLang="en-US" b="1" dirty="0"/>
              <a:t>１つにまとめたい</a:t>
            </a:r>
            <a:r>
              <a:rPr kumimoji="1" lang="ja-JP" altLang="en-US" dirty="0"/>
              <a:t>とき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結合</a:t>
            </a:r>
            <a:r>
              <a:rPr lang="ja-JP" altLang="en-US" dirty="0"/>
              <a:t>は</a:t>
            </a:r>
            <a:r>
              <a:rPr lang="ja-JP" altLang="en-US" b="1" dirty="0"/>
              <a:t>２つのテーブルを１つにまとめる</a:t>
            </a:r>
            <a:endParaRPr lang="en-US" altLang="ja-JP" b="1" dirty="0"/>
          </a:p>
          <a:p>
            <a:r>
              <a:rPr lang="ja-JP" altLang="en-US" b="1" dirty="0">
                <a:solidFill>
                  <a:srgbClr val="C00000"/>
                </a:solidFill>
              </a:rPr>
              <a:t>結合</a:t>
            </a:r>
            <a:r>
              <a:rPr lang="ja-JP" altLang="en-US" dirty="0"/>
              <a:t>を繰り返すことにより，３つ以上のテーブルを１つにまとめることも可能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621AAC-4F1E-4918-8142-F11E40DF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65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latin typeface="Segoe UI" panose="020B0502040204020203" pitchFamily="34" charset="0"/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53365" y="160891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>
                <a:latin typeface="Segoe UI" panose="020B0502040204020203" pitchFamily="34" charset="0"/>
              </a:rPr>
              <a:t>「商品」と「購入」の関連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dirty="0"/>
              <a:t>　</a:t>
            </a:r>
            <a:r>
              <a:rPr kumimoji="1" lang="en-US" altLang="ja-JP" sz="2700" b="1" dirty="0"/>
              <a:t>X</a:t>
            </a:r>
            <a:r>
              <a:rPr kumimoji="1" lang="ja-JP" altLang="en-US" sz="2700" dirty="0"/>
              <a:t>さんは、</a:t>
            </a:r>
            <a:r>
              <a:rPr kumimoji="1" lang="en-US" altLang="ja-JP" sz="2700" b="1" dirty="0"/>
              <a:t>1</a:t>
            </a:r>
            <a:r>
              <a:rPr kumimoji="1" lang="en-US" altLang="ja-JP" sz="2700" dirty="0"/>
              <a:t> </a:t>
            </a:r>
            <a:r>
              <a:rPr kumimoji="1" lang="ja-JP" altLang="en-US" sz="2700" dirty="0"/>
              <a:t>の</a:t>
            </a:r>
            <a:r>
              <a:rPr kumimoji="1" lang="ja-JP" altLang="en-US" sz="2700" b="1" dirty="0"/>
              <a:t>みかん</a:t>
            </a:r>
            <a:r>
              <a:rPr kumimoji="1" lang="ja-JP" altLang="en-US" sz="2700" dirty="0"/>
              <a:t>と，</a:t>
            </a:r>
            <a:endParaRPr kumimoji="1" lang="en-US" altLang="ja-JP" sz="2700" dirty="0"/>
          </a:p>
          <a:p>
            <a:r>
              <a:rPr kumimoji="1" lang="ja-JP" altLang="en-US" sz="2700" dirty="0"/>
              <a:t>　　　　　</a:t>
            </a:r>
            <a:r>
              <a:rPr kumimoji="1" lang="ja-JP" altLang="en-US" sz="2700" b="1" dirty="0"/>
              <a:t>   </a:t>
            </a:r>
            <a:r>
              <a:rPr kumimoji="1" lang="en-US" altLang="ja-JP" sz="2700" b="1" dirty="0"/>
              <a:t>3 </a:t>
            </a:r>
            <a:r>
              <a:rPr kumimoji="1" lang="ja-JP" altLang="en-US" sz="2700" dirty="0"/>
              <a:t>の</a:t>
            </a:r>
            <a:r>
              <a:rPr kumimoji="1" lang="ja-JP" altLang="en-US" sz="2700" b="1" dirty="0"/>
              <a:t>メロン</a:t>
            </a:r>
            <a:r>
              <a:rPr kumimoji="1" lang="ja-JP" altLang="en-US" sz="2700" dirty="0"/>
              <a:t>を買った</a:t>
            </a:r>
            <a:endParaRPr kumimoji="1" lang="en-US" altLang="ja-JP" sz="2700" dirty="0"/>
          </a:p>
          <a:p>
            <a:r>
              <a:rPr lang="en-US" altLang="ja-JP" sz="2700" dirty="0"/>
              <a:t>    </a:t>
            </a:r>
            <a:r>
              <a:rPr lang="en-US" altLang="ja-JP" sz="2700" b="1" dirty="0"/>
              <a:t>Y</a:t>
            </a:r>
            <a:r>
              <a:rPr lang="ja-JP" altLang="en-US" sz="2700" dirty="0"/>
              <a:t>さんは、 </a:t>
            </a:r>
            <a:r>
              <a:rPr lang="en-US" altLang="ja-JP" sz="2700" b="1" dirty="0"/>
              <a:t>2 </a:t>
            </a:r>
            <a:r>
              <a:rPr lang="ja-JP" altLang="en-US" sz="2700" dirty="0"/>
              <a:t>の</a:t>
            </a:r>
            <a:r>
              <a:rPr lang="ja-JP" altLang="en-US" sz="2700" b="1" dirty="0"/>
              <a:t>りんご</a:t>
            </a:r>
            <a:r>
              <a:rPr lang="ja-JP" altLang="en-US" sz="2700" dirty="0"/>
              <a:t>を買った</a:t>
            </a:r>
            <a:endParaRPr kumimoji="1" lang="ja-JP" altLang="en-US" sz="2700" dirty="0"/>
          </a:p>
        </p:txBody>
      </p:sp>
      <p:sp>
        <p:nvSpPr>
          <p:cNvPr id="3" name="右中かっこ 2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商品</a:t>
            </a:r>
            <a:r>
              <a:rPr kumimoji="1" lang="ja-JP" altLang="en-US" sz="2100" dirty="0"/>
              <a:t>テーブルの情報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購入</a:t>
            </a:r>
            <a:r>
              <a:rPr kumimoji="1" lang="ja-JP" altLang="en-US" sz="2100" dirty="0"/>
              <a:t>テーブルの情報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150D7FD-EBD6-4AC5-B68A-D0DBF3756D86}"/>
              </a:ext>
            </a:extLst>
          </p:cNvPr>
          <p:cNvSpPr txBox="1"/>
          <p:nvPr/>
        </p:nvSpPr>
        <p:spPr>
          <a:xfrm>
            <a:off x="1270000" y="979065"/>
            <a:ext cx="27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</a:p>
        </p:txBody>
      </p: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D6CD51BE-DD6D-403B-987C-B7DCFEA65714}"/>
              </a:ext>
            </a:extLst>
          </p:cNvPr>
          <p:cNvGraphicFramePr>
            <a:graphicFrameLocks noGrp="1"/>
          </p:cNvGraphicFramePr>
          <p:nvPr/>
        </p:nvGraphicFramePr>
        <p:xfrm>
          <a:off x="173001" y="1565563"/>
          <a:ext cx="312206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8623C7D-0DA9-4C40-99BC-620AC4F2B87E}"/>
              </a:ext>
            </a:extLst>
          </p:cNvPr>
          <p:cNvSpPr txBox="1"/>
          <p:nvPr/>
        </p:nvSpPr>
        <p:spPr>
          <a:xfrm>
            <a:off x="1307356" y="3692319"/>
            <a:ext cx="27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購入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11810718-6A32-4C30-81F8-DFC4B89BC474}"/>
              </a:ext>
            </a:extLst>
          </p:cNvPr>
          <p:cNvGraphicFramePr>
            <a:graphicFrameLocks noGrp="1"/>
          </p:cNvGraphicFramePr>
          <p:nvPr/>
        </p:nvGraphicFramePr>
        <p:xfrm>
          <a:off x="347993" y="4364770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364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94A706-D545-4766-904B-912C547C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「商品」と「購入」の結合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C86A4-B30F-4F99-A63D-5DA9016C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6CA5EE-2D86-4855-A44A-EE2572B0D4EF}"/>
              </a:ext>
            </a:extLst>
          </p:cNvPr>
          <p:cNvSpPr txBox="1"/>
          <p:nvPr/>
        </p:nvSpPr>
        <p:spPr>
          <a:xfrm>
            <a:off x="96518" y="4087626"/>
            <a:ext cx="42100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500" b="1" u="sng" dirty="0">
                <a:solidFill>
                  <a:srgbClr val="FF0000"/>
                </a:solidFill>
              </a:rPr>
              <a:t>ペアは</a:t>
            </a:r>
            <a:r>
              <a:rPr lang="ja-JP" altLang="en-US" sz="4500" b="1" u="sng" dirty="0">
                <a:solidFill>
                  <a:srgbClr val="FF0000"/>
                </a:solidFill>
              </a:rPr>
              <a:t>９通り</a:t>
            </a:r>
            <a:endParaRPr kumimoji="1" lang="en-US" altLang="ja-JP" sz="45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194154" y="12619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http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55D5C090-40BD-47F5-BCE3-A89A3CADC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56" y="461629"/>
            <a:ext cx="787194" cy="7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4.bp.blogspot.com/-uY6ko43-ABE/VD3RiIglszI/AAAAAAAAoEA/kI39usefO44/s800/fruit_ringo.png">
            <a:extLst>
              <a:ext uri="{FF2B5EF4-FFF2-40B4-BE49-F238E27FC236}">
                <a16:creationId xmlns:a16="http://schemas.microsoft.com/office/drawing/2014/main" id="{B752C302-62A8-4F00-A4D5-58705A19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56" y="1565567"/>
            <a:ext cx="78483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2.bp.blogspot.com/-wIs3pMkyXsg/UgSMRuzjm5I/AAAAAAAAXAY/OWFgXcK7cCs/s800/fruit_melon.png">
            <a:extLst>
              <a:ext uri="{FF2B5EF4-FFF2-40B4-BE49-F238E27FC236}">
                <a16:creationId xmlns:a16="http://schemas.microsoft.com/office/drawing/2014/main" id="{9F3AF570-2EAD-4569-8558-5FBE3DEE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08" y="2657066"/>
            <a:ext cx="812126" cy="8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B960773-E297-48F8-BE95-CF1137F65EAF}"/>
              </a:ext>
            </a:extLst>
          </p:cNvPr>
          <p:cNvSpPr txBox="1"/>
          <p:nvPr/>
        </p:nvSpPr>
        <p:spPr>
          <a:xfrm>
            <a:off x="7136477" y="1399603"/>
            <a:ext cx="27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購入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6183377" y="1189474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FE3133-D899-431E-B2E2-61884C8A65F9}"/>
              </a:ext>
            </a:extLst>
          </p:cNvPr>
          <p:cNvSpPr txBox="1"/>
          <p:nvPr/>
        </p:nvSpPr>
        <p:spPr>
          <a:xfrm>
            <a:off x="914323" y="541978"/>
            <a:ext cx="27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</a:p>
        </p:txBody>
      </p:sp>
      <p:pic>
        <p:nvPicPr>
          <p:cNvPr id="13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20C40B5D-E8CA-4AE3-845D-5E0EECC5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97" y="419515"/>
            <a:ext cx="768839" cy="8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3.bp.blogspot.com/-KUJP0r5OZ_E/VUIJ5c4pikI/AAAAAAAAtbI/2wgXw1jgj2c/s800/net_shopping_pc.png">
            <a:extLst>
              <a:ext uri="{FF2B5EF4-FFF2-40B4-BE49-F238E27FC236}">
                <a16:creationId xmlns:a16="http://schemas.microsoft.com/office/drawing/2014/main" id="{0EEBD448-4E2D-4602-B6A5-B7DCC0AA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80" y="2634026"/>
            <a:ext cx="918973" cy="8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31FFB649-CBEC-4600-AF38-D2D112B5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64" y="1546577"/>
            <a:ext cx="768839" cy="8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AFE7BDC-53D1-4077-A30C-2D135901A29B}"/>
              </a:ext>
            </a:extLst>
          </p:cNvPr>
          <p:cNvCxnSpPr>
            <a:cxnSpLocks/>
          </p:cNvCxnSpPr>
          <p:nvPr/>
        </p:nvCxnSpPr>
        <p:spPr>
          <a:xfrm>
            <a:off x="4341387" y="1156045"/>
            <a:ext cx="655076" cy="639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A50EA10-DB53-4811-8DA4-0AEC1615D416}"/>
              </a:ext>
            </a:extLst>
          </p:cNvPr>
          <p:cNvCxnSpPr>
            <a:cxnSpLocks/>
          </p:cNvCxnSpPr>
          <p:nvPr/>
        </p:nvCxnSpPr>
        <p:spPr>
          <a:xfrm>
            <a:off x="4308019" y="2172818"/>
            <a:ext cx="671740" cy="8264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B435EDF-EEF3-490B-B737-1206F2E5247E}"/>
              </a:ext>
            </a:extLst>
          </p:cNvPr>
          <p:cNvCxnSpPr>
            <a:cxnSpLocks/>
          </p:cNvCxnSpPr>
          <p:nvPr/>
        </p:nvCxnSpPr>
        <p:spPr>
          <a:xfrm>
            <a:off x="4324683" y="3210891"/>
            <a:ext cx="6717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43D0E40-718C-419D-A196-B19F6C16DE3A}"/>
              </a:ext>
            </a:extLst>
          </p:cNvPr>
          <p:cNvCxnSpPr>
            <a:cxnSpLocks/>
          </p:cNvCxnSpPr>
          <p:nvPr/>
        </p:nvCxnSpPr>
        <p:spPr>
          <a:xfrm flipV="1">
            <a:off x="4308019" y="2194655"/>
            <a:ext cx="688444" cy="8741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8197895-F0B3-4622-9E06-9FBD45632716}"/>
              </a:ext>
            </a:extLst>
          </p:cNvPr>
          <p:cNvCxnSpPr>
            <a:cxnSpLocks/>
          </p:cNvCxnSpPr>
          <p:nvPr/>
        </p:nvCxnSpPr>
        <p:spPr>
          <a:xfrm flipV="1">
            <a:off x="4232534" y="1220726"/>
            <a:ext cx="763929" cy="16132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2EBEF1C-4B58-4549-ADAB-B166D72B463E}"/>
              </a:ext>
            </a:extLst>
          </p:cNvPr>
          <p:cNvCxnSpPr>
            <a:cxnSpLocks/>
          </p:cNvCxnSpPr>
          <p:nvPr/>
        </p:nvCxnSpPr>
        <p:spPr>
          <a:xfrm flipV="1">
            <a:off x="4324683" y="1992311"/>
            <a:ext cx="65507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9D66DF1-793C-40E7-A74A-6E21304D92D2}"/>
              </a:ext>
            </a:extLst>
          </p:cNvPr>
          <p:cNvCxnSpPr>
            <a:cxnSpLocks/>
          </p:cNvCxnSpPr>
          <p:nvPr/>
        </p:nvCxnSpPr>
        <p:spPr>
          <a:xfrm flipV="1">
            <a:off x="4306568" y="1063707"/>
            <a:ext cx="634950" cy="729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742B1749-0431-4023-A4AB-524E52E96F68}"/>
              </a:ext>
            </a:extLst>
          </p:cNvPr>
          <p:cNvCxnSpPr>
            <a:cxnSpLocks/>
          </p:cNvCxnSpPr>
          <p:nvPr/>
        </p:nvCxnSpPr>
        <p:spPr>
          <a:xfrm>
            <a:off x="4341387" y="921632"/>
            <a:ext cx="569902" cy="13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5BF0A93-6B63-4F67-9CC7-B5281AEADA5C}"/>
              </a:ext>
            </a:extLst>
          </p:cNvPr>
          <p:cNvCxnSpPr>
            <a:cxnSpLocks/>
          </p:cNvCxnSpPr>
          <p:nvPr/>
        </p:nvCxnSpPr>
        <p:spPr>
          <a:xfrm>
            <a:off x="4291355" y="1343424"/>
            <a:ext cx="797257" cy="14834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表 41">
            <a:extLst>
              <a:ext uri="{FF2B5EF4-FFF2-40B4-BE49-F238E27FC236}">
                <a16:creationId xmlns:a16="http://schemas.microsoft.com/office/drawing/2014/main" id="{CB7AD5FB-895F-4017-967E-608E7015B5E9}"/>
              </a:ext>
            </a:extLst>
          </p:cNvPr>
          <p:cNvGraphicFramePr>
            <a:graphicFrameLocks noGrp="1"/>
          </p:cNvGraphicFramePr>
          <p:nvPr/>
        </p:nvGraphicFramePr>
        <p:xfrm>
          <a:off x="4328861" y="3692989"/>
          <a:ext cx="4143891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8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70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Y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0343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Y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Y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324033"/>
                  </a:ext>
                </a:extLst>
              </a:tr>
            </a:tbl>
          </a:graphicData>
        </a:graphic>
      </p:graphicFrame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EED003F-30D6-40A9-B111-5285130857BF}"/>
              </a:ext>
            </a:extLst>
          </p:cNvPr>
          <p:cNvSpPr txBox="1"/>
          <p:nvPr/>
        </p:nvSpPr>
        <p:spPr>
          <a:xfrm>
            <a:off x="914323" y="4965516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　</a:t>
            </a:r>
            <a:r>
              <a:rPr kumimoji="1" lang="ja-JP" altLang="en-US" sz="2400" b="1" dirty="0"/>
              <a:t>結合の結果　⇒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（結合条件が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無い</a:t>
            </a:r>
            <a:r>
              <a:rPr kumimoji="1" lang="ja-JP" altLang="en-US" sz="2400" b="1" dirty="0"/>
              <a:t>場合）</a:t>
            </a: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AE1C0C3D-1638-4810-B677-513666C27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0" y="5949220"/>
            <a:ext cx="4224020" cy="63731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,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20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94A706-D545-4766-904B-912C547C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「商品」と「購入」の結合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C86A4-B30F-4F99-A63D-5DA9016C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194154" y="12619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http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55D5C090-40BD-47F5-BCE3-A89A3CADC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56" y="461629"/>
            <a:ext cx="787194" cy="7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4.bp.blogspot.com/-uY6ko43-ABE/VD3RiIglszI/AAAAAAAAoEA/kI39usefO44/s800/fruit_ringo.png">
            <a:extLst>
              <a:ext uri="{FF2B5EF4-FFF2-40B4-BE49-F238E27FC236}">
                <a16:creationId xmlns:a16="http://schemas.microsoft.com/office/drawing/2014/main" id="{B752C302-62A8-4F00-A4D5-58705A19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56" y="1565567"/>
            <a:ext cx="78483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2.bp.blogspot.com/-wIs3pMkyXsg/UgSMRuzjm5I/AAAAAAAAXAY/OWFgXcK7cCs/s800/fruit_melon.png">
            <a:extLst>
              <a:ext uri="{FF2B5EF4-FFF2-40B4-BE49-F238E27FC236}">
                <a16:creationId xmlns:a16="http://schemas.microsoft.com/office/drawing/2014/main" id="{9F3AF570-2EAD-4569-8558-5FBE3DEE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08" y="2657066"/>
            <a:ext cx="812126" cy="8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B960773-E297-48F8-BE95-CF1137F65EAF}"/>
              </a:ext>
            </a:extLst>
          </p:cNvPr>
          <p:cNvSpPr txBox="1"/>
          <p:nvPr/>
        </p:nvSpPr>
        <p:spPr>
          <a:xfrm>
            <a:off x="7136477" y="1399603"/>
            <a:ext cx="27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購入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6183377" y="1189474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FE3133-D899-431E-B2E2-61884C8A65F9}"/>
              </a:ext>
            </a:extLst>
          </p:cNvPr>
          <p:cNvSpPr txBox="1"/>
          <p:nvPr/>
        </p:nvSpPr>
        <p:spPr>
          <a:xfrm>
            <a:off x="914323" y="541978"/>
            <a:ext cx="27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</a:p>
        </p:txBody>
      </p:sp>
      <p:pic>
        <p:nvPicPr>
          <p:cNvPr id="13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20C40B5D-E8CA-4AE3-845D-5E0EECC5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97" y="419515"/>
            <a:ext cx="768839" cy="8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3.bp.blogspot.com/-KUJP0r5OZ_E/VUIJ5c4pikI/AAAAAAAAtbI/2wgXw1jgj2c/s800/net_shopping_pc.png">
            <a:extLst>
              <a:ext uri="{FF2B5EF4-FFF2-40B4-BE49-F238E27FC236}">
                <a16:creationId xmlns:a16="http://schemas.microsoft.com/office/drawing/2014/main" id="{0EEBD448-4E2D-4602-B6A5-B7DCC0AA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80" y="2634026"/>
            <a:ext cx="918973" cy="8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31FFB649-CBEC-4600-AF38-D2D112B5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64" y="1546577"/>
            <a:ext cx="768839" cy="8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AFE7BDC-53D1-4077-A30C-2D135901A29B}"/>
              </a:ext>
            </a:extLst>
          </p:cNvPr>
          <p:cNvCxnSpPr>
            <a:cxnSpLocks/>
          </p:cNvCxnSpPr>
          <p:nvPr/>
        </p:nvCxnSpPr>
        <p:spPr>
          <a:xfrm>
            <a:off x="4341387" y="1156045"/>
            <a:ext cx="655076" cy="639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A50EA10-DB53-4811-8DA4-0AEC1615D416}"/>
              </a:ext>
            </a:extLst>
          </p:cNvPr>
          <p:cNvCxnSpPr>
            <a:cxnSpLocks/>
          </p:cNvCxnSpPr>
          <p:nvPr/>
        </p:nvCxnSpPr>
        <p:spPr>
          <a:xfrm>
            <a:off x="4308019" y="2172818"/>
            <a:ext cx="671740" cy="82648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B435EDF-EEF3-490B-B737-1206F2E5247E}"/>
              </a:ext>
            </a:extLst>
          </p:cNvPr>
          <p:cNvCxnSpPr>
            <a:cxnSpLocks/>
          </p:cNvCxnSpPr>
          <p:nvPr/>
        </p:nvCxnSpPr>
        <p:spPr>
          <a:xfrm>
            <a:off x="4324683" y="3210891"/>
            <a:ext cx="6717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43D0E40-718C-419D-A196-B19F6C16DE3A}"/>
              </a:ext>
            </a:extLst>
          </p:cNvPr>
          <p:cNvCxnSpPr>
            <a:cxnSpLocks/>
          </p:cNvCxnSpPr>
          <p:nvPr/>
        </p:nvCxnSpPr>
        <p:spPr>
          <a:xfrm flipV="1">
            <a:off x="4308019" y="2194655"/>
            <a:ext cx="688444" cy="874161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8197895-F0B3-4622-9E06-9FBD45632716}"/>
              </a:ext>
            </a:extLst>
          </p:cNvPr>
          <p:cNvCxnSpPr>
            <a:cxnSpLocks/>
          </p:cNvCxnSpPr>
          <p:nvPr/>
        </p:nvCxnSpPr>
        <p:spPr>
          <a:xfrm flipV="1">
            <a:off x="4232534" y="1220726"/>
            <a:ext cx="763929" cy="16132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2EBEF1C-4B58-4549-ADAB-B166D72B463E}"/>
              </a:ext>
            </a:extLst>
          </p:cNvPr>
          <p:cNvCxnSpPr>
            <a:cxnSpLocks/>
          </p:cNvCxnSpPr>
          <p:nvPr/>
        </p:nvCxnSpPr>
        <p:spPr>
          <a:xfrm flipV="1">
            <a:off x="4324683" y="1992311"/>
            <a:ext cx="65507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9D66DF1-793C-40E7-A74A-6E21304D92D2}"/>
              </a:ext>
            </a:extLst>
          </p:cNvPr>
          <p:cNvCxnSpPr>
            <a:cxnSpLocks/>
          </p:cNvCxnSpPr>
          <p:nvPr/>
        </p:nvCxnSpPr>
        <p:spPr>
          <a:xfrm flipV="1">
            <a:off x="4306568" y="1063707"/>
            <a:ext cx="634950" cy="729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742B1749-0431-4023-A4AB-524E52E96F68}"/>
              </a:ext>
            </a:extLst>
          </p:cNvPr>
          <p:cNvCxnSpPr>
            <a:cxnSpLocks/>
          </p:cNvCxnSpPr>
          <p:nvPr/>
        </p:nvCxnSpPr>
        <p:spPr>
          <a:xfrm>
            <a:off x="4341387" y="921632"/>
            <a:ext cx="569902" cy="1371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5BF0A93-6B63-4F67-9CC7-B5281AEADA5C}"/>
              </a:ext>
            </a:extLst>
          </p:cNvPr>
          <p:cNvCxnSpPr>
            <a:cxnSpLocks/>
          </p:cNvCxnSpPr>
          <p:nvPr/>
        </p:nvCxnSpPr>
        <p:spPr>
          <a:xfrm>
            <a:off x="4291355" y="1343424"/>
            <a:ext cx="797257" cy="14834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EED003F-30D6-40A9-B111-5285130857BF}"/>
              </a:ext>
            </a:extLst>
          </p:cNvPr>
          <p:cNvSpPr txBox="1"/>
          <p:nvPr/>
        </p:nvSpPr>
        <p:spPr>
          <a:xfrm>
            <a:off x="1027320" y="4315590"/>
            <a:ext cx="3264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結合条件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があると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選択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が行われる　⇒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AD8E4E59-CD5B-44F5-B7D3-ACD94D66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76" y="5422286"/>
            <a:ext cx="3593856" cy="10181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,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WHERE</a:t>
            </a:r>
            <a:r>
              <a:rPr lang="en-US" altLang="ja-JP" sz="2700" dirty="0">
                <a:latin typeface="Segoe UI" panose="020B0502040204020203" pitchFamily="34" charset="0"/>
              </a:rPr>
              <a:t> ID = 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33FE769F-DE1A-4A36-8CC4-85B3965C770F}"/>
              </a:ext>
            </a:extLst>
          </p:cNvPr>
          <p:cNvGraphicFramePr>
            <a:graphicFrameLocks noGrp="1"/>
          </p:cNvGraphicFramePr>
          <p:nvPr/>
        </p:nvGraphicFramePr>
        <p:xfrm>
          <a:off x="4424649" y="4176582"/>
          <a:ext cx="4224020" cy="133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Y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16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を用いた新しい行の挿入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4089083" y="2444591"/>
            <a:ext cx="497205" cy="53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6841" y="5001761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0978" y="5003187"/>
            <a:ext cx="416652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値の並び．半角のカンマ「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,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」で区切る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文字列は半角の「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'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」で囲む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0261" y="4421117"/>
            <a:ext cx="6678431" cy="5539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3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INSERT INTO </a:t>
            </a:r>
            <a:r>
              <a:rPr lang="en-US" altLang="ja-JP" sz="3000" dirty="0"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3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VALUES</a:t>
            </a:r>
            <a:r>
              <a:rPr lang="en-US" altLang="ja-JP" sz="3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en-US" altLang="ja-JP" sz="3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4, 'apple', 150</a:t>
            </a:r>
            <a:r>
              <a:rPr lang="en-US" altLang="ja-JP" sz="3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);</a:t>
            </a:r>
            <a:endParaRPr kumimoji="1" lang="ja-JP" altLang="en-US" sz="30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F740B0AF-AA9B-4757-A174-225CE631C22B}"/>
              </a:ext>
            </a:extLst>
          </p:cNvPr>
          <p:cNvGraphicFramePr>
            <a:graphicFrameLocks noGrp="1"/>
          </p:cNvGraphicFramePr>
          <p:nvPr/>
        </p:nvGraphicFramePr>
        <p:xfrm>
          <a:off x="597117" y="1996973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5F751A1-8EEE-479C-BDF1-04EA5CE3DAB8}"/>
              </a:ext>
            </a:extLst>
          </p:cNvPr>
          <p:cNvGraphicFramePr>
            <a:graphicFrameLocks noGrp="1"/>
          </p:cNvGraphicFramePr>
          <p:nvPr/>
        </p:nvGraphicFramePr>
        <p:xfrm>
          <a:off x="4953527" y="1996972"/>
          <a:ext cx="31863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9082541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20A445-9C17-441B-AD9B-94748B9142D8}"/>
              </a:ext>
            </a:extLst>
          </p:cNvPr>
          <p:cNvSpPr txBox="1"/>
          <p:nvPr/>
        </p:nvSpPr>
        <p:spPr>
          <a:xfrm>
            <a:off x="597117" y="1489274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9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000" dirty="0"/>
              <a:t>ロールバックとは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5940FB6-D91C-4C45-82A6-6C3F63B50793}" type="slidenum">
              <a:rPr kumimoji="1" lang="ja-JP" altLang="en-US" sz="2100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>
                <a:defRPr/>
              </a:pPr>
              <a:t>19</a:t>
            </a:fld>
            <a:endParaRPr kumimoji="1" lang="ja-JP" altLang="en-US" sz="2100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8437" y="1104770"/>
            <a:ext cx="7432617" cy="3879057"/>
          </a:xfrm>
        </p:spPr>
        <p:txBody>
          <a:bodyPr>
            <a:normAutofit fontScale="925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ロールバック</a:t>
            </a:r>
            <a:r>
              <a:rPr lang="ja-JP" altLang="en-US" dirty="0"/>
              <a:t>は，データベースを，</a:t>
            </a:r>
            <a:r>
              <a:rPr lang="ja-JP" altLang="en-US" b="1" u="sng" dirty="0">
                <a:solidFill>
                  <a:srgbClr val="FF0000"/>
                </a:solidFill>
              </a:rPr>
              <a:t>トランザクション開始時点</a:t>
            </a:r>
            <a:r>
              <a:rPr lang="ja-JP" altLang="en-US" dirty="0"/>
              <a:t>に</a:t>
            </a:r>
            <a:r>
              <a:rPr lang="ja-JP" altLang="en-US" b="1" u="sng" dirty="0">
                <a:solidFill>
                  <a:srgbClr val="FF0000"/>
                </a:solidFill>
              </a:rPr>
              <a:t>戻すこと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リレーショナルデータベース管理システム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標準機能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b="1" u="sng" dirty="0">
                <a:solidFill>
                  <a:srgbClr val="FF0000"/>
                </a:solidFill>
              </a:rPr>
              <a:t>ロールバックしたトランザクションだけが元に戻る（他の利用者に影響を与えることはない）</a:t>
            </a:r>
            <a:endParaRPr lang="en-US" altLang="ja-JP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6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5A6124E-3946-4030-ADB3-5FE1860B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1034"/>
            <a:ext cx="2057400" cy="365125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73F788-7A3A-4B2A-9D84-D21053F32698}"/>
              </a:ext>
            </a:extLst>
          </p:cNvPr>
          <p:cNvSpPr txBox="1"/>
          <p:nvPr/>
        </p:nvSpPr>
        <p:spPr>
          <a:xfrm>
            <a:off x="324256" y="330740"/>
            <a:ext cx="3999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ここで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使用</a:t>
            </a:r>
            <a:r>
              <a:rPr kumimoji="1"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endParaRPr kumimoji="1" lang="ja-JP" altLang="en-US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61E4051-EFB5-4567-B90C-A51EBED53D2C}"/>
              </a:ext>
            </a:extLst>
          </p:cNvPr>
          <p:cNvSpPr txBox="1">
            <a:spLocks noChangeArrowheads="1"/>
          </p:cNvSpPr>
          <p:nvPr/>
        </p:nvSpPr>
        <p:spPr>
          <a:xfrm>
            <a:off x="1011794" y="1081919"/>
            <a:ext cx="7452500" cy="27699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2400" b="1" dirty="0"/>
              <a:t>テーブル定義</a:t>
            </a:r>
            <a:endParaRPr lang="en-US" altLang="ja-JP" sz="24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ja-JP" sz="2400" dirty="0"/>
              <a:t>	CREATE TABLE ...</a:t>
            </a:r>
          </a:p>
          <a:p>
            <a:pPr>
              <a:defRPr/>
            </a:pPr>
            <a:r>
              <a:rPr lang="ja-JP" altLang="en-US" sz="2400" b="1" dirty="0"/>
              <a:t>問い合わせ（クエリ）</a:t>
            </a:r>
            <a:endParaRPr lang="en-US" altLang="ja-JP" sz="24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ja-JP" sz="2400" dirty="0"/>
              <a:t>	SELECT ... FROM ...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ja-JP" sz="2400" dirty="0"/>
              <a:t>	SELECT ... FROM ... WHERE ...</a:t>
            </a:r>
          </a:p>
          <a:p>
            <a:pPr>
              <a:defRPr/>
            </a:pPr>
            <a:r>
              <a:rPr lang="ja-JP" altLang="en-US" sz="2400" b="1" dirty="0"/>
              <a:t>行の挿入</a:t>
            </a:r>
            <a:endParaRPr lang="en-US" altLang="ja-JP" sz="24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ja-JP" sz="2400" dirty="0"/>
              <a:t>	INSERT INTO ...</a:t>
            </a:r>
          </a:p>
          <a:p>
            <a:pPr>
              <a:defRPr/>
            </a:pPr>
            <a:r>
              <a:rPr lang="ja-JP" altLang="en-US" sz="2400" b="1" dirty="0"/>
              <a:t>問い合わせ結果の保存</a:t>
            </a:r>
            <a:endParaRPr lang="en-US" altLang="ja-JP" sz="24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ja-JP" sz="2400" dirty="0"/>
              <a:t>	CREATE TABLE AS </a:t>
            </a:r>
            <a:r>
              <a:rPr lang="en-US" altLang="ja-JP" sz="2400" dirty="0" smtClean="0"/>
              <a:t>...</a:t>
            </a:r>
          </a:p>
          <a:p>
            <a:pPr>
              <a:defRPr/>
            </a:pPr>
            <a:r>
              <a:rPr lang="ja-JP" altLang="en-US" sz="2400" b="1" dirty="0"/>
              <a:t>トランザクションの開始</a:t>
            </a:r>
            <a:r>
              <a:rPr lang="ja-JP" altLang="en-US" sz="2400" b="1" dirty="0" smtClean="0"/>
              <a:t>とロールバック</a:t>
            </a:r>
            <a:endParaRPr lang="en-US" altLang="ja-JP" sz="2400" b="1" dirty="0"/>
          </a:p>
          <a:p>
            <a:pPr marL="0" indent="0">
              <a:buNone/>
              <a:defRPr/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START TRANSACTION, </a:t>
            </a:r>
            <a:r>
              <a:rPr lang="en-US" altLang="ja-JP" sz="2400" dirty="0"/>
              <a:t>R</a:t>
            </a:r>
            <a:r>
              <a:rPr lang="en-US" altLang="ja-JP" sz="2400" dirty="0" smtClean="0"/>
              <a:t>OLLBACK</a:t>
            </a:r>
          </a:p>
        </p:txBody>
      </p:sp>
    </p:spTree>
    <p:extLst>
      <p:ext uri="{BB962C8B-B14F-4D97-AF65-F5344CB8AC3E}">
        <p14:creationId xmlns:p14="http://schemas.microsoft.com/office/powerpoint/2010/main" val="72421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800" dirty="0"/>
              <a:t>ロールバック </a:t>
            </a:r>
            <a:r>
              <a:rPr lang="en-US" altLang="ja-JP" sz="2800" dirty="0"/>
              <a:t>(rollback)</a:t>
            </a:r>
            <a:endParaRPr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5940FB6-D91C-4C45-82A6-6C3F63B50793}" type="slidenum">
              <a:rPr kumimoji="1" lang="ja-JP" altLang="en-US" sz="2100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>
                <a:defRPr/>
              </a:pPr>
              <a:t>20</a:t>
            </a:fld>
            <a:endParaRPr kumimoji="1" lang="ja-JP" altLang="en-US" sz="2100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pic>
        <p:nvPicPr>
          <p:cNvPr id="11" name="Picture 6" descr="サーバー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60" y="2832380"/>
            <a:ext cx="2040731" cy="19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4.bp.blogspot.com/-xkCf3U6tykY/UZM47IK-HjI/AAAAAAAASP0/_6_p6PfSld8/s800/computer_business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" y="2556672"/>
            <a:ext cx="2278549" cy="19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2153440" y="2182952"/>
            <a:ext cx="3105714" cy="3441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93523" y="2459672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トランザクション開始</a:t>
            </a:r>
            <a:endParaRPr kumimoji="1" lang="en-US" altLang="ja-JP" sz="2400" b="1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59239" y="959133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100" dirty="0">
                <a:solidFill>
                  <a:prstClr val="black"/>
                </a:solidFill>
                <a:latin typeface="Segoe UI"/>
                <a:ea typeface="メイリオ"/>
              </a:rPr>
              <a:t>操作１、操作２、操作３</a:t>
            </a:r>
            <a:endParaRPr kumimoji="1" lang="en-US" altLang="ja-JP" sz="2100" dirty="0">
              <a:solidFill>
                <a:prstClr val="black"/>
              </a:solidFill>
              <a:latin typeface="Segoe UI"/>
              <a:ea typeface="メイリオ"/>
            </a:endParaRPr>
          </a:p>
          <a:p>
            <a:pPr defTabSz="685800">
              <a:defRPr/>
            </a:pPr>
            <a:r>
              <a:rPr kumimoji="1" lang="ja-JP" altLang="en-US" sz="2100" dirty="0">
                <a:solidFill>
                  <a:prstClr val="black"/>
                </a:solidFill>
                <a:latin typeface="Segoe UI"/>
                <a:ea typeface="メイリオ"/>
              </a:rPr>
              <a:t>と操作していて、</a:t>
            </a:r>
            <a:endParaRPr kumimoji="1" lang="en-US" altLang="ja-JP" sz="2100" dirty="0">
              <a:solidFill>
                <a:prstClr val="black"/>
              </a:solidFill>
              <a:latin typeface="Segoe UI"/>
              <a:ea typeface="メイリオ"/>
            </a:endParaRPr>
          </a:p>
          <a:p>
            <a:pPr defTabSz="685800">
              <a:defRPr/>
            </a:pPr>
            <a:r>
              <a:rPr lang="ja-JP" altLang="en-US" sz="2100" b="1" u="sng" dirty="0">
                <a:solidFill>
                  <a:srgbClr val="FF0000"/>
                </a:solidFill>
                <a:latin typeface="Segoe UI"/>
                <a:ea typeface="メイリオ"/>
              </a:rPr>
              <a:t>最初</a:t>
            </a:r>
            <a:r>
              <a:rPr kumimoji="1" lang="ja-JP" altLang="en-US" sz="2100" b="1" u="sng" dirty="0">
                <a:solidFill>
                  <a:srgbClr val="FF0000"/>
                </a:solidFill>
                <a:latin typeface="Segoe UI"/>
                <a:ea typeface="メイリオ"/>
              </a:rPr>
              <a:t>に戻したくなった</a:t>
            </a:r>
            <a:endParaRPr kumimoji="1" lang="ja-JP" altLang="en-US" sz="21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325785" y="3232899"/>
            <a:ext cx="1315473" cy="216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24" idx="3"/>
          </p:cNvCxnSpPr>
          <p:nvPr/>
        </p:nvCxnSpPr>
        <p:spPr>
          <a:xfrm flipV="1">
            <a:off x="4293092" y="3783872"/>
            <a:ext cx="1348166" cy="59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179111" y="307182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操作１</a:t>
            </a:r>
            <a:endParaRPr kumimoji="1" lang="en-US" altLang="ja-JP" sz="24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85096" y="361258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操作２</a:t>
            </a:r>
            <a:endParaRPr kumimoji="1" lang="en-US" altLang="ja-JP" sz="24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70741" y="418421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操作３</a:t>
            </a:r>
            <a:endParaRPr kumimoji="1" lang="en-US" altLang="ja-JP" sz="24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4313495" y="4051162"/>
            <a:ext cx="1327763" cy="275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2992968" y="4735362"/>
            <a:ext cx="14863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en-US" altLang="ja-JP" sz="2700" b="1" dirty="0">
                <a:solidFill>
                  <a:srgbClr val="FF0000"/>
                </a:solidFill>
                <a:latin typeface="Segoe UI"/>
                <a:ea typeface="メイリオ"/>
              </a:rPr>
              <a:t>rollback</a:t>
            </a:r>
          </a:p>
        </p:txBody>
      </p:sp>
      <p:cxnSp>
        <p:nvCxnSpPr>
          <p:cNvPr id="29" name="直線矢印コネクタ 28"/>
          <p:cNvCxnSpPr>
            <a:stCxn id="27" idx="3"/>
          </p:cNvCxnSpPr>
          <p:nvPr/>
        </p:nvCxnSpPr>
        <p:spPr>
          <a:xfrm flipV="1">
            <a:off x="4479337" y="4343540"/>
            <a:ext cx="1174211" cy="645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F881FC-E571-4175-9EF2-7FE0360F4058}"/>
              </a:ext>
            </a:extLst>
          </p:cNvPr>
          <p:cNvSpPr txBox="1"/>
          <p:nvPr/>
        </p:nvSpPr>
        <p:spPr>
          <a:xfrm>
            <a:off x="472509" y="454811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ユーザ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942E33-692A-4B41-B256-3FCBD0641E13}"/>
              </a:ext>
            </a:extLst>
          </p:cNvPr>
          <p:cNvSpPr txBox="1"/>
          <p:nvPr/>
        </p:nvSpPr>
        <p:spPr>
          <a:xfrm>
            <a:off x="5428297" y="473536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データベース管理システム</a:t>
            </a:r>
            <a:endParaRPr kumimoji="1" lang="ja-JP" alt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1314570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latin typeface="Segoe UI" panose="020B0502040204020203" pitchFamily="34" charset="0"/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ja-JP" altLang="en-US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72681" y="160728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>
                <a:latin typeface="Segoe UI" panose="020B0502040204020203" pitchFamily="34" charset="0"/>
              </a:rPr>
              <a:t>データベースの構築手順</a:t>
            </a:r>
          </a:p>
        </p:txBody>
      </p:sp>
      <p:sp>
        <p:nvSpPr>
          <p:cNvPr id="3" name="右矢印 2"/>
          <p:cNvSpPr/>
          <p:nvPr/>
        </p:nvSpPr>
        <p:spPr>
          <a:xfrm>
            <a:off x="3436567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3786439" y="3927629"/>
            <a:ext cx="2953797" cy="23692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テーブル定義</a:t>
            </a:r>
            <a:endParaRPr lang="en-US" altLang="ja-JP" sz="2100" b="1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endParaRPr lang="en-US" altLang="ja-JP" sz="18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ja-JP" altLang="en-US" sz="1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「こういうテーブルを使いたい」と設定するだけなので、テーブルは</a:t>
            </a:r>
            <a:r>
              <a:rPr lang="ja-JP" altLang="en-US" sz="1800" b="1" u="sng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6353542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1744198" y="3576655"/>
            <a:ext cx="1895096" cy="130564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データベース生成</a:t>
            </a:r>
            <a:endParaRPr lang="en-US" altLang="ja-JP" sz="2100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1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1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最初，データベースは</a:t>
            </a:r>
            <a:r>
              <a:rPr lang="ja-JP" altLang="en-US" sz="1800" b="1" u="sng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2" name="Rectangle 3"/>
          <p:cNvSpPr txBox="1">
            <a:spLocks/>
          </p:cNvSpPr>
          <p:nvPr/>
        </p:nvSpPr>
        <p:spPr>
          <a:xfrm>
            <a:off x="6935029" y="4427416"/>
            <a:ext cx="2307782" cy="7985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テーブル生成</a:t>
            </a:r>
            <a:endParaRPr lang="ja-JP" altLang="en-US" sz="2400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036" name="Picture 12" descr="http://1.bp.blogspot.com/-S6GY-o73FYk/UgsvAaFo8vI/AAAAAAAAXNs/0_jenbN5wYs/s800/cardboard_op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98" y="2226254"/>
            <a:ext cx="1623271" cy="10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右矢印 17"/>
          <p:cNvSpPr/>
          <p:nvPr/>
        </p:nvSpPr>
        <p:spPr>
          <a:xfrm>
            <a:off x="1287443" y="2471874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Rectangle 3"/>
          <p:cNvSpPr txBox="1">
            <a:spLocks/>
          </p:cNvSpPr>
          <p:nvPr/>
        </p:nvSpPr>
        <p:spPr>
          <a:xfrm>
            <a:off x="-69825" y="3576655"/>
            <a:ext cx="2313447" cy="11876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</a:t>
            </a:r>
            <a:endParaRPr lang="en-US" altLang="ja-JP" sz="2100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設計</a:t>
            </a:r>
            <a:endParaRPr lang="en-US" altLang="ja-JP" sz="2100" dirty="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23" name="Picture 2" descr="http://3.bp.blogspot.com/-1Sriaf-OlmA/VJ6XfS-a-fI/AAAAAAAAqL0/xHBZTS6r9hM/s800/job_kenchiku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7" y="2245535"/>
            <a:ext cx="1136074" cy="11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3902273" y="2094682"/>
          <a:ext cx="229783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6804008" y="2068780"/>
          <a:ext cx="2297832" cy="1088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X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6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Y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5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/>
        </p:nvGraphicFramePr>
        <p:xfrm>
          <a:off x="6853100" y="3232482"/>
          <a:ext cx="2199647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50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100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3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150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5294067"/>
                  </a:ext>
                </a:extLst>
              </a:tr>
            </a:tbl>
          </a:graphicData>
        </a:graphic>
      </p:graphicFrame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3904552" y="3055907"/>
          <a:ext cx="2199647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136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1F901-E19D-4C1B-86D4-A2C55E8E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リレーショナルデータベースの構築手順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DB09A-E0F2-4EB6-97C3-38775B8F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5" name="右矢印 2">
            <a:extLst>
              <a:ext uri="{FF2B5EF4-FFF2-40B4-BE49-F238E27FC236}">
                <a16:creationId xmlns:a16="http://schemas.microsoft.com/office/drawing/2014/main" id="{A0D290CC-EBC1-41C2-8D20-07F8F2C52BA4}"/>
              </a:ext>
            </a:extLst>
          </p:cNvPr>
          <p:cNvSpPr/>
          <p:nvPr/>
        </p:nvSpPr>
        <p:spPr>
          <a:xfrm>
            <a:off x="3436567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7A4071-BF77-4442-99B5-B52D423126F9}"/>
              </a:ext>
            </a:extLst>
          </p:cNvPr>
          <p:cNvSpPr txBox="1">
            <a:spLocks/>
          </p:cNvSpPr>
          <p:nvPr/>
        </p:nvSpPr>
        <p:spPr>
          <a:xfrm>
            <a:off x="3786439" y="3927629"/>
            <a:ext cx="3333755" cy="11876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テーブル定義</a:t>
            </a:r>
            <a:endParaRPr lang="en-US" altLang="ja-JP" sz="21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18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最初，テーブルは</a:t>
            </a:r>
            <a:r>
              <a:rPr lang="ja-JP" altLang="en-US" sz="1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右矢印 18">
            <a:extLst>
              <a:ext uri="{FF2B5EF4-FFF2-40B4-BE49-F238E27FC236}">
                <a16:creationId xmlns:a16="http://schemas.microsoft.com/office/drawing/2014/main" id="{90AF57B0-00DF-4CC2-8C41-19644B71E020}"/>
              </a:ext>
            </a:extLst>
          </p:cNvPr>
          <p:cNvSpPr/>
          <p:nvPr/>
        </p:nvSpPr>
        <p:spPr>
          <a:xfrm>
            <a:off x="6353542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B5AE6C9-BB90-4C2A-925B-42D7EF7845EA}"/>
              </a:ext>
            </a:extLst>
          </p:cNvPr>
          <p:cNvSpPr txBox="1">
            <a:spLocks/>
          </p:cNvSpPr>
          <p:nvPr/>
        </p:nvSpPr>
        <p:spPr>
          <a:xfrm>
            <a:off x="1744198" y="3576655"/>
            <a:ext cx="1895096" cy="13056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データベース生成</a:t>
            </a:r>
            <a:endParaRPr lang="en-US" altLang="ja-JP" sz="21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18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最初，データベースは</a:t>
            </a:r>
            <a:r>
              <a:rPr lang="ja-JP" altLang="en-US" sz="1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2F154C7-82E7-422F-9081-6FA2C2528189}"/>
              </a:ext>
            </a:extLst>
          </p:cNvPr>
          <p:cNvSpPr txBox="1">
            <a:spLocks/>
          </p:cNvSpPr>
          <p:nvPr/>
        </p:nvSpPr>
        <p:spPr>
          <a:xfrm>
            <a:off x="6935029" y="4427416"/>
            <a:ext cx="2307782" cy="7985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テーブル生成</a:t>
            </a:r>
            <a:endParaRPr lang="ja-JP" altLang="en-US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0" name="Picture 12" descr="http://1.bp.blogspot.com/-S6GY-o73FYk/UgsvAaFo8vI/AAAAAAAAXNs/0_jenbN5wYs/s800/cardboard_open.png">
            <a:extLst>
              <a:ext uri="{FF2B5EF4-FFF2-40B4-BE49-F238E27FC236}">
                <a16:creationId xmlns:a16="http://schemas.microsoft.com/office/drawing/2014/main" id="{70905209-5FFD-4AFB-8F6E-6D84D162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98" y="2226254"/>
            <a:ext cx="1623271" cy="10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右矢印 17">
            <a:extLst>
              <a:ext uri="{FF2B5EF4-FFF2-40B4-BE49-F238E27FC236}">
                <a16:creationId xmlns:a16="http://schemas.microsoft.com/office/drawing/2014/main" id="{5A488A11-0B98-4DFC-A26C-D2A70358D5D8}"/>
              </a:ext>
            </a:extLst>
          </p:cNvPr>
          <p:cNvSpPr/>
          <p:nvPr/>
        </p:nvSpPr>
        <p:spPr>
          <a:xfrm>
            <a:off x="1287443" y="2471874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4006D39-0C9E-4DA2-9FF1-604DEEB7FB96}"/>
              </a:ext>
            </a:extLst>
          </p:cNvPr>
          <p:cNvSpPr txBox="1">
            <a:spLocks/>
          </p:cNvSpPr>
          <p:nvPr/>
        </p:nvSpPr>
        <p:spPr>
          <a:xfrm>
            <a:off x="-69825" y="3576655"/>
            <a:ext cx="2313447" cy="11876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</a:t>
            </a:r>
            <a:endParaRPr lang="en-US" altLang="ja-JP" sz="21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設計</a:t>
            </a:r>
            <a:endParaRPr lang="en-US" altLang="ja-JP" sz="21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3" name="Picture 2" descr="http://3.bp.blogspot.com/-1Sriaf-OlmA/VJ6XfS-a-fI/AAAAAAAAqL0/xHBZTS6r9hM/s800/job_kenchikuka.png">
            <a:extLst>
              <a:ext uri="{FF2B5EF4-FFF2-40B4-BE49-F238E27FC236}">
                <a16:creationId xmlns:a16="http://schemas.microsoft.com/office/drawing/2014/main" id="{A51C79F0-807F-4FFB-9D8C-13FCB097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7" y="2245535"/>
            <a:ext cx="1136074" cy="11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61759098-C3D9-4DA3-ADDC-DE15E8C521DC}"/>
              </a:ext>
            </a:extLst>
          </p:cNvPr>
          <p:cNvGraphicFramePr>
            <a:graphicFrameLocks noGrp="1"/>
          </p:cNvGraphicFramePr>
          <p:nvPr/>
        </p:nvGraphicFramePr>
        <p:xfrm>
          <a:off x="3902273" y="2094682"/>
          <a:ext cx="2297832" cy="777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178737F2-2D3F-4735-8E28-5181AABB30FA}"/>
              </a:ext>
            </a:extLst>
          </p:cNvPr>
          <p:cNvGraphicFramePr>
            <a:graphicFrameLocks noGrp="1"/>
          </p:cNvGraphicFramePr>
          <p:nvPr/>
        </p:nvGraphicFramePr>
        <p:xfrm>
          <a:off x="6804008" y="2068780"/>
          <a:ext cx="2297832" cy="10889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X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10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6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Y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5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8283FD1A-64C9-455F-8D3E-FE238AF22CFB}"/>
              </a:ext>
            </a:extLst>
          </p:cNvPr>
          <p:cNvGraphicFramePr>
            <a:graphicFrameLocks noGrp="1"/>
          </p:cNvGraphicFramePr>
          <p:nvPr/>
        </p:nvGraphicFramePr>
        <p:xfrm>
          <a:off x="3904552" y="3055907"/>
          <a:ext cx="2199647" cy="563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図 17">
            <a:extLst>
              <a:ext uri="{FF2B5EF4-FFF2-40B4-BE49-F238E27FC236}">
                <a16:creationId xmlns:a16="http://schemas.microsoft.com/office/drawing/2014/main" id="{A67B97B2-F7BF-4470-9C32-C1D8117F9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71" y="3223383"/>
            <a:ext cx="2112884" cy="12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53CAF-1D5B-4DE6-A2AD-7B039113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CB03C8-3D7B-430F-A2C6-EDB6C1F5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03E5AB-735B-402D-AD5A-99760FCFE8F1}"/>
              </a:ext>
            </a:extLst>
          </p:cNvPr>
          <p:cNvSpPr txBox="1">
            <a:spLocks/>
          </p:cNvSpPr>
          <p:nvPr/>
        </p:nvSpPr>
        <p:spPr>
          <a:xfrm>
            <a:off x="427421" y="929803"/>
            <a:ext cx="7201346" cy="2931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テーブル定義</a:t>
            </a:r>
            <a:r>
              <a:rPr lang="ja-JP" altLang="en-US" dirty="0"/>
              <a:t>では，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テーブル名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データ型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など</a:t>
            </a:r>
            <a:r>
              <a:rPr lang="ja-JP" altLang="en-US" dirty="0"/>
              <a:t>を設定して，</a:t>
            </a:r>
            <a:r>
              <a:rPr lang="ja-JP" altLang="en-US" b="1" dirty="0">
                <a:solidFill>
                  <a:srgbClr val="C00000"/>
                </a:solidFill>
              </a:rPr>
              <a:t>テーブル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定義</a:t>
            </a:r>
            <a:r>
              <a:rPr lang="ja-JP" altLang="en-US" dirty="0"/>
              <a:t>する</a:t>
            </a:r>
            <a:endParaRPr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3BC5F44-9E56-403D-9BEB-97911B7D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21" y="4103836"/>
            <a:ext cx="6927451" cy="2579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ja-JP" sz="2800" b="1" dirty="0"/>
              <a:t>CREATE TABLE </a:t>
            </a:r>
            <a:r>
              <a:rPr lang="en-US" altLang="ja-JP" sz="2800" dirty="0" err="1"/>
              <a:t>tosyo</a:t>
            </a:r>
            <a:r>
              <a:rPr lang="en-US" altLang="ja-JP" sz="2800" dirty="0"/>
              <a:t> 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800" dirty="0"/>
              <a:t>    book </a:t>
            </a:r>
            <a:r>
              <a:rPr lang="en-US" altLang="ja-JP" sz="2800" b="1" dirty="0"/>
              <a:t>TEXT</a:t>
            </a:r>
            <a:r>
              <a:rPr lang="en-US" altLang="ja-JP" sz="28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800" dirty="0"/>
              <a:t>    who </a:t>
            </a:r>
            <a:r>
              <a:rPr lang="en-US" altLang="ja-JP" sz="2800" b="1" dirty="0"/>
              <a:t>TEXT</a:t>
            </a:r>
            <a:r>
              <a:rPr lang="en-US" altLang="ja-JP" sz="28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800" dirty="0"/>
              <a:t>    what </a:t>
            </a:r>
            <a:r>
              <a:rPr lang="en-US" altLang="ja-JP" sz="2800" b="1" dirty="0"/>
              <a:t>TEXT</a:t>
            </a:r>
            <a:r>
              <a:rPr lang="en-US" altLang="ja-JP" sz="28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800" dirty="0"/>
              <a:t>    at </a:t>
            </a:r>
            <a:r>
              <a:rPr lang="en-US" altLang="ja-JP" sz="2800" b="1" dirty="0"/>
              <a:t>DATETIME</a:t>
            </a:r>
            <a:r>
              <a:rPr lang="en-US" altLang="ja-JP" sz="2800" dirty="0"/>
              <a:t>);</a:t>
            </a:r>
            <a:endParaRPr lang="ja-JP" altLang="en-US" sz="2800" dirty="0"/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ja-JP" sz="2800" dirty="0">
              <a:latin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D63A50-6BC5-4245-A25E-E468597CCE85}"/>
              </a:ext>
            </a:extLst>
          </p:cNvPr>
          <p:cNvSpPr txBox="1"/>
          <p:nvPr/>
        </p:nvSpPr>
        <p:spPr>
          <a:xfrm>
            <a:off x="5519152" y="627349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tosyo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57687BEF-F915-40FB-ADF6-ECE5BEFE5F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53023" y="1055950"/>
          <a:ext cx="4827180" cy="19474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015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886685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2263842">
                  <a:extLst>
                    <a:ext uri="{9D8B030D-6E8A-4147-A177-3AD203B41FA5}">
                      <a16:colId xmlns:a16="http://schemas.microsoft.com/office/drawing/2014/main" val="2995211841"/>
                    </a:ext>
                  </a:extLst>
                </a:gridCol>
              </a:tblGrid>
              <a:tr h="35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book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who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what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at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返却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YY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ZZ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0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4098B7AE-0745-4698-9D37-861AFDF2DB2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1529" y="1114639"/>
          <a:ext cx="65566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67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204364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3074925">
                  <a:extLst>
                    <a:ext uri="{9D8B030D-6E8A-4147-A177-3AD203B41FA5}">
                      <a16:colId xmlns:a16="http://schemas.microsoft.com/office/drawing/2014/main" val="2995211841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book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who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返却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YY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ZZ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属性のデータ型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5" name="右中かっこ 4"/>
          <p:cNvSpPr/>
          <p:nvPr/>
        </p:nvSpPr>
        <p:spPr>
          <a:xfrm>
            <a:off x="6981423" y="1721116"/>
            <a:ext cx="238153" cy="13006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43333" y="1955203"/>
            <a:ext cx="1700751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endParaRPr kumimoji="1"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の本体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05868" y="1199901"/>
            <a:ext cx="203660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属性名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53116" y="4823873"/>
            <a:ext cx="5071899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それぞれの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型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7623" y="3760284"/>
            <a:ext cx="1055493" cy="444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TEXT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38983" y="3719130"/>
            <a:ext cx="2054993" cy="4442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DATETIME</a:t>
            </a:r>
            <a:endParaRPr kumimoji="1" lang="ja-JP" altLang="en-US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右中かっこ 5"/>
          <p:cNvSpPr/>
          <p:nvPr/>
        </p:nvSpPr>
        <p:spPr>
          <a:xfrm rot="5400000">
            <a:off x="3230267" y="1235686"/>
            <a:ext cx="286924" cy="65570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上矢印 6"/>
          <p:cNvSpPr/>
          <p:nvPr/>
        </p:nvSpPr>
        <p:spPr>
          <a:xfrm>
            <a:off x="686509" y="3409835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上矢印 20"/>
          <p:cNvSpPr/>
          <p:nvPr/>
        </p:nvSpPr>
        <p:spPr>
          <a:xfrm>
            <a:off x="1928848" y="3424148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上矢印 21"/>
          <p:cNvSpPr/>
          <p:nvPr/>
        </p:nvSpPr>
        <p:spPr>
          <a:xfrm>
            <a:off x="5323579" y="3424148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95224" y="1097819"/>
            <a:ext cx="6810644" cy="459088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1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上矢印 20">
            <a:extLst>
              <a:ext uri="{FF2B5EF4-FFF2-40B4-BE49-F238E27FC236}">
                <a16:creationId xmlns:a16="http://schemas.microsoft.com/office/drawing/2014/main" id="{C8DF2FD6-26C9-4029-9DD9-94689397553D}"/>
              </a:ext>
            </a:extLst>
          </p:cNvPr>
          <p:cNvSpPr/>
          <p:nvPr/>
        </p:nvSpPr>
        <p:spPr>
          <a:xfrm>
            <a:off x="3107759" y="3429741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4AAD05-C23E-4B13-8BEF-45B9990851A7}"/>
              </a:ext>
            </a:extLst>
          </p:cNvPr>
          <p:cNvSpPr txBox="1"/>
          <p:nvPr/>
        </p:nvSpPr>
        <p:spPr>
          <a:xfrm>
            <a:off x="1572551" y="3769737"/>
            <a:ext cx="1055493" cy="444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TEXT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2B7C33E-C672-436B-B319-3781369817D1}"/>
              </a:ext>
            </a:extLst>
          </p:cNvPr>
          <p:cNvSpPr txBox="1"/>
          <p:nvPr/>
        </p:nvSpPr>
        <p:spPr>
          <a:xfrm>
            <a:off x="2747479" y="3779190"/>
            <a:ext cx="1055493" cy="444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TEXT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4851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811B4F-9E8A-4A7F-BE1E-EF4B73C1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属性のデータ型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04D384-1F56-419E-BC98-917D3369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F9C79DC-A6CE-4734-96ED-81460D1D9A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4565" y="951160"/>
          <a:ext cx="7937175" cy="388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</a:tblGrid>
              <a:tr h="82389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Access</a:t>
                      </a:r>
                      <a:r>
                        <a:rPr kumimoji="1" lang="en-US" altLang="ja-JP" sz="2400" baseline="0" dirty="0"/>
                        <a:t> </a:t>
                      </a:r>
                      <a:r>
                        <a:rPr kumimoji="1" lang="ja-JP" altLang="en-US" sz="2400" baseline="0" dirty="0"/>
                        <a:t>の主なデータ型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のキーワード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NULL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空値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714666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短いテキスト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char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text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integer, real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整数や浮動小数点数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日付／時刻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err="1"/>
                        <a:t>datetime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日付や時刻など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Yes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／</a:t>
                      </a: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No 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/>
                        <a:t>bit, bool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ブール値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93ABF5-6625-4029-88CE-7AEB79FFD9A2}"/>
              </a:ext>
            </a:extLst>
          </p:cNvPr>
          <p:cNvSpPr txBox="1"/>
          <p:nvPr/>
        </p:nvSpPr>
        <p:spPr>
          <a:xfrm>
            <a:off x="940661" y="5046977"/>
            <a:ext cx="7262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整数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integer, 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浮動小数点数</a:t>
            </a:r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（小数付きの数）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real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FD4C39-9E65-4742-B947-466BE3185DF0}"/>
              </a:ext>
            </a:extLst>
          </p:cNvPr>
          <p:cNvSpPr txBox="1"/>
          <p:nvPr/>
        </p:nvSpPr>
        <p:spPr>
          <a:xfrm>
            <a:off x="940661" y="5726174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短いテキスト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半角 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255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文字分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までが目安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それ以上になる可能性があるときは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長いテキスト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770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15-2. </a:t>
            </a:r>
            <a:r>
              <a:rPr lang="ja-JP" altLang="en-US" dirty="0" smtClean="0"/>
              <a:t>演習（</a:t>
            </a:r>
            <a:r>
              <a:rPr lang="en-US" altLang="ja-JP" dirty="0" err="1" smtClean="0"/>
              <a:t>Paiza.IO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を使用）</a:t>
            </a:r>
            <a:endParaRPr lang="ja-JP" altLang="en-US" dirty="0"/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414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Paiza.IO</a:t>
            </a:r>
            <a:r>
              <a:rPr lang="en-US" altLang="ja-JP" dirty="0"/>
              <a:t> </a:t>
            </a:r>
            <a:r>
              <a:rPr lang="ja-JP" altLang="en-US" dirty="0"/>
              <a:t>の使い方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paiza.io</a:t>
            </a:r>
            <a:r>
              <a:rPr lang="en-US" altLang="ja-JP" dirty="0">
                <a:hlinkClick r:id="rId2"/>
              </a:rPr>
              <a:t>/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kumimoji="1" lang="ja-JP" altLang="en-US" dirty="0"/>
              <a:t>もし，表示が英語になっていたら，</a:t>
            </a:r>
            <a:r>
              <a:rPr kumimoji="1" lang="ja-JP" altLang="en-US" b="1" dirty="0"/>
              <a:t>日本語</a:t>
            </a:r>
            <a:r>
              <a:rPr kumimoji="1" lang="ja-JP" altLang="en-US" dirty="0"/>
              <a:t>に切り替える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54" y="2347112"/>
            <a:ext cx="4708227" cy="7392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7" y="5047340"/>
            <a:ext cx="3895283" cy="83984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50056" y="5110210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右矢印 6"/>
          <p:cNvSpPr/>
          <p:nvPr/>
        </p:nvSpPr>
        <p:spPr>
          <a:xfrm>
            <a:off x="4413972" y="5231117"/>
            <a:ext cx="214065" cy="432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03" y="5047341"/>
            <a:ext cx="3564731" cy="96440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693736" y="5319911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081983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881" y="950008"/>
            <a:ext cx="8901196" cy="3788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④ 「コード作成を試してみる」をクリック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⑤ 「</a:t>
            </a:r>
            <a:r>
              <a:rPr lang="en-US" altLang="ja-JP" b="1" dirty="0"/>
              <a:t>MySQL</a:t>
            </a:r>
            <a:r>
              <a:rPr lang="ja-JP" altLang="en-US" dirty="0"/>
              <a:t>」を選ぶ</a:t>
            </a:r>
            <a:r>
              <a:rPr lang="ja-JP" altLang="en-US" sz="1800" dirty="0"/>
              <a:t>（</a:t>
            </a:r>
            <a:r>
              <a:rPr lang="ja-JP" altLang="en-US" sz="1800" b="1" dirty="0"/>
              <a:t>左上のボタンをクリック</a:t>
            </a:r>
            <a:r>
              <a:rPr lang="ja-JP" altLang="en-US" sz="1800" dirty="0"/>
              <a:t>するとメニューが出る）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26" y="1351874"/>
            <a:ext cx="4321391" cy="210229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148632" y="2969500"/>
            <a:ext cx="1914691" cy="412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7" y="4481670"/>
            <a:ext cx="4171950" cy="188438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86127" y="4988398"/>
            <a:ext cx="721456" cy="2564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1774459" y="5178740"/>
            <a:ext cx="573693" cy="327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4263543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57" y="1514960"/>
            <a:ext cx="6947714" cy="356554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027114" y="3051676"/>
            <a:ext cx="4346476" cy="134859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/>
        </p:nvSpPr>
        <p:spPr>
          <a:xfrm>
            <a:off x="1920685" y="4492981"/>
            <a:ext cx="2179307" cy="5476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555" y="2174199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プログラムの</a:t>
            </a:r>
            <a:endParaRPr kumimoji="1" lang="en-US" altLang="ja-JP" sz="2100" dirty="0">
              <a:solidFill>
                <a:srgbClr val="FF0000"/>
              </a:solidFill>
            </a:endParaRPr>
          </a:p>
          <a:p>
            <a:r>
              <a:rPr lang="ja-JP" altLang="en-US" sz="2100" dirty="0">
                <a:solidFill>
                  <a:srgbClr val="FF0000"/>
                </a:solidFill>
              </a:rPr>
              <a:t>編集画面</a:t>
            </a:r>
            <a:endParaRPr kumimoji="1" lang="ja-JP" altLang="en-US" sz="21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788" y="4782931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実行ボタン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82" y="3091592"/>
            <a:ext cx="206979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プログラムを</a:t>
            </a:r>
            <a:endParaRPr lang="en-US" altLang="ja-JP" sz="2100" dirty="0"/>
          </a:p>
          <a:p>
            <a:r>
              <a:rPr lang="ja-JP" altLang="en-US" sz="2100" b="1" dirty="0">
                <a:solidFill>
                  <a:srgbClr val="FF0000"/>
                </a:solidFill>
              </a:rPr>
              <a:t>書き換えること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ができる</a:t>
            </a:r>
            <a:endParaRPr kumimoji="1" lang="ja-JP" altLang="en-US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3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15-1. SQL </a:t>
            </a:r>
            <a:r>
              <a:rPr lang="ja-JP" altLang="en-US" dirty="0" smtClean="0"/>
              <a:t>まとめ</a:t>
            </a:r>
            <a:endParaRPr lang="ja-JP" altLang="en-US" dirty="0"/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9175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103834"/>
            <a:ext cx="8446773" cy="20347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35659" y="1185863"/>
            <a:ext cx="7204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編集画面</a:t>
            </a:r>
            <a:r>
              <a:rPr lang="ja-JP" altLang="en-US" sz="2400" dirty="0"/>
              <a:t>を確認する。</a:t>
            </a:r>
            <a:endParaRPr lang="en-US" altLang="ja-JP" sz="2400" dirty="0"/>
          </a:p>
          <a:p>
            <a:r>
              <a:rPr lang="ja-JP" altLang="en-US" sz="2400" dirty="0"/>
              <a:t>すでに、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が入っている</a:t>
            </a:r>
            <a:r>
              <a:rPr lang="ja-JP" altLang="en-US" sz="2400" dirty="0"/>
              <a:t>が、使わないので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17282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5A6124E-3946-4030-ADB3-5FE1860B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0AD29F-0107-4180-85B7-AA7069BED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3" y="2296631"/>
            <a:ext cx="4088772" cy="16174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79C807F-6B92-4DA4-B63D-A8DB98551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578" y="2296631"/>
            <a:ext cx="4722422" cy="161744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A24371-BAED-4619-9CB6-688B37C52257}"/>
              </a:ext>
            </a:extLst>
          </p:cNvPr>
          <p:cNvSpPr txBox="1"/>
          <p:nvPr/>
        </p:nvSpPr>
        <p:spPr>
          <a:xfrm>
            <a:off x="1209907" y="1756317"/>
            <a:ext cx="198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テーブル </a:t>
            </a:r>
            <a:r>
              <a:rPr kumimoji="1" lang="en-US" altLang="ja-JP" dirty="0"/>
              <a:t>products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9A9949F-32AB-40FD-9ECE-D159F699F83B}"/>
              </a:ext>
            </a:extLst>
          </p:cNvPr>
          <p:cNvSpPr txBox="1"/>
          <p:nvPr/>
        </p:nvSpPr>
        <p:spPr>
          <a:xfrm>
            <a:off x="5789341" y="1830658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テーブル </a:t>
            </a:r>
            <a:r>
              <a:rPr kumimoji="1" lang="en-US" altLang="ja-JP" dirty="0"/>
              <a:t>sales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73F788-7A3A-4B2A-9D84-D21053F32698}"/>
              </a:ext>
            </a:extLst>
          </p:cNvPr>
          <p:cNvSpPr txBox="1"/>
          <p:nvPr/>
        </p:nvSpPr>
        <p:spPr>
          <a:xfrm>
            <a:off x="324256" y="33074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使用するテーブル</a:t>
            </a:r>
          </a:p>
        </p:txBody>
      </p:sp>
    </p:spTree>
    <p:extLst>
      <p:ext uri="{BB962C8B-B14F-4D97-AF65-F5344CB8AC3E}">
        <p14:creationId xmlns:p14="http://schemas.microsoft.com/office/powerpoint/2010/main" val="1394879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5A6124E-3946-4030-ADB3-5FE1860B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1034"/>
            <a:ext cx="2057400" cy="365125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73F788-7A3A-4B2A-9D84-D21053F32698}"/>
              </a:ext>
            </a:extLst>
          </p:cNvPr>
          <p:cNvSpPr txBox="1"/>
          <p:nvPr/>
        </p:nvSpPr>
        <p:spPr>
          <a:xfrm>
            <a:off x="324256" y="330740"/>
            <a:ext cx="3999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ここで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使用</a:t>
            </a:r>
            <a:r>
              <a:rPr kumimoji="1"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endParaRPr kumimoji="1" lang="ja-JP" altLang="en-US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61E4051-EFB5-4567-B90C-A51EBED53D2C}"/>
              </a:ext>
            </a:extLst>
          </p:cNvPr>
          <p:cNvSpPr txBox="1">
            <a:spLocks noChangeArrowheads="1"/>
          </p:cNvSpPr>
          <p:nvPr/>
        </p:nvSpPr>
        <p:spPr>
          <a:xfrm>
            <a:off x="1011794" y="1081919"/>
            <a:ext cx="7452500" cy="27699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2400" b="1" dirty="0"/>
              <a:t>テーブル定義</a:t>
            </a:r>
            <a:endParaRPr lang="en-US" altLang="ja-JP" sz="24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ja-JP" sz="2400" dirty="0"/>
              <a:t>	CREATE TABLE ...</a:t>
            </a:r>
          </a:p>
          <a:p>
            <a:pPr>
              <a:defRPr/>
            </a:pPr>
            <a:r>
              <a:rPr lang="ja-JP" altLang="en-US" sz="2400" b="1" dirty="0"/>
              <a:t>問い合わせ（クエリ）</a:t>
            </a:r>
            <a:endParaRPr lang="en-US" altLang="ja-JP" sz="24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ja-JP" sz="2400" dirty="0"/>
              <a:t>	SELECT ... FROM ...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ja-JP" sz="2400" dirty="0"/>
              <a:t>	SELECT ... FROM ... WHERE ...</a:t>
            </a:r>
          </a:p>
          <a:p>
            <a:pPr>
              <a:defRPr/>
            </a:pPr>
            <a:r>
              <a:rPr lang="ja-JP" altLang="en-US" sz="2400" b="1" dirty="0"/>
              <a:t>行の挿入</a:t>
            </a:r>
            <a:endParaRPr lang="en-US" altLang="ja-JP" sz="24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ja-JP" sz="2400" dirty="0"/>
              <a:t>	INSERT INTO ...</a:t>
            </a:r>
          </a:p>
          <a:p>
            <a:pPr>
              <a:defRPr/>
            </a:pPr>
            <a:r>
              <a:rPr lang="ja-JP" altLang="en-US" sz="2400" b="1" dirty="0"/>
              <a:t>問い合わせ結果の保存</a:t>
            </a:r>
            <a:endParaRPr lang="en-US" altLang="ja-JP" sz="24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ja-JP" sz="2400" dirty="0"/>
              <a:t>	CREATE TABLE AS </a:t>
            </a:r>
            <a:r>
              <a:rPr lang="en-US" altLang="ja-JP" sz="2400" dirty="0" smtClean="0"/>
              <a:t>...</a:t>
            </a:r>
          </a:p>
          <a:p>
            <a:pPr>
              <a:defRPr/>
            </a:pPr>
            <a:r>
              <a:rPr lang="ja-JP" altLang="en-US" sz="2400" b="1" dirty="0"/>
              <a:t>トランザクションの開始</a:t>
            </a:r>
            <a:r>
              <a:rPr lang="ja-JP" altLang="en-US" sz="2400" b="1" dirty="0" smtClean="0"/>
              <a:t>とロールバック</a:t>
            </a:r>
            <a:endParaRPr lang="en-US" altLang="ja-JP" sz="2400" b="1" dirty="0"/>
          </a:p>
          <a:p>
            <a:pPr marL="0" indent="0">
              <a:buNone/>
              <a:defRPr/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START TRANSACTION, </a:t>
            </a:r>
            <a:r>
              <a:rPr lang="en-US" altLang="ja-JP" sz="2400" dirty="0"/>
              <a:t>R</a:t>
            </a:r>
            <a:r>
              <a:rPr lang="en-US" altLang="ja-JP" sz="2400" dirty="0" smtClean="0"/>
              <a:t>OLLBACK</a:t>
            </a:r>
          </a:p>
        </p:txBody>
      </p:sp>
    </p:spTree>
    <p:extLst>
      <p:ext uri="{BB962C8B-B14F-4D97-AF65-F5344CB8AC3E}">
        <p14:creationId xmlns:p14="http://schemas.microsoft.com/office/powerpoint/2010/main" val="2363547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4638" y="304372"/>
            <a:ext cx="835677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テーブル定義 </a:t>
            </a:r>
            <a:r>
              <a:rPr lang="en-US" altLang="ja-JP" sz="2400" b="1" dirty="0">
                <a:solidFill>
                  <a:srgbClr val="C00000"/>
                </a:solidFill>
              </a:rPr>
              <a:t>products</a:t>
            </a:r>
          </a:p>
          <a:p>
            <a:r>
              <a:rPr lang="ja-JP" altLang="en-US" sz="2400" dirty="0"/>
              <a:t>１から</a:t>
            </a:r>
            <a:r>
              <a:rPr lang="en-US" altLang="ja-JP" sz="2400" dirty="0"/>
              <a:t>5</a:t>
            </a:r>
            <a:r>
              <a:rPr lang="ja-JP" altLang="en-US" sz="2400" dirty="0"/>
              <a:t>行目に、次の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を入れ</a:t>
            </a:r>
            <a:r>
              <a:rPr lang="ja-JP" altLang="en-US" sz="2400" dirty="0"/>
              <a:t>、「実行」をクリック。</a:t>
            </a:r>
            <a:endParaRPr lang="en-US" altLang="ja-JP" sz="2400" dirty="0"/>
          </a:p>
          <a:p>
            <a:r>
              <a:rPr lang="ja-JP" altLang="en-US" sz="2400" dirty="0"/>
              <a:t>エラーメッセージが出ないことを確認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  <a:p>
            <a:endParaRPr lang="en-US" altLang="ja-JP" sz="2000" dirty="0"/>
          </a:p>
          <a:p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01D23FC-6C39-48A0-810D-A65A6219A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962" y="5571069"/>
            <a:ext cx="37084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データ型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テキスト（文字列）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text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数値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integer</a:t>
            </a:r>
            <a:r>
              <a:rPr lang="en-US" altLang="ja-JP" sz="2400" dirty="0">
                <a:latin typeface="メイリオ" panose="020B0604030504040204" pitchFamily="50" charset="-128"/>
              </a:rPr>
              <a:t>,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real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88" y="2304237"/>
            <a:ext cx="8397204" cy="301204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01188" y="5571069"/>
            <a:ext cx="3750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j-ea"/>
                <a:ea typeface="+mj-ea"/>
              </a:rPr>
              <a:t>〇 </a:t>
            </a:r>
            <a:r>
              <a:rPr lang="en-US" altLang="ja-JP" dirty="0">
                <a:latin typeface="+mj-ea"/>
                <a:ea typeface="+mj-ea"/>
              </a:rPr>
              <a:t>engine = </a:t>
            </a:r>
            <a:r>
              <a:rPr lang="en-US" altLang="ja-JP" dirty="0" err="1">
                <a:latin typeface="+mj-ea"/>
                <a:ea typeface="+mj-ea"/>
              </a:rPr>
              <a:t>innoDB</a:t>
            </a:r>
            <a:r>
              <a:rPr lang="en-US" altLang="ja-JP" dirty="0">
                <a:latin typeface="+mj-ea"/>
                <a:ea typeface="+mj-ea"/>
              </a:rPr>
              <a:t>; </a:t>
            </a:r>
            <a:r>
              <a:rPr lang="ja-JP" altLang="en-US" dirty="0">
                <a:latin typeface="+mj-ea"/>
                <a:ea typeface="+mj-ea"/>
              </a:rPr>
              <a:t>は，</a:t>
            </a:r>
            <a:r>
              <a:rPr lang="en-US" altLang="ja-JP" dirty="0">
                <a:latin typeface="+mj-ea"/>
                <a:ea typeface="+mj-ea"/>
              </a:rPr>
              <a:t>MySQL</a:t>
            </a:r>
            <a:r>
              <a:rPr lang="ja-JP" altLang="en-US" dirty="0">
                <a:latin typeface="+mj-ea"/>
                <a:ea typeface="+mj-ea"/>
              </a:rPr>
              <a:t>でトランザクションの機能を有効にするために付けている  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13118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BA911C-5616-4547-BADD-64E94D61A911}"/>
              </a:ext>
            </a:extLst>
          </p:cNvPr>
          <p:cNvSpPr/>
          <p:nvPr/>
        </p:nvSpPr>
        <p:spPr>
          <a:xfrm>
            <a:off x="142673" y="1102468"/>
            <a:ext cx="8728462" cy="5253883"/>
          </a:xfrm>
          <a:prstGeom prst="rect">
            <a:avLst/>
          </a:prstGeom>
          <a:solidFill>
            <a:srgbClr val="5B9BD5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C68D51-7AE4-4AAD-9339-B1FCC3A0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0" y="438649"/>
            <a:ext cx="8461208" cy="469865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ここで，補足説明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473167-50F8-4EB2-9D5C-37AC10C7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771E725B-CEE7-4E19-B35D-D02D2B0B122A}"/>
              </a:ext>
            </a:extLst>
          </p:cNvPr>
          <p:cNvSpPr txBox="1">
            <a:spLocks/>
          </p:cNvSpPr>
          <p:nvPr/>
        </p:nvSpPr>
        <p:spPr>
          <a:xfrm>
            <a:off x="341396" y="1952921"/>
            <a:ext cx="8461208" cy="283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b="1" dirty="0">
                <a:solidFill>
                  <a:schemeClr val="tx1"/>
                </a:solidFill>
              </a:rPr>
              <a:t>SQL </a:t>
            </a:r>
            <a:r>
              <a:rPr lang="ja-JP" altLang="en-US" b="1" dirty="0">
                <a:solidFill>
                  <a:schemeClr val="tx1"/>
                </a:solidFill>
              </a:rPr>
              <a:t>プログラム</a:t>
            </a:r>
            <a:r>
              <a:rPr lang="ja-JP" altLang="en-US" dirty="0">
                <a:solidFill>
                  <a:schemeClr val="tx1"/>
                </a:solidFill>
              </a:rPr>
              <a:t>は</a:t>
            </a:r>
            <a:r>
              <a:rPr lang="ja-JP" altLang="en-US" b="1" dirty="0">
                <a:solidFill>
                  <a:schemeClr val="tx1"/>
                </a:solidFill>
              </a:rPr>
              <a:t>消さず</a:t>
            </a:r>
            <a:r>
              <a:rPr lang="ja-JP" altLang="en-US" dirty="0">
                <a:solidFill>
                  <a:schemeClr val="tx1"/>
                </a:solidFill>
              </a:rPr>
              <a:t>に，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下に書き加える</a:t>
            </a:r>
            <a:r>
              <a:rPr lang="ja-JP" altLang="en-US" dirty="0">
                <a:solidFill>
                  <a:schemeClr val="tx1"/>
                </a:solidFill>
              </a:rPr>
              <a:t>ようにしてください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資料のスクリーンショットでは「行番号」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も付けているので，参考にしてください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b="1" dirty="0">
              <a:solidFill>
                <a:schemeClr val="tx1"/>
              </a:solidFill>
            </a:endParaRPr>
          </a:p>
          <a:p>
            <a:endParaRPr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47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4638" y="194562"/>
            <a:ext cx="811632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テーブル定義 </a:t>
            </a:r>
            <a:r>
              <a:rPr lang="en-US" altLang="ja-JP" sz="2400" b="1" dirty="0">
                <a:solidFill>
                  <a:srgbClr val="C00000"/>
                </a:solidFill>
              </a:rPr>
              <a:t>sales</a:t>
            </a:r>
          </a:p>
          <a:p>
            <a:r>
              <a:rPr lang="en-US" altLang="ja-JP" sz="2400" dirty="0"/>
              <a:t>6</a:t>
            </a:r>
            <a:r>
              <a:rPr lang="ja-JP" altLang="en-US" sz="2400" dirty="0"/>
              <a:t>から </a:t>
            </a:r>
            <a:r>
              <a:rPr lang="en-US" altLang="ja-JP" sz="2400" dirty="0"/>
              <a:t>11</a:t>
            </a:r>
            <a:r>
              <a:rPr lang="ja-JP" altLang="en-US" sz="2400" dirty="0"/>
              <a:t>行目に、次の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を入れ</a:t>
            </a:r>
            <a:r>
              <a:rPr lang="ja-JP" altLang="en-US" sz="2400" dirty="0"/>
              <a:t>、「実行」をクリック。</a:t>
            </a:r>
            <a:endParaRPr lang="en-US" altLang="ja-JP" sz="2400" dirty="0"/>
          </a:p>
          <a:p>
            <a:r>
              <a:rPr lang="ja-JP" altLang="en-US" sz="2400" dirty="0"/>
              <a:t>エラーメッセージが</a:t>
            </a:r>
            <a:endParaRPr lang="en-US" altLang="ja-JP" sz="2400" dirty="0"/>
          </a:p>
          <a:p>
            <a:r>
              <a:rPr lang="ja-JP" altLang="en-US" sz="2400" dirty="0"/>
              <a:t>出ないことを確認</a:t>
            </a:r>
            <a:endParaRPr lang="en-US" altLang="ja-JP" sz="2400" dirty="0"/>
          </a:p>
          <a:p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1188" y="5571069"/>
            <a:ext cx="3750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j-ea"/>
                <a:ea typeface="+mj-ea"/>
              </a:rPr>
              <a:t>〇 </a:t>
            </a:r>
            <a:r>
              <a:rPr lang="en-US" altLang="ja-JP" dirty="0">
                <a:latin typeface="+mj-ea"/>
                <a:ea typeface="+mj-ea"/>
              </a:rPr>
              <a:t>engine = </a:t>
            </a:r>
            <a:r>
              <a:rPr lang="en-US" altLang="ja-JP" dirty="0" err="1">
                <a:latin typeface="+mj-ea"/>
                <a:ea typeface="+mj-ea"/>
              </a:rPr>
              <a:t>innoDB</a:t>
            </a:r>
            <a:r>
              <a:rPr lang="en-US" altLang="ja-JP" dirty="0">
                <a:latin typeface="+mj-ea"/>
                <a:ea typeface="+mj-ea"/>
              </a:rPr>
              <a:t>; </a:t>
            </a:r>
            <a:r>
              <a:rPr lang="ja-JP" altLang="en-US" dirty="0">
                <a:latin typeface="+mj-ea"/>
                <a:ea typeface="+mj-ea"/>
              </a:rPr>
              <a:t>は，</a:t>
            </a:r>
            <a:r>
              <a:rPr lang="en-US" altLang="ja-JP" dirty="0">
                <a:latin typeface="+mj-ea"/>
                <a:ea typeface="+mj-ea"/>
              </a:rPr>
              <a:t>MySQL</a:t>
            </a:r>
            <a:r>
              <a:rPr lang="ja-JP" altLang="en-US" dirty="0">
                <a:latin typeface="+mj-ea"/>
                <a:ea typeface="+mj-ea"/>
              </a:rPr>
              <a:t>でトランザクションの機能を有効にするために付けている  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4" y="1908126"/>
            <a:ext cx="8205696" cy="31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1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BA911C-5616-4547-BADD-64E94D61A911}"/>
              </a:ext>
            </a:extLst>
          </p:cNvPr>
          <p:cNvSpPr/>
          <p:nvPr/>
        </p:nvSpPr>
        <p:spPr>
          <a:xfrm>
            <a:off x="142673" y="1102468"/>
            <a:ext cx="8728462" cy="5253883"/>
          </a:xfrm>
          <a:prstGeom prst="rect">
            <a:avLst/>
          </a:prstGeom>
          <a:solidFill>
            <a:srgbClr val="5B9BD5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C68D51-7AE4-4AAD-9339-B1FCC3A0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0" y="438649"/>
            <a:ext cx="8461208" cy="469865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ここで，補足説明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473167-50F8-4EB2-9D5C-37AC10C7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249D1C0-F4EA-4533-A9B5-F968FEE49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647628"/>
              </p:ext>
            </p:extLst>
          </p:nvPr>
        </p:nvGraphicFramePr>
        <p:xfrm>
          <a:off x="272865" y="2224109"/>
          <a:ext cx="373036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solidFill>
                            <a:srgbClr val="7030A0"/>
                          </a:solidFill>
                        </a:rPr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solidFill>
                            <a:srgbClr val="000000"/>
                          </a:solidFill>
                        </a:rPr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000000"/>
                          </a:solidFill>
                        </a:rPr>
                        <a:t>100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u="none" dirty="0">
                          <a:solidFill>
                            <a:srgbClr val="7030A0"/>
                          </a:solidFill>
                        </a:rPr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右矢印 5">
            <a:extLst>
              <a:ext uri="{FF2B5EF4-FFF2-40B4-BE49-F238E27FC236}">
                <a16:creationId xmlns:a16="http://schemas.microsoft.com/office/drawing/2014/main" id="{97132C33-A0E3-4DFE-AE7E-39AF55B2FC37}"/>
              </a:ext>
            </a:extLst>
          </p:cNvPr>
          <p:cNvSpPr/>
          <p:nvPr/>
        </p:nvSpPr>
        <p:spPr>
          <a:xfrm>
            <a:off x="4152397" y="2827041"/>
            <a:ext cx="497205" cy="53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E84AA214-0CB5-407E-ADE6-FF27913D9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47419"/>
              </p:ext>
            </p:extLst>
          </p:nvPr>
        </p:nvGraphicFramePr>
        <p:xfrm>
          <a:off x="4798770" y="2224109"/>
          <a:ext cx="3730364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solidFill>
                            <a:srgbClr val="7030A0"/>
                          </a:solidFill>
                        </a:rPr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solidFill>
                            <a:srgbClr val="000000"/>
                          </a:solidFill>
                        </a:rPr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000000"/>
                          </a:solidFill>
                        </a:rPr>
                        <a:t>100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u="none" dirty="0">
                          <a:solidFill>
                            <a:srgbClr val="7030A0"/>
                          </a:solidFill>
                        </a:rPr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u="none" dirty="0">
                          <a:solidFill>
                            <a:schemeClr val="tx1"/>
                          </a:solidFill>
                        </a:rPr>
                        <a:t>レモン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80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C6EC88-95AC-483E-9C88-7BA70FEBCDDB}"/>
              </a:ext>
            </a:extLst>
          </p:cNvPr>
          <p:cNvSpPr txBox="1"/>
          <p:nvPr/>
        </p:nvSpPr>
        <p:spPr>
          <a:xfrm>
            <a:off x="2400400" y="539420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</a:rPr>
              <a:t>テーブル名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605644-2F65-4E0E-B764-187EDBC3F0E0}"/>
              </a:ext>
            </a:extLst>
          </p:cNvPr>
          <p:cNvSpPr txBox="1"/>
          <p:nvPr/>
        </p:nvSpPr>
        <p:spPr>
          <a:xfrm>
            <a:off x="4893959" y="5362554"/>
            <a:ext cx="4166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</a:rPr>
              <a:t>値の並び．半角のカンマ「</a:t>
            </a:r>
            <a:r>
              <a:rPr kumimoji="1" lang="en-US" altLang="ja-JP" dirty="0">
                <a:solidFill>
                  <a:srgbClr val="002060"/>
                </a:solidFill>
              </a:rPr>
              <a:t>,</a:t>
            </a:r>
            <a:r>
              <a:rPr kumimoji="1" lang="ja-JP" altLang="en-US" dirty="0">
                <a:solidFill>
                  <a:srgbClr val="002060"/>
                </a:solidFill>
              </a:rPr>
              <a:t>」で区切る</a:t>
            </a:r>
            <a:endParaRPr kumimoji="1" lang="en-US" altLang="ja-JP" dirty="0">
              <a:solidFill>
                <a:srgbClr val="002060"/>
              </a:solidFill>
            </a:endParaRPr>
          </a:p>
          <a:p>
            <a:r>
              <a:rPr lang="en-US" altLang="ja-JP" dirty="0">
                <a:solidFill>
                  <a:srgbClr val="002060"/>
                </a:solidFill>
              </a:rPr>
              <a:t>※</a:t>
            </a:r>
            <a:r>
              <a:rPr lang="ja-JP" altLang="en-US" dirty="0">
                <a:solidFill>
                  <a:srgbClr val="002060"/>
                </a:solidFill>
              </a:rPr>
              <a:t>　文字列は半角の「</a:t>
            </a:r>
            <a:r>
              <a:rPr lang="en-US" altLang="ja-JP" dirty="0">
                <a:solidFill>
                  <a:srgbClr val="002060"/>
                </a:solidFill>
              </a:rPr>
              <a:t>'</a:t>
            </a:r>
            <a:r>
              <a:rPr lang="ja-JP" altLang="en-US" dirty="0">
                <a:solidFill>
                  <a:srgbClr val="002060"/>
                </a:solidFill>
              </a:rPr>
              <a:t>」で囲む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F88B62-E339-4368-B1C5-5EFA54DE59FD}"/>
              </a:ext>
            </a:extLst>
          </p:cNvPr>
          <p:cNvSpPr txBox="1"/>
          <p:nvPr/>
        </p:nvSpPr>
        <p:spPr>
          <a:xfrm>
            <a:off x="883425" y="4831639"/>
            <a:ext cx="6319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>
                <a:solidFill>
                  <a:srgbClr val="C00000"/>
                </a:solidFill>
              </a:rPr>
              <a:t>insert into </a:t>
            </a:r>
            <a:r>
              <a:rPr lang="ja-JP" altLang="en-US" sz="3000" dirty="0"/>
              <a:t>商品 </a:t>
            </a:r>
            <a:r>
              <a:rPr lang="en-US" altLang="ja-JP" sz="3000" dirty="0">
                <a:solidFill>
                  <a:srgbClr val="C00000"/>
                </a:solidFill>
              </a:rPr>
              <a:t>values(</a:t>
            </a:r>
            <a:r>
              <a:rPr lang="en-US" altLang="ja-JP" sz="3000" dirty="0"/>
              <a:t>4, '</a:t>
            </a:r>
            <a:r>
              <a:rPr lang="ja-JP" altLang="en-US" sz="3000" dirty="0"/>
              <a:t>レモン</a:t>
            </a:r>
            <a:r>
              <a:rPr lang="en-US" altLang="ja-JP" sz="3000" dirty="0"/>
              <a:t>', 80</a:t>
            </a:r>
            <a:r>
              <a:rPr lang="en-US" altLang="ja-JP" sz="3000" dirty="0">
                <a:solidFill>
                  <a:srgbClr val="C00000"/>
                </a:solidFill>
              </a:rPr>
              <a:t>);</a:t>
            </a:r>
            <a:endParaRPr kumimoji="1" lang="ja-JP" altLang="en-US" sz="3000" dirty="0">
              <a:solidFill>
                <a:srgbClr val="C00000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18E77C3-8D7B-4522-B7AE-679D6F5E516F}"/>
              </a:ext>
            </a:extLst>
          </p:cNvPr>
          <p:cNvSpPr/>
          <p:nvPr/>
        </p:nvSpPr>
        <p:spPr>
          <a:xfrm>
            <a:off x="340947" y="129186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行の挿入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50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136524"/>
            <a:ext cx="919514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新しい行の挿入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en-US" altLang="ja-JP" sz="2400" dirty="0"/>
              <a:t>12</a:t>
            </a:r>
            <a:r>
              <a:rPr lang="ja-JP" altLang="en-US" sz="2400" dirty="0"/>
              <a:t>から</a:t>
            </a:r>
            <a:r>
              <a:rPr lang="en-US" altLang="ja-JP" sz="2400" dirty="0"/>
              <a:t> 20</a:t>
            </a:r>
            <a:r>
              <a:rPr lang="ja-JP" altLang="en-US" sz="2400" dirty="0"/>
              <a:t>行目に、次の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を入れ</a:t>
            </a:r>
            <a:r>
              <a:rPr lang="ja-JP" altLang="en-US" sz="2400" dirty="0"/>
              <a:t>、「実行」をクリック。確認</a:t>
            </a:r>
            <a:endParaRPr lang="en-US" altLang="ja-JP" sz="2400" dirty="0"/>
          </a:p>
          <a:p>
            <a:endParaRPr lang="en-US" altLang="ja-JP" sz="20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582095-16F2-4615-A4B6-16804A3E5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4"/>
            <a:ext cx="8787899" cy="32911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7F87AC2-FE6D-4195-9D60-30578C668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07" y="4357991"/>
            <a:ext cx="4107722" cy="25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07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248390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結合（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つの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テーブルのすべてのペア）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95262" y="904850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E499CE2-D280-4BD4-99EA-39506303B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10" y="1640233"/>
            <a:ext cx="8250769" cy="42831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9EB0491-BA88-4E9A-A1A9-CA672B95D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46" y="2264317"/>
            <a:ext cx="7064991" cy="392674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7A6897-1577-456E-9184-41F8A59372BE}"/>
              </a:ext>
            </a:extLst>
          </p:cNvPr>
          <p:cNvSpPr txBox="1"/>
          <p:nvPr/>
        </p:nvSpPr>
        <p:spPr>
          <a:xfrm>
            <a:off x="1343722" y="6356351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行（行）の順序が違っている場合がある</a:t>
            </a:r>
          </a:p>
        </p:txBody>
      </p:sp>
    </p:spTree>
    <p:extLst>
      <p:ext uri="{BB962C8B-B14F-4D97-AF65-F5344CB8AC3E}">
        <p14:creationId xmlns:p14="http://schemas.microsoft.com/office/powerpoint/2010/main" val="1364249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06595" y="25469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結合（結合条件あり）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88996" y="826797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50DE02-77F3-4480-A339-1A4CF2F5C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5" y="2122682"/>
            <a:ext cx="8814100" cy="2858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D993D51-C670-42FE-8B53-552910FA2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75" y="2925089"/>
            <a:ext cx="7334779" cy="15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8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48037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データベースシステム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0E8DB55-E895-48B7-B177-8BA3B81DB942}" type="slidenum">
              <a:rPr kumimoji="1" lang="en-US" altLang="ja-JP" sz="2100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>
                <a:defRPr/>
              </a:pPr>
              <a:t>4</a:t>
            </a:fld>
            <a:endParaRPr kumimoji="1" lang="ja-JP" altLang="en-US" sz="2100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236434" y="3038540"/>
            <a:ext cx="1421033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データベースシステム</a:t>
            </a:r>
            <a:endParaRPr lang="en-US" altLang="ja-JP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 flipV="1">
            <a:off x="5907020" y="3936728"/>
            <a:ext cx="438785" cy="7012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6897820" y="3692596"/>
            <a:ext cx="532695" cy="1297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6203555" y="4185411"/>
            <a:ext cx="1421033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ネットワーク</a:t>
            </a: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V="1">
            <a:off x="5161545" y="3745039"/>
            <a:ext cx="1048893" cy="59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5119874" y="3206137"/>
            <a:ext cx="1090563" cy="3070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pic>
        <p:nvPicPr>
          <p:cNvPr id="39" name="Picture 2" descr="http://1.bp.blogspot.com/-7_tELB1A_Zw/UZM49POKe7I/AAAAAAAASQk/1YS95rrd1IM/s800/computer_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21" y="2539315"/>
            <a:ext cx="952272" cy="9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3.bp.blogspot.com/-rxGpy3sFcRE/UdYhIQxFOpI/AAAAAAAAV4w/cna44PTl1tw/s530/chikyu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42" y="3145751"/>
            <a:ext cx="885666" cy="10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3692596"/>
            <a:ext cx="827743" cy="9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82518" y="3448629"/>
            <a:ext cx="789378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取引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369350" y="3465620"/>
            <a:ext cx="746165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記入</a:t>
            </a:r>
          </a:p>
        </p:txBody>
      </p:sp>
      <p:pic>
        <p:nvPicPr>
          <p:cNvPr id="47" name="Picture 4" descr="http://3.bp.blogspot.com/-olBaPxDoJL0/VahTtOA-sGI/AAAAAAAAv3U/KkyqU0OCERY/s800/money_choub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55" y="2597738"/>
            <a:ext cx="939966" cy="9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2.bp.blogspot.com/-Gs4MgMoRfwI/Ur1HRZ-odII/AAAAAAAAcdc/-ROKSGsN61Y/s800/atm_wom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3" y="2402521"/>
            <a:ext cx="877580" cy="10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2120999" y="3480788"/>
            <a:ext cx="1399100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データ保存</a:t>
            </a:r>
          </a:p>
        </p:txBody>
      </p:sp>
      <p:pic>
        <p:nvPicPr>
          <p:cNvPr id="50" name="Picture 44" descr="本が詰まったダンボール箱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04" y="2359207"/>
            <a:ext cx="1186756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487" y="4499711"/>
            <a:ext cx="1463105" cy="1041856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0" y="4902908"/>
            <a:ext cx="944231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図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1" y="4246117"/>
            <a:ext cx="1171664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23"/>
          <p:cNvSpPr>
            <a:spLocks noChangeArrowheads="1"/>
          </p:cNvSpPr>
          <p:nvPr/>
        </p:nvSpPr>
        <p:spPr bwMode="auto">
          <a:xfrm>
            <a:off x="577096" y="5925245"/>
            <a:ext cx="1595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</a:rPr>
              <a:t>センサー連携</a:t>
            </a:r>
          </a:p>
        </p:txBody>
      </p:sp>
      <p:pic>
        <p:nvPicPr>
          <p:cNvPr id="1026" name="Picture 2" descr="https://3.bp.blogspot.com/-wDpBSxzpbtI/WK7epUaIFxI/AAAAAAABB9s/UG5LeKT8RHAa_ygLFcaJOpwwj4A7ZWlegCLcB/s800/camera_360_zentenkyu_s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93" y="5020638"/>
            <a:ext cx="664159" cy="8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3.bp.blogspot.com/-8NKYZTR2p3k/W-VEjTGpRGI/AAAAAAABQGg/NXH8bcXl7AUcuKaDVpzSCidakjdbOCMmQCLcBGAs/s800/smartphone_map_app_woma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82" y="3596903"/>
            <a:ext cx="1082828" cy="13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正方形/長方形 23"/>
          <p:cNvSpPr>
            <a:spLocks noChangeArrowheads="1"/>
          </p:cNvSpPr>
          <p:nvPr/>
        </p:nvSpPr>
        <p:spPr bwMode="auto">
          <a:xfrm>
            <a:off x="2141517" y="5588205"/>
            <a:ext cx="1595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</a:rPr>
              <a:t>人工知能応用</a:t>
            </a:r>
          </a:p>
        </p:txBody>
      </p:sp>
      <p:pic>
        <p:nvPicPr>
          <p:cNvPr id="1030" name="Picture 6" descr="https://3.bp.blogspot.com/-rLWMahJq8IY/VEETQ6djzwI/AAAAAAAAocg/CVL0dqrMC7k/s800/bouhan_camer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78" y="5005173"/>
            <a:ext cx="865649" cy="9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31">
            <a:extLst>
              <a:ext uri="{FF2B5EF4-FFF2-40B4-BE49-F238E27FC236}">
                <a16:creationId xmlns:a16="http://schemas.microsoft.com/office/drawing/2014/main" id="{9C7E107A-B673-4317-B2FD-1357E45F6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995" y="1120192"/>
            <a:ext cx="6547455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・データベース管理システムは，データベースの管理等の機能を持ったソフトウエア</a:t>
            </a:r>
            <a:endParaRPr lang="en-US" altLang="ja-JP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・オンラインでデータを共有するときに，特に適する</a:t>
            </a:r>
            <a:endParaRPr lang="en-US" altLang="ja-JP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02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99913" y="20189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並べ替え（ソート）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4292" y="901644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問い合わせを実行し確認．昇順．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F1A49E1-0F9C-417A-B8A1-B93DD1C8A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00" y="1820366"/>
            <a:ext cx="8445177" cy="43308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0830BD8-6B81-40E3-ADDF-82393DC38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12" y="3179749"/>
            <a:ext cx="6499172" cy="23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3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29549" y="274961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並べ替え（ソート）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0938" y="1059149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問い合わせを実行し確認．降順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9D33AE-D4FD-4361-A8C6-A7C73159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10" y="2036910"/>
            <a:ext cx="7998536" cy="3651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77CC549-066E-47B1-B705-767DB5F6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65" y="2903950"/>
            <a:ext cx="6277567" cy="21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00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996" y="255211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数え上げ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88996" y="913562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D1A3969-3342-4D84-884C-306D443A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0" y="1797892"/>
            <a:ext cx="8885019" cy="42942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1E47DFB-11FA-4F91-BADB-F52D90570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07" y="2924689"/>
            <a:ext cx="5721527" cy="156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91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962" y="296282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範囲指定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13962" y="996688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927A256-D842-4C6F-91A0-67338986D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1" y="2002252"/>
            <a:ext cx="8988458" cy="36512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8E0E37A-C934-491D-B767-7432DEB4C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419" y="2891259"/>
            <a:ext cx="6696762" cy="19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76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5943" y="356633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重複除去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44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95943" y="1142175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761910-49B4-4BA9-B525-A18EE00C0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65" y="2086586"/>
            <a:ext cx="8629032" cy="4168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9ADB72A-E5F5-49D8-AE6A-21F76803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150" y="2884127"/>
            <a:ext cx="4323184" cy="22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15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BA911C-5616-4547-BADD-64E94D61A911}"/>
              </a:ext>
            </a:extLst>
          </p:cNvPr>
          <p:cNvSpPr/>
          <p:nvPr/>
        </p:nvSpPr>
        <p:spPr>
          <a:xfrm>
            <a:off x="142673" y="1446178"/>
            <a:ext cx="8728462" cy="4844375"/>
          </a:xfrm>
          <a:prstGeom prst="rect">
            <a:avLst/>
          </a:prstGeom>
          <a:solidFill>
            <a:srgbClr val="5B9BD5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C68D51-7AE4-4AAD-9339-B1FCC3A0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0" y="438649"/>
            <a:ext cx="8461208" cy="469865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ここで，補足説明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08A366-91C8-45AD-9368-C09BFFAF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65" y="1838474"/>
            <a:ext cx="8679483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は，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問い合わせ（クエリ）の結果を，</a:t>
            </a:r>
            <a:r>
              <a:rPr kumimoji="1" lang="ja-JP" altLang="en-US" b="1" dirty="0"/>
              <a:t>新しいテーブルに保存</a:t>
            </a:r>
            <a:r>
              <a:rPr kumimoji="1" lang="ja-JP" altLang="en-US" dirty="0"/>
              <a:t>する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書き方</a:t>
            </a:r>
            <a:r>
              <a:rPr lang="en-US" altLang="ja-JP" dirty="0"/>
              <a:t>】</a:t>
            </a:r>
          </a:p>
          <a:p>
            <a:pPr marL="0" indent="0">
              <a:buNone/>
            </a:pPr>
            <a:r>
              <a:rPr kumimoji="1" lang="en-US" altLang="ja-JP" dirty="0"/>
              <a:t>create table </a:t>
            </a:r>
            <a:r>
              <a:rPr lang="ja-JP" altLang="en-US" dirty="0"/>
              <a:t>＜テーブル名＞ </a:t>
            </a:r>
            <a:r>
              <a:rPr lang="en-US" altLang="ja-JP" dirty="0"/>
              <a:t>as </a:t>
            </a:r>
            <a:r>
              <a:rPr lang="ja-JP" altLang="en-US" dirty="0"/>
              <a:t>＜</a:t>
            </a:r>
            <a:r>
              <a:rPr lang="en-US" altLang="ja-JP" dirty="0"/>
              <a:t>SQL </a:t>
            </a:r>
            <a:r>
              <a:rPr lang="ja-JP" altLang="en-US" dirty="0"/>
              <a:t>問い合わせ＞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473167-50F8-4EB2-9D5C-37AC10C7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0B5B55E-8B58-431C-82A9-CF7C51FB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59" y="3228530"/>
            <a:ext cx="8403251" cy="4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73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757" y="378116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問い合わせの結果をテーブルに保存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92757" y="1129205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⑧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A0DCC02-EDF5-4C0B-B128-1750B656D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5" y="2043620"/>
            <a:ext cx="9052095" cy="54903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4BCB46C-C22E-4583-B2C8-91B14F063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14" y="3339653"/>
            <a:ext cx="3667679" cy="16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684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757" y="378116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ロールバック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92757" y="1129205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⑨</a:t>
            </a:r>
            <a:r>
              <a:rPr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76" y="1749669"/>
            <a:ext cx="7007165" cy="179465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096185" y="5281864"/>
            <a:ext cx="3750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j-ea"/>
                <a:ea typeface="+mj-ea"/>
              </a:rPr>
              <a:t>rollback </a:t>
            </a:r>
            <a:r>
              <a:rPr lang="ja-JP" altLang="en-US" dirty="0" smtClean="0">
                <a:latin typeface="+mj-ea"/>
                <a:ea typeface="+mj-ea"/>
              </a:rPr>
              <a:t>は，</a:t>
            </a:r>
            <a:endParaRPr lang="en-US" altLang="ja-JP" dirty="0" smtClean="0">
              <a:latin typeface="+mj-ea"/>
              <a:ea typeface="+mj-ea"/>
            </a:endParaRPr>
          </a:p>
          <a:p>
            <a:r>
              <a:rPr kumimoji="1" lang="en-US" altLang="ja-JP" dirty="0" smtClean="0">
                <a:latin typeface="+mj-ea"/>
                <a:ea typeface="+mj-ea"/>
              </a:rPr>
              <a:t>start transaction </a:t>
            </a:r>
            <a:r>
              <a:rPr kumimoji="1" lang="ja-JP" altLang="en-US" dirty="0" smtClean="0">
                <a:latin typeface="+mj-ea"/>
                <a:ea typeface="+mj-ea"/>
              </a:rPr>
              <a:t>以降の</a:t>
            </a:r>
            <a:endParaRPr kumimoji="1" lang="en-US" altLang="ja-JP" dirty="0" smtClean="0">
              <a:latin typeface="+mj-ea"/>
              <a:ea typeface="+mj-ea"/>
            </a:endParaRPr>
          </a:p>
          <a:p>
            <a:r>
              <a:rPr kumimoji="1" lang="ja-JP" altLang="en-US" dirty="0">
                <a:latin typeface="+mj-ea"/>
                <a:ea typeface="+mj-ea"/>
              </a:rPr>
              <a:t>データベース操作</a:t>
            </a:r>
            <a:r>
              <a:rPr kumimoji="1" lang="ja-JP" altLang="en-US" dirty="0" smtClean="0">
                <a:latin typeface="+mj-ea"/>
                <a:ea typeface="+mj-ea"/>
              </a:rPr>
              <a:t>を取り消す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76" y="3695462"/>
            <a:ext cx="4046055" cy="317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15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15-3. </a:t>
            </a:r>
            <a:r>
              <a:rPr lang="ja-JP" altLang="en-US" dirty="0"/>
              <a:t>テーブルの分解と結合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51108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7021FF-C362-4A06-BA3C-872D98C6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415F87-7B94-4324-B4EC-03C7876AA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テーブルの分解と結合の演習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今まで入れた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プログラムは，</a:t>
            </a:r>
            <a:r>
              <a:rPr kumimoji="1" lang="ja-JP" altLang="en-US" dirty="0">
                <a:solidFill>
                  <a:srgbClr val="FF0000"/>
                </a:solidFill>
              </a:rPr>
              <a:t>すべて消しても問題ありません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A2F08A-6726-4C24-910B-2A26F071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50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515530" y="4401733"/>
            <a:ext cx="206979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管理システム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549187" y="4428037"/>
            <a:ext cx="20697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525556" y="3032195"/>
            <a:ext cx="4142687" cy="2408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69621" y="3101252"/>
            <a:ext cx="1800493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539211" y="3777090"/>
            <a:ext cx="723275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記憶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装置</a:t>
            </a:r>
          </a:p>
        </p:txBody>
      </p:sp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464868" y="5617686"/>
            <a:ext cx="47628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あわせて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リレーショナルデータベースシステム</a:t>
            </a:r>
          </a:p>
        </p:txBody>
      </p:sp>
      <p:pic>
        <p:nvPicPr>
          <p:cNvPr id="11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4" y="3376285"/>
            <a:ext cx="1217357" cy="11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50" y="3419800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4668242" y="2178583"/>
            <a:ext cx="4433492" cy="3261896"/>
          </a:xfrm>
          <a:prstGeom prst="wedgeEllipseCallout">
            <a:avLst>
              <a:gd name="adj1" fmla="val -61058"/>
              <a:gd name="adj2" fmla="val 48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755638" y="4724898"/>
            <a:ext cx="4392657" cy="4154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たくさんの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が格納される</a:t>
            </a:r>
          </a:p>
        </p:txBody>
      </p:sp>
      <p:sp>
        <p:nvSpPr>
          <p:cNvPr id="19" name="テキスト ボックス 5">
            <a:extLst>
              <a:ext uri="{FF2B5EF4-FFF2-40B4-BE49-F238E27FC236}">
                <a16:creationId xmlns:a16="http://schemas.microsoft.com/office/drawing/2014/main" id="{672F89A7-A32C-4886-B1A8-285B7A11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88" y="842186"/>
            <a:ext cx="83735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の一種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データの形は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ともいう）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FE247BB-CCCE-4A70-872D-60B4A1693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486" y="3714447"/>
            <a:ext cx="2491295" cy="92184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55E8192-90AA-400C-90B9-4C18F6F3E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432" y="2380534"/>
            <a:ext cx="1915556" cy="125761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A0296E1-9D32-B37F-807C-68619D9F8481}"/>
              </a:ext>
            </a:extLst>
          </p:cNvPr>
          <p:cNvSpPr/>
          <p:nvPr/>
        </p:nvSpPr>
        <p:spPr>
          <a:xfrm>
            <a:off x="7080666" y="2707963"/>
            <a:ext cx="1915556" cy="6425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id,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name, price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858D216-3166-0C24-42F3-8E602104AF46}"/>
              </a:ext>
            </a:extLst>
          </p:cNvPr>
          <p:cNvSpPr/>
          <p:nvPr/>
        </p:nvSpPr>
        <p:spPr>
          <a:xfrm>
            <a:off x="7418024" y="3848661"/>
            <a:ext cx="1915556" cy="6425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book, who,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what, at</a:t>
            </a:r>
          </a:p>
        </p:txBody>
      </p:sp>
    </p:spTree>
    <p:extLst>
      <p:ext uri="{BB962C8B-B14F-4D97-AF65-F5344CB8AC3E}">
        <p14:creationId xmlns:p14="http://schemas.microsoft.com/office/powerpoint/2010/main" val="49258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2964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① テーブル定義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を入れる．</a:t>
            </a:r>
            <a:endParaRPr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4793748"/>
            <a:ext cx="83567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②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エラーメッセージが出ないことを確認．表示はない．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31A3F27-8339-403E-8731-9987D76B2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549" y="2405842"/>
            <a:ext cx="37084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データ型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テキスト（文字列）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text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数値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integer</a:t>
            </a:r>
            <a:r>
              <a:rPr lang="en-US" altLang="ja-JP" sz="2400" dirty="0">
                <a:latin typeface="メイリオ" panose="020B0604030504040204" pitchFamily="50" charset="-128"/>
              </a:rPr>
              <a:t>,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real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A3A7175-6E5B-4B8E-AE0B-60ABE63C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44" y="1211433"/>
            <a:ext cx="5084321" cy="29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812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3579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③ 行の挿入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83591" y="34290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④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エラーメッセージが出ないことを確認．表示はない．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D4813A-9223-4B0F-BEE8-7ECC38E70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9" y="1315426"/>
            <a:ext cx="8797574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247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3579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⑤ 問い合わせ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30071" y="2140803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⑥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1B43F61-8C74-49E0-B98D-BDBA40B57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53" y="1270692"/>
            <a:ext cx="7672443" cy="69749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6E95019-67E8-461C-9D4E-2C0AD3CF8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01" y="3796536"/>
            <a:ext cx="7177243" cy="21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129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3579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⑦ 問い合わせ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  <a:p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29718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⑧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22CE630-D7E7-43AD-AA57-5C2466934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72" y="1349269"/>
            <a:ext cx="8656067" cy="43492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C58BE7D-6BA6-4278-B96D-B245D7212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218" y="4541460"/>
            <a:ext cx="3022753" cy="21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593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3579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⑨ 重複行除去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  <a:p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29718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⑩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399688-2446-4DF1-9FAB-8DF83E66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8" y="1419936"/>
            <a:ext cx="8933505" cy="41444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1AC3493-47B7-4FDA-A13A-C715F26AB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60" y="4560032"/>
            <a:ext cx="5081930" cy="19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548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36B4CB-E0EE-451A-9F86-4E8F6553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テーブルの分解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3E1AC2-EBFB-4081-AFE5-5A684D626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3800982"/>
          </a:xfrm>
        </p:spPr>
        <p:txBody>
          <a:bodyPr/>
          <a:lstStyle/>
          <a:p>
            <a:r>
              <a:rPr kumimoji="1" lang="ja-JP" altLang="en-US" dirty="0"/>
              <a:t>いまから，テーブル </a:t>
            </a:r>
            <a:r>
              <a:rPr kumimoji="1" lang="en-US" altLang="ja-JP" dirty="0"/>
              <a:t>scores </a:t>
            </a:r>
            <a:r>
              <a:rPr kumimoji="1" lang="ja-JP" altLang="en-US" dirty="0"/>
              <a:t>を，テーブル </a:t>
            </a:r>
            <a:r>
              <a:rPr kumimoji="1" lang="en-US" altLang="ja-JP" dirty="0"/>
              <a:t>A, B </a:t>
            </a:r>
            <a:r>
              <a:rPr kumimoji="1" lang="ja-JP" altLang="en-US" dirty="0"/>
              <a:t>に分解する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0B2FE4-06FA-47A3-84D0-9C160A61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8A75FB-9597-4654-A9AE-E0B7944B7CA8}"/>
              </a:ext>
            </a:extLst>
          </p:cNvPr>
          <p:cNvSpPr txBox="1"/>
          <p:nvPr/>
        </p:nvSpPr>
        <p:spPr>
          <a:xfrm>
            <a:off x="1472548" y="4548836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80000"/>
                </a:solidFill>
              </a:rPr>
              <a:t>問い合わせの結果</a:t>
            </a:r>
            <a:r>
              <a:rPr lang="ja-JP" altLang="en-US" sz="2400" dirty="0"/>
              <a:t>を、</a:t>
            </a:r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テーブル</a:t>
            </a:r>
            <a:r>
              <a:rPr kumimoji="1" lang="ja-JP" altLang="en-US" sz="2400" dirty="0"/>
              <a:t>として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保存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A8D181-1B33-4EA4-B15E-630524782BE1}"/>
              </a:ext>
            </a:extLst>
          </p:cNvPr>
          <p:cNvSpPr/>
          <p:nvPr/>
        </p:nvSpPr>
        <p:spPr>
          <a:xfrm>
            <a:off x="3571301" y="2153391"/>
            <a:ext cx="813926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A8DD271-FC35-40C4-B83C-7DEEEC3C96DF}"/>
              </a:ext>
            </a:extLst>
          </p:cNvPr>
          <p:cNvSpPr/>
          <p:nvPr/>
        </p:nvSpPr>
        <p:spPr>
          <a:xfrm>
            <a:off x="3362980" y="3677694"/>
            <a:ext cx="1230569" cy="3679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898B4A-2996-4A7F-B5CB-03781E278834}"/>
              </a:ext>
            </a:extLst>
          </p:cNvPr>
          <p:cNvSpPr txBox="1"/>
          <p:nvPr/>
        </p:nvSpPr>
        <p:spPr>
          <a:xfrm>
            <a:off x="3768349" y="3107673"/>
            <a:ext cx="3481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/>
              <a:t>A</a:t>
            </a:r>
            <a:endParaRPr kumimoji="1" lang="ja-JP" altLang="en-US" sz="21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553223-4CD7-4FB4-ACA6-AE168CF26618}"/>
              </a:ext>
            </a:extLst>
          </p:cNvPr>
          <p:cNvSpPr txBox="1"/>
          <p:nvPr/>
        </p:nvSpPr>
        <p:spPr>
          <a:xfrm>
            <a:off x="3768349" y="4117365"/>
            <a:ext cx="10121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b="1" dirty="0"/>
              <a:t>B</a:t>
            </a:r>
            <a:endParaRPr kumimoji="1" lang="ja-JP" altLang="en-US" sz="2100" b="1" dirty="0"/>
          </a:p>
        </p:txBody>
      </p:sp>
      <p:sp>
        <p:nvSpPr>
          <p:cNvPr id="10" name="右矢印 20">
            <a:extLst>
              <a:ext uri="{FF2B5EF4-FFF2-40B4-BE49-F238E27FC236}">
                <a16:creationId xmlns:a16="http://schemas.microsoft.com/office/drawing/2014/main" id="{40F8FE58-BC14-4FE0-A511-306D70A4419E}"/>
              </a:ext>
            </a:extLst>
          </p:cNvPr>
          <p:cNvSpPr/>
          <p:nvPr/>
        </p:nvSpPr>
        <p:spPr>
          <a:xfrm>
            <a:off x="2326746" y="2633030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988813-A635-4C66-8DA2-9FE77143BFB0}"/>
              </a:ext>
            </a:extLst>
          </p:cNvPr>
          <p:cNvSpPr txBox="1"/>
          <p:nvPr/>
        </p:nvSpPr>
        <p:spPr>
          <a:xfrm>
            <a:off x="2222056" y="3861688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分解</a:t>
            </a:r>
            <a:endParaRPr kumimoji="1" lang="ja-JP" altLang="en-US" sz="21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829A3D-4F22-4357-A5F6-AC9E74100D9E}"/>
              </a:ext>
            </a:extLst>
          </p:cNvPr>
          <p:cNvSpPr/>
          <p:nvPr/>
        </p:nvSpPr>
        <p:spPr>
          <a:xfrm>
            <a:off x="86674" y="2388284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C18721-267C-4A3B-A87B-2FFB4174BAF5}"/>
              </a:ext>
            </a:extLst>
          </p:cNvPr>
          <p:cNvSpPr txBox="1"/>
          <p:nvPr/>
        </p:nvSpPr>
        <p:spPr>
          <a:xfrm>
            <a:off x="742577" y="3915325"/>
            <a:ext cx="8840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/>
              <a:t>scores</a:t>
            </a:r>
            <a:endParaRPr kumimoji="1" lang="ja-JP" altLang="en-US" sz="21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24F3BA-BF0B-4278-89EE-3E696A2A9C26}"/>
              </a:ext>
            </a:extLst>
          </p:cNvPr>
          <p:cNvSpPr txBox="1"/>
          <p:nvPr/>
        </p:nvSpPr>
        <p:spPr>
          <a:xfrm>
            <a:off x="1454760" y="5482643"/>
            <a:ext cx="6376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u="sng" dirty="0">
                <a:solidFill>
                  <a:srgbClr val="FF0000"/>
                </a:solidFill>
              </a:rPr>
              <a:t>テーブルへの保存の方法</a:t>
            </a:r>
            <a:endParaRPr kumimoji="1" lang="en-US" altLang="ja-JP" sz="2400" u="sng" dirty="0">
              <a:solidFill>
                <a:srgbClr val="FF0000"/>
              </a:solidFill>
            </a:endParaRPr>
          </a:p>
          <a:p>
            <a:r>
              <a:rPr kumimoji="1" lang="en-US" altLang="ja-JP" sz="2400" b="1" dirty="0"/>
              <a:t>Access: INTO</a:t>
            </a:r>
          </a:p>
          <a:p>
            <a:r>
              <a:rPr kumimoji="1" lang="ja-JP" altLang="en-US" sz="2400" b="1" dirty="0"/>
              <a:t>その他のシステム</a:t>
            </a:r>
            <a:r>
              <a:rPr kumimoji="1" lang="en-US" altLang="ja-JP" sz="2400" b="1" dirty="0"/>
              <a:t>(</a:t>
            </a:r>
            <a:r>
              <a:rPr kumimoji="1" lang="ja-JP" altLang="en-US" sz="2400" b="1" dirty="0"/>
              <a:t>世界標準</a:t>
            </a:r>
            <a:r>
              <a:rPr kumimoji="1" lang="en-US" altLang="ja-JP" sz="2400" b="1" dirty="0"/>
              <a:t>): create table … as</a:t>
            </a:r>
          </a:p>
        </p:txBody>
      </p:sp>
      <p:sp>
        <p:nvSpPr>
          <p:cNvPr id="15" name="右矢印 4">
            <a:extLst>
              <a:ext uri="{FF2B5EF4-FFF2-40B4-BE49-F238E27FC236}">
                <a16:creationId xmlns:a16="http://schemas.microsoft.com/office/drawing/2014/main" id="{174B6B44-684B-4BEF-93A5-A53A2B795DB6}"/>
              </a:ext>
            </a:extLst>
          </p:cNvPr>
          <p:cNvSpPr/>
          <p:nvPr/>
        </p:nvSpPr>
        <p:spPr>
          <a:xfrm>
            <a:off x="4887460" y="2572279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64799B-089E-4911-92E6-EB02B3DFAF33}"/>
              </a:ext>
            </a:extLst>
          </p:cNvPr>
          <p:cNvSpPr txBox="1"/>
          <p:nvPr/>
        </p:nvSpPr>
        <p:spPr>
          <a:xfrm>
            <a:off x="6542156" y="3873901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テーブル</a:t>
            </a:r>
            <a:endParaRPr kumimoji="1" lang="ja-JP" altLang="en-US" sz="21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8FD4C3-2A17-472B-B0D7-004C747910AD}"/>
              </a:ext>
            </a:extLst>
          </p:cNvPr>
          <p:cNvSpPr txBox="1"/>
          <p:nvPr/>
        </p:nvSpPr>
        <p:spPr>
          <a:xfrm>
            <a:off x="4937415" y="3665481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結合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D233470-1809-48D0-A01B-CA7AE5D9FD77}"/>
              </a:ext>
            </a:extLst>
          </p:cNvPr>
          <p:cNvSpPr/>
          <p:nvPr/>
        </p:nvSpPr>
        <p:spPr>
          <a:xfrm>
            <a:off x="6132955" y="2341027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4464361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6425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⑪ テーブルの分解のため，テーブル </a:t>
            </a:r>
            <a:r>
              <a:rPr lang="en-US" altLang="ja-JP" sz="2400" b="1" dirty="0">
                <a:solidFill>
                  <a:srgbClr val="C00000"/>
                </a:solidFill>
              </a:rPr>
              <a:t>A </a:t>
            </a:r>
            <a:r>
              <a:rPr lang="ja-JP" altLang="en-US" sz="2400" b="1" dirty="0">
                <a:solidFill>
                  <a:srgbClr val="C00000"/>
                </a:solidFill>
              </a:rPr>
              <a:t>の作成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29718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⑫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B63F554-09F1-49FE-B676-DAA0EEF4D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4" y="4723380"/>
            <a:ext cx="5004566" cy="15696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FB34F30-5847-4B05-8F8A-A7CE59488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1" y="1329814"/>
            <a:ext cx="8875852" cy="5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424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6412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⑬ テーブルの分解のため，テーブル </a:t>
            </a:r>
            <a:r>
              <a:rPr lang="en-US" altLang="ja-JP" sz="2400" b="1" dirty="0">
                <a:solidFill>
                  <a:srgbClr val="C00000"/>
                </a:solidFill>
              </a:rPr>
              <a:t>B </a:t>
            </a:r>
            <a:r>
              <a:rPr lang="ja-JP" altLang="en-US" sz="2400" b="1" dirty="0">
                <a:solidFill>
                  <a:srgbClr val="C00000"/>
                </a:solidFill>
              </a:rPr>
              <a:t>の作成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  <a:p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29718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⑭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F199C96-160B-49F2-AFB0-0EC4BBF1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27" y="1236655"/>
            <a:ext cx="8654059" cy="49736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82CB371-FCDF-4D90-A56B-B9CAE5DEB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63" y="4586416"/>
            <a:ext cx="5462925" cy="20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707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3579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⑮ テーブル </a:t>
            </a:r>
            <a:r>
              <a:rPr lang="en-US" altLang="ja-JP" sz="2400" b="1" dirty="0">
                <a:solidFill>
                  <a:srgbClr val="C00000"/>
                </a:solidFill>
              </a:rPr>
              <a:t>A, B </a:t>
            </a:r>
            <a:r>
              <a:rPr lang="ja-JP" altLang="en-US" sz="2400" b="1" dirty="0">
                <a:solidFill>
                  <a:srgbClr val="C00000"/>
                </a:solidFill>
              </a:rPr>
              <a:t>の結合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  <a:p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29718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⑯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282E0B0-A8A5-402E-BB54-ED3232C59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5" y="1175476"/>
            <a:ext cx="8972769" cy="84847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6CE1C72-562F-4C65-BE4A-3F393225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22" y="4541459"/>
            <a:ext cx="7113602" cy="21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1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A3E68-4B17-48F1-8772-D9728F4D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7F1058-E769-4CD8-932F-490EF0E5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846138"/>
            <a:ext cx="8461375" cy="5719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データの形</a:t>
            </a:r>
            <a:r>
              <a:rPr lang="ja-JP" altLang="en-US" dirty="0"/>
              <a:t>は</a:t>
            </a:r>
            <a:r>
              <a:rPr lang="ja-JP" altLang="en-US" b="1" dirty="0"/>
              <a:t>テーブル</a:t>
            </a:r>
            <a:endParaRPr lang="en-US" altLang="ja-JP" dirty="0"/>
          </a:p>
          <a:p>
            <a:r>
              <a:rPr lang="ja-JP" altLang="en-US" b="1" dirty="0"/>
              <a:t>機能が豊富</a:t>
            </a:r>
            <a:endParaRPr lang="en-US" altLang="ja-JP" b="1" dirty="0"/>
          </a:p>
          <a:p>
            <a:r>
              <a:rPr lang="ja-JP" altLang="en-US" b="1" dirty="0"/>
              <a:t>扱いは容易．</a:t>
            </a:r>
            <a:r>
              <a:rPr lang="en-US" altLang="ja-JP" b="1" dirty="0">
                <a:solidFill>
                  <a:srgbClr val="C00000"/>
                </a:solidFill>
              </a:rPr>
              <a:t>SQL </a:t>
            </a:r>
            <a:r>
              <a:rPr lang="ja-JP" altLang="en-US" b="1" dirty="0"/>
              <a:t>を利用．</a:t>
            </a:r>
            <a:endParaRPr lang="en-US" altLang="ja-JP" dirty="0"/>
          </a:p>
          <a:p>
            <a:r>
              <a:rPr lang="ja-JP" altLang="en-US" b="1" dirty="0"/>
              <a:t>リレーショナルデータベース設計</a:t>
            </a:r>
            <a:r>
              <a:rPr lang="ja-JP" altLang="en-US" dirty="0"/>
              <a:t>の基礎は</a:t>
            </a:r>
            <a:r>
              <a:rPr lang="ja-JP" altLang="en-US" b="1" dirty="0"/>
              <a:t>体系化されている</a:t>
            </a:r>
            <a:r>
              <a:rPr lang="ja-JP" altLang="en-US" dirty="0"/>
              <a:t>：</a:t>
            </a:r>
            <a:r>
              <a:rPr lang="ja-JP" altLang="en-US" b="1" dirty="0">
                <a:solidFill>
                  <a:srgbClr val="C00000"/>
                </a:solidFill>
              </a:rPr>
              <a:t>異状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正規化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/>
              <a:t>普及度</a:t>
            </a:r>
            <a:r>
              <a:rPr lang="ja-JP" altLang="en-US" dirty="0"/>
              <a:t>はナンバーワン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リレーショナルデータベース管理システム</a:t>
            </a:r>
            <a:r>
              <a:rPr lang="ja-JP" altLang="en-US" dirty="0"/>
              <a:t>には</a:t>
            </a:r>
            <a:r>
              <a:rPr lang="ja-JP" altLang="en-US" b="1" dirty="0"/>
              <a:t>さまざまある</a:t>
            </a:r>
            <a:r>
              <a:rPr lang="ja-JP" altLang="en-US" dirty="0"/>
              <a:t>．</a:t>
            </a:r>
            <a:r>
              <a:rPr lang="en-US" altLang="ja-JP" dirty="0"/>
              <a:t>MySQL, </a:t>
            </a:r>
            <a:r>
              <a:rPr lang="ja-JP" altLang="en-US" dirty="0"/>
              <a:t>マイクロソフト </a:t>
            </a:r>
            <a:r>
              <a:rPr lang="en-US" altLang="ja-JP" dirty="0"/>
              <a:t>Access, Oracle, SQL Server, PostgreSQL, SQLite3, Firebird </a:t>
            </a:r>
            <a:r>
              <a:rPr lang="ja-JP" altLang="en-US" dirty="0"/>
              <a:t>など．（無料で使えるものもある）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691866-F229-41AD-A9B5-9240C376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196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017F1F-0D4B-4E0A-AFB0-7992DD175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SQL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は、</a:t>
            </a:r>
            <a:r>
              <a:rPr kumimoji="1" lang="ja-JP" altLang="en-US" b="1" dirty="0">
                <a:solidFill>
                  <a:srgbClr val="C00000"/>
                </a:solidFill>
              </a:rPr>
              <a:t>リレーショナルデータベースシステム</a:t>
            </a:r>
            <a:r>
              <a:rPr kumimoji="1" lang="ja-JP" altLang="en-US" dirty="0"/>
              <a:t>のさまざまな機能を使える言語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問い合わせ（クエリ）</a:t>
            </a:r>
            <a:r>
              <a:rPr lang="ja-JP" altLang="en-US" dirty="0">
                <a:latin typeface="Segoe UI" panose="020B0502040204020203" pitchFamily="34" charset="0"/>
              </a:rPr>
              <a:t>、</a:t>
            </a:r>
            <a:endParaRPr lang="en-US" altLang="ja-JP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  <a:latin typeface="Segoe UI" panose="020B0502040204020203" pitchFamily="34" charset="0"/>
              </a:rPr>
              <a:t>	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テーブル定義</a:t>
            </a:r>
            <a:r>
              <a:rPr lang="ja-JP" altLang="en-US" dirty="0">
                <a:latin typeface="Segoe UI" panose="020B0502040204020203" pitchFamily="34" charset="0"/>
              </a:rPr>
              <a:t>、</a:t>
            </a:r>
            <a:endParaRPr lang="en-US" altLang="ja-JP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Segoe UI" panose="020B0502040204020203" pitchFamily="34" charset="0"/>
              </a:rPr>
              <a:t>	</a:t>
            </a:r>
            <a:r>
              <a:rPr lang="ja-JP" altLang="en-US" dirty="0">
                <a:latin typeface="Segoe UI" panose="020B0502040204020203" pitchFamily="34" charset="0"/>
              </a:rPr>
              <a:t>その他の操作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FAF87A-5BFE-42B4-887D-F7F9C4EC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104331-3775-4CDA-92F4-85A8B3797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1" y="3538537"/>
            <a:ext cx="1785297" cy="16246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0C485AE-9A08-4092-8E8D-B2FBC309B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5" y="3884407"/>
            <a:ext cx="3157407" cy="2557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D90679F-B6C8-4739-95B2-6C355EF4B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00" y="4852829"/>
            <a:ext cx="1736507" cy="1959387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7FBFF06C-72C0-402A-BC4B-46E7580D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SQL</a:t>
            </a:r>
            <a:endParaRPr kumimoji="1" lang="ja-JP" altLang="en-US" dirty="0"/>
          </a:p>
        </p:txBody>
      </p:sp>
      <p:sp>
        <p:nvSpPr>
          <p:cNvPr id="2" name="矢印: 左右 1">
            <a:extLst>
              <a:ext uri="{FF2B5EF4-FFF2-40B4-BE49-F238E27FC236}">
                <a16:creationId xmlns:a16="http://schemas.microsoft.com/office/drawing/2014/main" id="{24B714F6-49D1-42F2-88B4-7591A9D9306B}"/>
              </a:ext>
            </a:extLst>
          </p:cNvPr>
          <p:cNvSpPr/>
          <p:nvPr/>
        </p:nvSpPr>
        <p:spPr>
          <a:xfrm>
            <a:off x="3625136" y="4934514"/>
            <a:ext cx="1048580" cy="4003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96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9E4981-9B35-4C3E-A038-2E029418EA30}" type="slidenum">
              <a:rPr lang="ja-JP" altLang="en-US" sz="2100">
                <a:latin typeface="Segoe UI" panose="020B0502040204020203" pitchFamily="34" charset="0"/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676" name="Rectangle 2"/>
          <p:cNvSpPr>
            <a:spLocks noGrp="1"/>
          </p:cNvSpPr>
          <p:nvPr>
            <p:ph type="title" idx="4294967295"/>
          </p:nvPr>
        </p:nvSpPr>
        <p:spPr>
          <a:xfrm>
            <a:off x="121015" y="117203"/>
            <a:ext cx="7792756" cy="2755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2400" dirty="0">
                <a:latin typeface="Segoe UI" panose="020B0502040204020203" pitchFamily="34" charset="0"/>
              </a:rPr>
              <a:t>リレーショナルデータベースシステムの機能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497981"/>
              </p:ext>
            </p:extLst>
          </p:nvPr>
        </p:nvGraphicFramePr>
        <p:xfrm>
          <a:off x="316279" y="494432"/>
          <a:ext cx="8626192" cy="5224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441">
                  <a:extLst>
                    <a:ext uri="{9D8B030D-6E8A-4147-A177-3AD203B41FA5}">
                      <a16:colId xmlns:a16="http://schemas.microsoft.com/office/drawing/2014/main" val="4132402819"/>
                    </a:ext>
                  </a:extLst>
                </a:gridCol>
                <a:gridCol w="270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dirty="0"/>
                        <a:t>機能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dirty="0"/>
                        <a:t>SQL</a:t>
                      </a:r>
                      <a:r>
                        <a:rPr kumimoji="1" lang="ja-JP" altLang="en-US" sz="1800" baseline="0" dirty="0"/>
                        <a:t> のキーワード</a:t>
                      </a:r>
                      <a:endParaRPr kumimoji="1" lang="en-US" altLang="ja-JP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7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テーブル定義</a:t>
                      </a:r>
                      <a:endParaRPr lang="en-US" altLang="ja-JP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テーブル定義</a:t>
                      </a:r>
                      <a:endParaRPr lang="en-US" altLang="ja-JP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/>
                        <a:t>CREATE</a:t>
                      </a:r>
                      <a:r>
                        <a:rPr kumimoji="1" lang="en-US" altLang="ja-JP" sz="1800" b="0" baseline="0" dirty="0"/>
                        <a:t> TABLE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1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データ型</a:t>
                      </a:r>
                      <a:endParaRPr lang="en-US" altLang="ja-JP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/>
                        <a:t>CHAR, TEXT, INTEGER, REAL, DATETIME, BIT, NULL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87557897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オートナンバー</a:t>
                      </a:r>
                      <a:endParaRPr lang="en-US" altLang="ja-JP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/>
                        <a:t>AUTOINCREMENT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7047488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主キー</a:t>
                      </a:r>
                      <a:endParaRPr lang="en-US" altLang="ja-JP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/>
                        <a:t>PRIMARY</a:t>
                      </a:r>
                      <a:r>
                        <a:rPr kumimoji="1" lang="en-US" altLang="ja-JP" sz="1800" b="0" baseline="0" dirty="0"/>
                        <a:t> KEY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065665"/>
                  </a:ext>
                </a:extLst>
              </a:tr>
              <a:tr h="223614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参照整合性制約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baseline="0" dirty="0"/>
                        <a:t>FOREIGN</a:t>
                      </a:r>
                      <a:r>
                        <a:rPr kumimoji="1" lang="ja-JP" altLang="en-US" sz="1800" b="0" baseline="0" dirty="0"/>
                        <a:t> </a:t>
                      </a:r>
                      <a:r>
                        <a:rPr kumimoji="1" lang="en-US" altLang="ja-JP" sz="1800" b="0" baseline="0" dirty="0"/>
                        <a:t>KEY, REFERENCES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77">
                <a:tc rowSpan="6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</a:rPr>
                        <a:t>問い合わせ（クエリ）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</a:rPr>
                        <a:t>射影、選択、結合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/>
                        <a:t>SELECT FROM WHERE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</a:rPr>
                        <a:t>重複行除去（分解でも）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/>
                        <a:t>DISTINCT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1371302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</a:rPr>
                        <a:t>比較，範囲指定，パターンマッチ，</a:t>
                      </a:r>
                      <a:r>
                        <a:rPr kumimoji="1" lang="en-US" altLang="ja-JP" sz="1800" b="1" dirty="0">
                          <a:solidFill>
                            <a:srgbClr val="C00000"/>
                          </a:solidFill>
                        </a:rPr>
                        <a:t>AND/OR</a:t>
                      </a:r>
                      <a:endParaRPr kumimoji="1" lang="ja-JP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/>
                        <a:t>=, &lt;, &gt;, &lt;&gt;, !=, &lt;=, &gt;=, BETWEEN, LIKE, AND, OR,</a:t>
                      </a:r>
                      <a:r>
                        <a:rPr kumimoji="1" lang="ja-JP" altLang="en-US" sz="1800" b="0" dirty="0"/>
                        <a:t> </a:t>
                      </a:r>
                      <a:r>
                        <a:rPr kumimoji="1" lang="en-US" altLang="ja-JP" sz="1800" b="0" dirty="0"/>
                        <a:t>IS</a:t>
                      </a:r>
                      <a:r>
                        <a:rPr kumimoji="1" lang="ja-JP" altLang="en-US" sz="1800" b="0" dirty="0"/>
                        <a:t> </a:t>
                      </a:r>
                      <a:r>
                        <a:rPr kumimoji="1" lang="en-US" altLang="ja-JP" sz="1800" b="0" dirty="0"/>
                        <a:t>NULL, IS NOT NULL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32176978"/>
                  </a:ext>
                </a:extLst>
              </a:tr>
              <a:tr h="3276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</a:rPr>
                        <a:t>集計・集約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/>
                        <a:t>GROUP BY,</a:t>
                      </a:r>
                      <a:r>
                        <a:rPr kumimoji="1" lang="en-US" altLang="ja-JP" sz="1800" b="0" baseline="0" dirty="0"/>
                        <a:t> MAX, MIN, COUNT, AVG, SUM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</a:rPr>
                        <a:t>並べ替え（ソート）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baseline="0" dirty="0"/>
                        <a:t>ORDER BY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2626400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</a:rPr>
                        <a:t>副問い合わせ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/>
                        <a:t>IN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5793324"/>
                  </a:ext>
                </a:extLst>
              </a:tr>
              <a:tr h="394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データ操作</a:t>
                      </a:r>
                      <a:endParaRPr lang="en-US" altLang="ja-JP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挿入</a:t>
                      </a:r>
                      <a:r>
                        <a:rPr lang="ja-JP" altLang="en-US" sz="1800" b="1" dirty="0"/>
                        <a:t>、</a:t>
                      </a: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削除</a:t>
                      </a:r>
                      <a:r>
                        <a:rPr lang="ja-JP" altLang="en-US" sz="1800" b="1" dirty="0"/>
                        <a:t>、</a:t>
                      </a: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更新</a:t>
                      </a:r>
                      <a:endParaRPr lang="en-US" altLang="ja-JP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/>
                        <a:t>INSERT INTO,</a:t>
                      </a:r>
                      <a:r>
                        <a:rPr kumimoji="1" lang="en-US" altLang="ja-JP" sz="1800" b="0" baseline="0" dirty="0"/>
                        <a:t> DELETE FROM WHERE, UPDATE SET WHERE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トランザクション</a:t>
                      </a:r>
                      <a:endParaRPr lang="en-US" altLang="ja-JP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開始</a:t>
                      </a:r>
                      <a:r>
                        <a:rPr lang="ja-JP" altLang="en-US" sz="1800" b="1" dirty="0"/>
                        <a:t>、</a:t>
                      </a: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コミット</a:t>
                      </a:r>
                      <a:r>
                        <a:rPr lang="ja-JP" altLang="en-US" sz="1800" b="1" dirty="0"/>
                        <a:t>、</a:t>
                      </a:r>
                      <a:r>
                        <a:rPr lang="ja-JP" altLang="en-US" sz="1800" b="1" dirty="0">
                          <a:solidFill>
                            <a:srgbClr val="C00000"/>
                          </a:solidFill>
                        </a:rPr>
                        <a:t>ロールバック</a:t>
                      </a:r>
                      <a:endParaRPr lang="en-US" altLang="ja-JP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/>
                        <a:t>BEGIN TRANSACTION, COMMIT, ROLLBACK</a:t>
                      </a:r>
                      <a:endParaRPr kumimoji="1" lang="ja-JP" alt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352459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AF3522-FC71-4E21-B44A-CA2F1B9DE6FF}"/>
              </a:ext>
            </a:extLst>
          </p:cNvPr>
          <p:cNvSpPr txBox="1"/>
          <p:nvPr/>
        </p:nvSpPr>
        <p:spPr>
          <a:xfrm>
            <a:off x="732383" y="5843285"/>
            <a:ext cx="7080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データベース設計の基礎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ER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異状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従属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正規化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正規形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06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2D481-CC27-4BC8-848B-D0A5BB56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A6D2C4-FD4B-4615-BF62-B7077B2D9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豊富な機能</a:t>
            </a:r>
            <a:endParaRPr kumimoji="1" lang="en-US" altLang="ja-JP" dirty="0"/>
          </a:p>
          <a:p>
            <a:r>
              <a:rPr lang="ja-JP" altLang="en-US" dirty="0"/>
              <a:t>簡単簡潔</a:t>
            </a:r>
            <a:endParaRPr lang="en-US" altLang="ja-JP" dirty="0"/>
          </a:p>
          <a:p>
            <a:pPr>
              <a:lnSpc>
                <a:spcPct val="110000"/>
              </a:lnSpc>
            </a:pPr>
            <a:r>
              <a:rPr lang="ja-JP" altLang="en-US" dirty="0">
                <a:latin typeface="+mn-ea"/>
              </a:rPr>
              <a:t>すべての</a:t>
            </a:r>
            <a:r>
              <a:rPr lang="ja-JP" altLang="en-US" b="1" dirty="0">
                <a:solidFill>
                  <a:srgbClr val="C00000"/>
                </a:solidFill>
                <a:latin typeface="+mn-ea"/>
              </a:rPr>
              <a:t>リレーショナルデータベース管理システム</a:t>
            </a:r>
            <a:r>
              <a:rPr lang="ja-JP" altLang="en-US" dirty="0">
                <a:latin typeface="+mn-ea"/>
              </a:rPr>
              <a:t>で通用する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</a:rPr>
              <a:t>共通</a:t>
            </a:r>
            <a:r>
              <a:rPr lang="ja-JP" altLang="en-US" dirty="0">
                <a:latin typeface="+mn-ea"/>
              </a:rPr>
              <a:t>言語</a:t>
            </a:r>
            <a:endParaRPr lang="en-US" altLang="ja-JP" dirty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+mn-ea"/>
              </a:rPr>
              <a:t>	</a:t>
            </a:r>
            <a:r>
              <a:rPr lang="ja-JP" altLang="en-US" sz="2400" u="sng" dirty="0">
                <a:latin typeface="+mn-ea"/>
              </a:rPr>
              <a:t>リレーショナルデータベース管理システムの例</a:t>
            </a:r>
            <a:endParaRPr lang="en-US" altLang="ja-JP" sz="2400" u="sng" dirty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+mn-ea"/>
              </a:rPr>
              <a:t>	Access, SQL Server, Oracle, MySQL, PostgreSQL,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+mn-ea"/>
              </a:rPr>
              <a:t>	SQLite, Firebird, </a:t>
            </a:r>
            <a:r>
              <a:rPr lang="ja-JP" altLang="en-US" sz="2400" dirty="0">
                <a:latin typeface="+mn-ea"/>
              </a:rPr>
              <a:t>・・・</a:t>
            </a:r>
            <a:endParaRPr lang="en-US" altLang="ja-JP" sz="2400" dirty="0">
              <a:latin typeface="+mn-ea"/>
            </a:endParaRPr>
          </a:p>
          <a:p>
            <a:r>
              <a:rPr kumimoji="1" lang="ja-JP" altLang="en-US" dirty="0" smtClean="0"/>
              <a:t>コマンド</a:t>
            </a:r>
            <a:r>
              <a:rPr kumimoji="1" lang="ja-JP" altLang="en-US" dirty="0"/>
              <a:t>なので、自動実行も簡単．あとからの確認も簡単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50D15E-D250-47C6-BE75-6B0C4A1B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945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2274</Words>
  <Application>Microsoft Office PowerPoint</Application>
  <PresentationFormat>画面に合わせる (4:3)</PresentationFormat>
  <Paragraphs>776</Paragraphs>
  <Slides>58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68" baseType="lpstr">
      <vt:lpstr>Inconsolata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Office テーマ</vt:lpstr>
      <vt:lpstr>15. SQL 演習 </vt:lpstr>
      <vt:lpstr>PowerPoint プレゼンテーション</vt:lpstr>
      <vt:lpstr>15-1. SQL まとめ</vt:lpstr>
      <vt:lpstr>データベースシステム</vt:lpstr>
      <vt:lpstr>リレーショナルデータベースシステム</vt:lpstr>
      <vt:lpstr>リレーショナルデータベースシステムの特徴</vt:lpstr>
      <vt:lpstr>SQL</vt:lpstr>
      <vt:lpstr>リレーショナルデータベースシステムの機能</vt:lpstr>
      <vt:lpstr>SQL の特徴</vt:lpstr>
      <vt:lpstr>問い合わせ（クエリ）</vt:lpstr>
      <vt:lpstr>問い合わせ（クエリ）の仕組み</vt:lpstr>
      <vt:lpstr>SQL による問い合わせ（クエリ）の例</vt:lpstr>
      <vt:lpstr>結合と結合条件</vt:lpstr>
      <vt:lpstr>結合はどういう場合に役に立つのか</vt:lpstr>
      <vt:lpstr>「商品」と「購入」の関連</vt:lpstr>
      <vt:lpstr>「商品」と「購入」の結合</vt:lpstr>
      <vt:lpstr>「商品」と「購入」の結合</vt:lpstr>
      <vt:lpstr>SQL を用いた新しい行の挿入</vt:lpstr>
      <vt:lpstr>ロールバックとは</vt:lpstr>
      <vt:lpstr>ロールバック (rollback)</vt:lpstr>
      <vt:lpstr>データベースの構築手順</vt:lpstr>
      <vt:lpstr>リレーショナルデータベースの構築手順</vt:lpstr>
      <vt:lpstr>テーブル定義</vt:lpstr>
      <vt:lpstr>属性のデータ型</vt:lpstr>
      <vt:lpstr>属性のデータ型</vt:lpstr>
      <vt:lpstr>15-2. 演習（Paiza.IO を使用）</vt:lpstr>
      <vt:lpstr>Paiza.IO の使い方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ここで，補足説明</vt:lpstr>
      <vt:lpstr>PowerPoint プレゼンテーション</vt:lpstr>
      <vt:lpstr>ここで，補足説明</vt:lpstr>
      <vt:lpstr>PowerPoint プレゼンテーション</vt:lpstr>
      <vt:lpstr>結合（2つのテーブルのすべてのペア）</vt:lpstr>
      <vt:lpstr>　結合（結合条件あり）</vt:lpstr>
      <vt:lpstr>　並べ替え（ソート）</vt:lpstr>
      <vt:lpstr>　並べ替え（ソート）</vt:lpstr>
      <vt:lpstr>数え上げ</vt:lpstr>
      <vt:lpstr>範囲指定</vt:lpstr>
      <vt:lpstr>重複除去</vt:lpstr>
      <vt:lpstr>ここで，補足説明</vt:lpstr>
      <vt:lpstr>問い合わせの結果をテーブルに保存</vt:lpstr>
      <vt:lpstr>ロールバック</vt:lpstr>
      <vt:lpstr>15-3. テーブルの分解と結合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テーブルの分解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me</cp:lastModifiedBy>
  <cp:revision>251</cp:revision>
  <dcterms:created xsi:type="dcterms:W3CDTF">2019-11-02T00:06:04Z</dcterms:created>
  <dcterms:modified xsi:type="dcterms:W3CDTF">2023-01-27T02:13:07Z</dcterms:modified>
</cp:coreProperties>
</file>