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1263" r:id="rId2"/>
    <p:sldId id="1273" r:id="rId3"/>
    <p:sldId id="870" r:id="rId4"/>
    <p:sldId id="1274" r:id="rId5"/>
    <p:sldId id="1256" r:id="rId6"/>
    <p:sldId id="1258" r:id="rId7"/>
    <p:sldId id="1275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20" autoAdjust="0"/>
    <p:restoredTop sz="92271" autoAdjust="0"/>
  </p:normalViewPr>
  <p:slideViewPr>
    <p:cSldViewPr snapToGrid="0">
      <p:cViewPr varScale="1">
        <p:scale>
          <a:sx n="49" d="100"/>
          <a:sy n="49" d="100"/>
        </p:scale>
        <p:origin x="524" y="14"/>
      </p:cViewPr>
      <p:guideLst/>
    </p:cSldViewPr>
  </p:slideViewPr>
  <p:outlineViewPr>
    <p:cViewPr>
      <p:scale>
        <a:sx n="33" d="100"/>
        <a:sy n="33" d="100"/>
      </p:scale>
      <p:origin x="0" y="-577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674"/>
    </p:cViewPr>
  </p:sorterViewPr>
  <p:notesViewPr>
    <p:cSldViewPr snapToGrid="0">
      <p:cViewPr varScale="1">
        <p:scale>
          <a:sx n="47" d="100"/>
          <a:sy n="47" d="100"/>
        </p:scale>
        <p:origin x="137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62DE7A-DD90-4375-88D2-27ABB36A7A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349308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dd-4.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問い合わせと 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SQL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349310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リレーショナルデータベース</a:t>
            </a:r>
            <a:r>
              <a:rPr lang="ja-JP" altLang="en-US" sz="2800" b="1" dirty="0">
                <a:solidFill>
                  <a:schemeClr val="tx1"/>
                </a:solidFill>
              </a:rPr>
              <a:t>の基本</a:t>
            </a:r>
            <a:r>
              <a:rPr lang="ja-JP" altLang="en-US" sz="2800" dirty="0">
                <a:solidFill>
                  <a:schemeClr val="tx1"/>
                </a:solidFill>
              </a:rPr>
              <a:t>（短縮版）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（全７回）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b="1" dirty="0">
                <a:solidFill>
                  <a:schemeClr val="tx1"/>
                </a:solidFill>
              </a:rPr>
              <a:t>基本を把握したい人へ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/data/dd/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B7D828E-B515-440A-9571-78D153C94C60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10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謝辞：この資料では「かわいいフリー素材集 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428064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A6616-83BA-4446-B684-43518338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第４回のアウトライン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9D2EE-4D76-422A-840E-68C3ABA5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問い合わせ（クエリ）</a:t>
            </a:r>
            <a:endParaRPr kumimoji="1" lang="en-US" altLang="ja-JP" dirty="0"/>
          </a:p>
          <a:p>
            <a:r>
              <a:rPr lang="ja-JP" altLang="en-US" dirty="0"/>
              <a:t>問い合わせ（クエリ）の結果はテーブルである</a:t>
            </a:r>
            <a:endParaRPr kumimoji="1" lang="en-US" altLang="ja-JP" dirty="0"/>
          </a:p>
          <a:p>
            <a:r>
              <a:rPr kumimoji="1" lang="en-US" altLang="ja-JP" dirty="0"/>
              <a:t>SQL </a:t>
            </a:r>
            <a:r>
              <a:rPr kumimoji="1" lang="ja-JP" altLang="en-US" dirty="0"/>
              <a:t>による問い合わせ（クエリ）の例</a:t>
            </a:r>
            <a:endParaRPr kumimoji="1" lang="en-US" altLang="ja-JP" dirty="0"/>
          </a:p>
          <a:p>
            <a:r>
              <a:rPr lang="en-US" altLang="ja-JP" dirty="0"/>
              <a:t>SQL</a:t>
            </a:r>
            <a:r>
              <a:rPr lang="ja-JP" altLang="en-US" dirty="0"/>
              <a:t> の特徴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C4200-DAF1-48DC-8D27-FB941C5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68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8ABD05-9BC3-426D-BA81-2E3396A7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問い合わせ（クエリ）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DB03A1-9998-42C9-BA12-E33760F72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検索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集計・集約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ソート（並べ替え）</a:t>
            </a:r>
            <a:r>
              <a:rPr lang="ja-JP" altLang="en-US" dirty="0"/>
              <a:t>などを行う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リレーショナルデータベース</a:t>
            </a:r>
            <a:r>
              <a:rPr lang="ja-JP" altLang="en-US" dirty="0"/>
              <a:t>での</a:t>
            </a:r>
            <a:r>
              <a:rPr lang="ja-JP" altLang="en-US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dirty="0"/>
              <a:t>の結果は，</a:t>
            </a:r>
            <a:r>
              <a:rPr lang="ja-JP" altLang="en-US" b="1" u="sng" dirty="0"/>
              <a:t>テーブル形式のデータ</a:t>
            </a:r>
            <a:endParaRPr lang="en-US" altLang="ja-JP" b="1" u="sng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8EEDA2-2742-4516-A0B0-B0988F69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111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問い合わせ（クエリ）の仕組み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80" y="3612421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5055685" y="3249186"/>
            <a:ext cx="3901532" cy="2597158"/>
          </a:xfrm>
          <a:prstGeom prst="wedgeEllipseCallout">
            <a:avLst>
              <a:gd name="adj1" fmla="val -70482"/>
              <a:gd name="adj2" fmla="val -236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600515" y="4852220"/>
            <a:ext cx="3434096" cy="738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データの種類ごとに分かれた，たくさんの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endParaRPr kumimoji="0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8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08" y="3612421"/>
            <a:ext cx="1120995" cy="10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屈折矢印 2"/>
          <p:cNvSpPr/>
          <p:nvPr/>
        </p:nvSpPr>
        <p:spPr>
          <a:xfrm rot="10800000" flipH="1">
            <a:off x="1938508" y="2681340"/>
            <a:ext cx="848886" cy="81543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" name="Picture 4" descr="http://4.bp.blogspot.com/-xkCf3U6tykY/UZM47IK-HjI/AAAAAAAASP0/_6_p6PfSld8/s800/computer_business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9" y="1533525"/>
            <a:ext cx="688521" cy="6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5"/>
          <p:cNvSpPr txBox="1">
            <a:spLocks noChangeArrowheads="1"/>
          </p:cNvSpPr>
          <p:nvPr/>
        </p:nvSpPr>
        <p:spPr bwMode="auto">
          <a:xfrm>
            <a:off x="59104" y="2280085"/>
            <a:ext cx="187940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コマンド</a:t>
            </a:r>
          </a:p>
        </p:txBody>
      </p:sp>
      <p:sp>
        <p:nvSpPr>
          <p:cNvPr id="22" name="屈折矢印 21"/>
          <p:cNvSpPr/>
          <p:nvPr/>
        </p:nvSpPr>
        <p:spPr>
          <a:xfrm rot="5400000" flipH="1">
            <a:off x="2979468" y="2039116"/>
            <a:ext cx="1610824" cy="13044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5"/>
          <p:cNvSpPr txBox="1">
            <a:spLocks noChangeArrowheads="1"/>
          </p:cNvSpPr>
          <p:nvPr/>
        </p:nvSpPr>
        <p:spPr bwMode="auto">
          <a:xfrm>
            <a:off x="4666797" y="1652615"/>
            <a:ext cx="340774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結果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形式のデータ</a:t>
            </a: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952675" y="3318831"/>
            <a:ext cx="4142687" cy="1787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6B5B9A-7802-44F5-A7B2-FE74845C0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086" y="5347902"/>
            <a:ext cx="28777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72A82E4-26C1-49BB-97DA-ABD94D06E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922" y="3856554"/>
            <a:ext cx="2491295" cy="92184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D684F0A-716C-4567-8C11-7904892D5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948" y="2867964"/>
            <a:ext cx="1915556" cy="12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による問い合わせの例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7119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　</a:t>
            </a:r>
            <a:r>
              <a:rPr lang="en-US" altLang="ja-JP" sz="2400" b="1" dirty="0"/>
              <a:t>SELECT *</a:t>
            </a:r>
            <a:r>
              <a:rPr lang="en-US" altLang="ja-JP" sz="2400" dirty="0"/>
              <a:t> </a:t>
            </a:r>
            <a:r>
              <a:rPr lang="en-US" altLang="ja-JP" sz="2400" b="1" dirty="0"/>
              <a:t>FROM</a:t>
            </a:r>
            <a:r>
              <a:rPr lang="en-US" altLang="ja-JP" sz="2400" dirty="0"/>
              <a:t> products;</a:t>
            </a:r>
          </a:p>
          <a:p>
            <a:pPr marL="0" indent="0">
              <a:buNone/>
            </a:pPr>
            <a:r>
              <a:rPr lang="ja-JP" altLang="en-US" sz="2400" dirty="0"/>
              <a:t>②　</a:t>
            </a:r>
            <a:r>
              <a:rPr lang="en-US" altLang="ja-JP" sz="2400" b="1" dirty="0"/>
              <a:t>SELECT</a:t>
            </a:r>
            <a:r>
              <a:rPr lang="en-US" altLang="ja-JP" sz="2400" dirty="0"/>
              <a:t> name, price </a:t>
            </a:r>
            <a:r>
              <a:rPr lang="en-US" altLang="ja-JP" sz="2400" b="1" dirty="0"/>
              <a:t>FROM</a:t>
            </a:r>
            <a:r>
              <a:rPr lang="en-US" altLang="ja-JP" sz="2400" dirty="0"/>
              <a:t> products;</a:t>
            </a:r>
          </a:p>
          <a:p>
            <a:pPr marL="0" indent="0">
              <a:buNone/>
            </a:pPr>
            <a:r>
              <a:rPr lang="ja-JP" altLang="en-US" sz="2400" dirty="0"/>
              <a:t>③　</a:t>
            </a:r>
            <a:r>
              <a:rPr lang="en-US" altLang="ja-JP" sz="2400" b="1" dirty="0"/>
              <a:t>SELECT</a:t>
            </a:r>
            <a:r>
              <a:rPr lang="en-US" altLang="ja-JP" sz="2400" dirty="0"/>
              <a:t> name, price</a:t>
            </a:r>
            <a:r>
              <a:rPr lang="ja-JP" altLang="en-US" sz="2400" dirty="0"/>
              <a:t> </a:t>
            </a:r>
            <a:r>
              <a:rPr lang="en-US" altLang="ja-JP" sz="2400" b="1" dirty="0"/>
              <a:t>FROM</a:t>
            </a:r>
            <a:r>
              <a:rPr lang="en-US" altLang="ja-JP" sz="2400" dirty="0"/>
              <a:t> products</a:t>
            </a:r>
            <a:r>
              <a:rPr lang="ja-JP" altLang="en-US" sz="2400" dirty="0"/>
              <a:t> </a:t>
            </a:r>
            <a:r>
              <a:rPr lang="en-US" altLang="ja-JP" sz="2400" b="1" dirty="0"/>
              <a:t>WHERE</a:t>
            </a:r>
            <a:r>
              <a:rPr lang="en-US" altLang="ja-JP" sz="2400" dirty="0"/>
              <a:t> price &gt; 80;</a:t>
            </a:r>
            <a:endParaRPr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34959" y="2807940"/>
            <a:ext cx="530822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SQL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は簡潔で単純</a:t>
            </a:r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A35BBEF5-BE1A-4039-8517-042BDA2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491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2D481-CC27-4BC8-848B-D0A5BB56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A6D2C4-FD4B-4615-BF62-B7077B2D9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b="1" dirty="0">
                <a:solidFill>
                  <a:srgbClr val="C00000"/>
                </a:solidFill>
              </a:rPr>
              <a:t>SQL</a:t>
            </a:r>
            <a:r>
              <a:rPr lang="en-US" altLang="ja-JP" dirty="0"/>
              <a:t> 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リレーショナルデータベースシステム</a:t>
            </a:r>
            <a:r>
              <a:rPr lang="ja-JP" altLang="en-US" dirty="0"/>
              <a:t>の</a:t>
            </a:r>
            <a:r>
              <a:rPr lang="ja-JP" altLang="en-US" b="1" u="sng" dirty="0"/>
              <a:t>標準言語</a:t>
            </a:r>
            <a:endParaRPr lang="en-US" altLang="ja-JP" b="1" u="sng" dirty="0"/>
          </a:p>
          <a:p>
            <a:r>
              <a:rPr lang="ja-JP" altLang="en-US" dirty="0"/>
              <a:t>豊富な機能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簡単簡潔</a:t>
            </a:r>
            <a:endParaRPr lang="en-US" altLang="ja-JP" dirty="0"/>
          </a:p>
          <a:p>
            <a:r>
              <a:rPr lang="ja-JP" altLang="en-US" dirty="0"/>
              <a:t>コマンドなので，自動実行も簡単．あとからの確認も簡単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50D15E-D250-47C6-BE75-6B0C4A1B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C493C58-FD6E-4352-AC1B-5C73D375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57" y="2333293"/>
            <a:ext cx="7968296" cy="21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8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の利用イメージ</a:t>
            </a:r>
          </a:p>
        </p:txBody>
      </p:sp>
      <p:pic>
        <p:nvPicPr>
          <p:cNvPr id="1026" name="Picture 2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219" y="1611254"/>
            <a:ext cx="2515906" cy="23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651339" y="5737436"/>
            <a:ext cx="326243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リレーショナル</a:t>
            </a:r>
            <a:endParaRPr kumimoji="1"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データベースシステム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95236" y="1611254"/>
            <a:ext cx="2339102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SQL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プログラム１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5236" y="2237931"/>
            <a:ext cx="2339102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SQL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プログラム２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95236" y="2864609"/>
            <a:ext cx="2339102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SQL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プログラム３</a:t>
            </a:r>
          </a:p>
        </p:txBody>
      </p:sp>
      <p:sp>
        <p:nvSpPr>
          <p:cNvPr id="4" name="円/楕円 3"/>
          <p:cNvSpPr/>
          <p:nvPr/>
        </p:nvSpPr>
        <p:spPr>
          <a:xfrm>
            <a:off x="4459562" y="3527175"/>
            <a:ext cx="214166" cy="17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463248" y="3840580"/>
            <a:ext cx="214166" cy="17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469500" y="4153235"/>
            <a:ext cx="214166" cy="17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008671" y="1268820"/>
            <a:ext cx="5954354" cy="4444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710499" y="2167369"/>
            <a:ext cx="1084007" cy="155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1802152" y="3247600"/>
            <a:ext cx="992354" cy="95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3.bp.blogspot.com/-JiEaod_8tN0/URec9dXK-NI/AAAAAAAAMV0/KJkrK5iSCGs/s1600/at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5" y="4509300"/>
            <a:ext cx="985055" cy="10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直線コネクタ 22"/>
          <p:cNvCxnSpPr/>
          <p:nvPr/>
        </p:nvCxnSpPr>
        <p:spPr>
          <a:xfrm flipV="1">
            <a:off x="1710499" y="4223571"/>
            <a:ext cx="1084007" cy="441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2.bp.blogspot.com/-beSfKCyewTk/Udy6lPRVwhI/AAAAAAAAWI8/uNDgJL6OC3I/s800/computer_fami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" y="1487189"/>
            <a:ext cx="1379654" cy="12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jiU8PYnS5eE/U8XlV5Hl27I/AAAAAAAAi9U/0qN8oM7F1Pc/s800/smart_phone_bo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" y="2822730"/>
            <a:ext cx="1191285" cy="158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255239" y="4330216"/>
            <a:ext cx="3775393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・</a:t>
            </a:r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SQL</a:t>
            </a:r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 プログラムを</a:t>
            </a: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準備しておき，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呼び出すことが可能．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・他のアプリの中に </a:t>
            </a:r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を埋め込むことが可能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970E80A-10C7-4BF2-AFF2-4DF6F2EC0E56}"/>
              </a:ext>
            </a:extLst>
          </p:cNvPr>
          <p:cNvSpPr txBox="1"/>
          <p:nvPr/>
        </p:nvSpPr>
        <p:spPr>
          <a:xfrm>
            <a:off x="1553409" y="810364"/>
            <a:ext cx="233910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ＳＱＬの作成，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編集，実行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9936A56-2F93-4D27-B4B4-8A5ACCA36C15}"/>
              </a:ext>
            </a:extLst>
          </p:cNvPr>
          <p:cNvSpPr txBox="1"/>
          <p:nvPr/>
        </p:nvSpPr>
        <p:spPr>
          <a:xfrm>
            <a:off x="14510" y="5793033"/>
            <a:ext cx="4743515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一般利用者は，リレーショナル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データベースの利用で，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ＳＱＬのことを意識しないことも多い</a:t>
            </a:r>
          </a:p>
        </p:txBody>
      </p:sp>
      <p:sp>
        <p:nvSpPr>
          <p:cNvPr id="22" name="スライド番号プレースホルダー 3">
            <a:extLst>
              <a:ext uri="{FF2B5EF4-FFF2-40B4-BE49-F238E27FC236}">
                <a16:creationId xmlns:a16="http://schemas.microsoft.com/office/drawing/2014/main" id="{0F59F513-C92E-4387-9957-4743FCE16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3084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4288</TotalTime>
  <Words>303</Words>
  <Application>Microsoft Office PowerPoint</Application>
  <PresentationFormat>画面に合わせる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第４回のアウトライン</vt:lpstr>
      <vt:lpstr>問い合わせ（クエリ）</vt:lpstr>
      <vt:lpstr>問い合わせ（クエリ）の仕組み</vt:lpstr>
      <vt:lpstr>SQL による問い合わせの例</vt:lpstr>
      <vt:lpstr>SQL の特徴</vt:lpstr>
      <vt:lpstr>SQL の利用イメージ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データベースシステム（２）</dc:title>
  <dc:creator>kaneko kunihiko</dc:creator>
  <cp:lastModifiedBy>金子 邦彦</cp:lastModifiedBy>
  <cp:revision>399</cp:revision>
  <dcterms:created xsi:type="dcterms:W3CDTF">2019-11-02T00:06:04Z</dcterms:created>
  <dcterms:modified xsi:type="dcterms:W3CDTF">2021-05-27T10:48:19Z</dcterms:modified>
</cp:coreProperties>
</file>