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948" r:id="rId2"/>
    <p:sldId id="546" r:id="rId3"/>
    <p:sldId id="548" r:id="rId4"/>
    <p:sldId id="549" r:id="rId5"/>
    <p:sldId id="550" r:id="rId6"/>
    <p:sldId id="551" r:id="rId7"/>
    <p:sldId id="552" r:id="rId8"/>
    <p:sldId id="553" r:id="rId9"/>
    <p:sldId id="554" r:id="rId10"/>
    <p:sldId id="55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8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864EF8-74FE-40A1-902E-125A64E3EB0E}" type="datetimeFigureOut">
              <a:rPr kumimoji="1" lang="ja-JP" altLang="en-US" smtClean="0"/>
              <a:pPr/>
              <a:t>2021/11/12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33223C1-63D0-4CA4-8D67-2118CF2CB8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E582-BA05-4708-851B-4FA3BBB1F69B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70FD-BB98-4BDD-BB43-0E4EA9EFE729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D85E-3637-4877-8971-C06CA7351BE2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9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F59D-E719-4132-BFE1-C1402CDDCBDA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492-6839-4A5E-A570-6315B07E077B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5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5B19-92F3-4487-9A9B-146EA45D6332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7053-1758-431C-A251-3B01684FE333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8013-DC49-49C7-964F-BD2C77E2ECDA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5B18-BF7B-4E9E-A786-BD7E23886952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2949-951E-4250-A0E4-7C30BE679637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470-297C-41FA-94BE-DDDB15D1D0D3}" type="datetime1">
              <a:rPr kumimoji="1" lang="ja-JP" altLang="en-US" smtClean="0"/>
              <a:t>2021/11/12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3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081EF263-D6FE-4B8A-B9C0-7EBEE75A27B5}" type="datetime1">
              <a:rPr kumimoji="1" lang="ja-JP" altLang="en-US" smtClean="0"/>
              <a:pPr/>
              <a:t>2021/11/12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presentatio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36730"/>
          </a:xfrm>
        </p:spPr>
        <p:txBody>
          <a:bodyPr>
            <a:noAutofit/>
          </a:bodyPr>
          <a:lstStyle/>
          <a:p>
            <a:r>
              <a:rPr lang="ja-JP" altLang="en-US" sz="4400" b="0" dirty="0"/>
              <a:t>プレゼンテーション演習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762" y="2954620"/>
            <a:ext cx="8278696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（レポート演習，プレゼンテーション演習）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https://www.kkaneko.jp/cc/presentation/index.html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748721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4AD818-EBA1-4B7B-8012-D0E23D5CFA45}"/>
              </a:ext>
            </a:extLst>
          </p:cNvPr>
          <p:cNvSpPr/>
          <p:nvPr/>
        </p:nvSpPr>
        <p:spPr>
          <a:xfrm>
            <a:off x="3736080" y="6436831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謝辞：この資料では「いやすとや」のイラストを使用している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67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プレゼンでの鉄則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69901" y="1119784"/>
            <a:ext cx="7759700" cy="45190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１．心をこめる</a:t>
            </a:r>
            <a:endParaRPr lang="en-US" altLang="ja-JP" sz="2400" b="1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２．他の人のプレゼンに、楽しみな気持ちをもつ。</a:t>
            </a:r>
            <a:endParaRPr lang="en-US" altLang="ja-JP" sz="2400" b="1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　　敬意をもつ。</a:t>
            </a:r>
            <a:endParaRPr lang="en-US" altLang="ja-JP" sz="2400" dirty="0">
              <a:solidFill>
                <a:schemeClr val="tx1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02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</a:t>
            </a:r>
            <a:r>
              <a:rPr kumimoji="1" lang="ja-JP" altLang="en-US" dirty="0"/>
              <a:t>進行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0249" y="923545"/>
            <a:ext cx="8572222" cy="5882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◆　</a:t>
            </a:r>
            <a:r>
              <a:rPr lang="ja-JP" altLang="en-US" b="1" dirty="0"/>
              <a:t>プレゼン準備と個人リハーサル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・各自の</a:t>
            </a:r>
            <a:r>
              <a:rPr lang="ja-JP" altLang="en-US" dirty="0">
                <a:solidFill>
                  <a:srgbClr val="C00000"/>
                </a:solidFill>
              </a:rPr>
              <a:t>個人ワーク</a:t>
            </a:r>
            <a:r>
              <a:rPr lang="ja-JP" altLang="en-US" dirty="0"/>
              <a:t>で、</a:t>
            </a:r>
            <a:r>
              <a:rPr lang="ja-JP" altLang="en-US" dirty="0">
                <a:solidFill>
                  <a:srgbClr val="C00000"/>
                </a:solidFill>
              </a:rPr>
              <a:t>プレゼン資料の読み返し、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C00000"/>
                </a:solidFill>
              </a:rPr>
              <a:t>　　個人リハーサル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・パワーポイントまたはワードファイル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◆　</a:t>
            </a:r>
            <a:r>
              <a:rPr kumimoji="1" lang="ja-JP" altLang="en-US" b="1" dirty="0"/>
              <a:t>プレゼンの実践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・各自　</a:t>
            </a:r>
            <a:r>
              <a:rPr lang="ja-JP" altLang="en-US" dirty="0">
                <a:solidFill>
                  <a:srgbClr val="C00000"/>
                </a:solidFill>
              </a:rPr>
              <a:t>数分</a:t>
            </a:r>
            <a:r>
              <a:rPr lang="ja-JP" altLang="en-US" dirty="0"/>
              <a:t>で</a:t>
            </a:r>
            <a:r>
              <a:rPr lang="ja-JP" altLang="en-US" dirty="0">
                <a:solidFill>
                  <a:srgbClr val="C00000"/>
                </a:solidFill>
              </a:rPr>
              <a:t>プレゼン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傾聴する．対話する．交流する．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◆　</a:t>
            </a:r>
            <a:r>
              <a:rPr lang="ja-JP" altLang="en-US" b="1" dirty="0"/>
              <a:t>プレゼン資料の再度の手直し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・各自、</a:t>
            </a:r>
            <a:r>
              <a:rPr kumimoji="1" lang="ja-JP" altLang="en-US" dirty="0">
                <a:solidFill>
                  <a:srgbClr val="C00000"/>
                </a:solidFill>
              </a:rPr>
              <a:t>プレゼン資料の手直し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98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fld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3911" y="5295596"/>
            <a:ext cx="99257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100" dirty="0">
                <a:latin typeface="Calibri" panose="020F0502020204030204" pitchFamily="34" charset="0"/>
                <a:ea typeface="メイリオ" panose="020B0604030504040204" pitchFamily="50" charset="-128"/>
              </a:rPr>
              <a:t>知識を</a:t>
            </a:r>
            <a:endParaRPr lang="en-US" altLang="ja-JP" sz="21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latin typeface="Calibri" panose="020F0502020204030204" pitchFamily="34" charset="0"/>
                <a:ea typeface="メイリオ" panose="020B0604030504040204" pitchFamily="50" charset="-128"/>
              </a:rPr>
              <a:t>増やし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1241" y="5295595"/>
            <a:ext cx="99257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latin typeface="Calibri" panose="020F0502020204030204" pitchFamily="34" charset="0"/>
                <a:ea typeface="メイリオ" panose="020B0604030504040204" pitchFamily="50" charset="-128"/>
              </a:rPr>
              <a:t>自由に</a:t>
            </a:r>
            <a:endParaRPr kumimoji="1" lang="en-US" altLang="ja-JP" sz="21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Calibri" panose="020F0502020204030204" pitchFamily="34" charset="0"/>
                <a:ea typeface="メイリオ" panose="020B0604030504040204" pitchFamily="50" charset="-128"/>
              </a:rPr>
              <a:t>発想し</a:t>
            </a:r>
            <a:endParaRPr kumimoji="1" lang="ja-JP" altLang="en-US" sz="21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11414" y="5295595"/>
            <a:ext cx="72327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 u="sng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対話</a:t>
            </a:r>
            <a:endParaRPr kumimoji="1" lang="en-US" altLang="ja-JP" sz="2100" u="sng" dirty="0">
              <a:solidFill>
                <a:srgbClr val="FF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latin typeface="Calibri" panose="020F0502020204030204" pitchFamily="34" charset="0"/>
                <a:ea typeface="メイリオ" panose="020B0604030504040204" pitchFamily="50" charset="-128"/>
              </a:rPr>
              <a:t>する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568330" y="5653385"/>
            <a:ext cx="262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077090" y="5653385"/>
            <a:ext cx="2628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630954" y="5295594"/>
            <a:ext cx="2069797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latin typeface="Calibri" panose="020F0502020204030204" pitchFamily="34" charset="0"/>
                <a:ea typeface="メイリオ" panose="020B0604030504040204" pitchFamily="50" charset="-128"/>
              </a:rPr>
              <a:t>その継続が、</a:t>
            </a:r>
            <a:endParaRPr kumimoji="1" lang="en-US" altLang="ja-JP" sz="21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u="sng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創造力の源泉</a:t>
            </a:r>
            <a:r>
              <a:rPr lang="ja-JP" altLang="en-US" sz="2100" dirty="0">
                <a:latin typeface="Calibri" panose="020F0502020204030204" pitchFamily="34" charset="0"/>
                <a:ea typeface="メイリオ" panose="020B0604030504040204" pitchFamily="50" charset="-128"/>
              </a:rPr>
              <a:t>に</a:t>
            </a:r>
            <a:endParaRPr kumimoji="1" lang="ja-JP" altLang="en-US" sz="21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22865" y="1030715"/>
            <a:ext cx="8319606" cy="387905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伝えること</a:t>
            </a:r>
            <a:r>
              <a:rPr lang="ja-JP" altLang="en-US" dirty="0"/>
              <a:t>の演習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心を込めることが大切</a:t>
            </a:r>
            <a:endParaRPr kumimoji="1"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対話をすること</a:t>
            </a:r>
            <a:r>
              <a:rPr lang="ja-JP" altLang="en-US" dirty="0"/>
              <a:t>の演習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話を集中して聴き（傾聴）、</a:t>
            </a:r>
            <a:r>
              <a:rPr lang="ja-JP" altLang="en-US" b="1" dirty="0"/>
              <a:t>自分の心</a:t>
            </a:r>
            <a:r>
              <a:rPr lang="ja-JP" altLang="en-US" dirty="0"/>
              <a:t>が動く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これも対話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ja-JP" altLang="en-US" b="1" dirty="0">
                <a:solidFill>
                  <a:srgbClr val="FF0000"/>
                </a:solidFill>
              </a:rPr>
              <a:t>視座の転換</a:t>
            </a: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000" dirty="0">
                <a:latin typeface="メイリオ" panose="020B0604030504040204" pitchFamily="50" charset="-128"/>
              </a:rPr>
              <a:t>今から行うこと</a:t>
            </a:r>
          </a:p>
        </p:txBody>
      </p:sp>
    </p:spTree>
    <p:extLst>
      <p:ext uri="{BB962C8B-B14F-4D97-AF65-F5344CB8AC3E}">
        <p14:creationId xmlns:p14="http://schemas.microsoft.com/office/powerpoint/2010/main" val="377281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伝え方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324" y="834039"/>
            <a:ext cx="8461208" cy="5333166"/>
          </a:xfrm>
        </p:spPr>
        <p:txBody>
          <a:bodyPr/>
          <a:lstStyle/>
          <a:p>
            <a:r>
              <a:rPr lang="ja-JP" altLang="en-US" sz="2400" dirty="0"/>
              <a:t>ビジュアルに伝える。言葉を添える。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視座の転換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「</a:t>
            </a:r>
            <a:r>
              <a:rPr lang="ja-JP" altLang="en-US" sz="2400" b="1" dirty="0"/>
              <a:t>自分の話を聴いている仲間</a:t>
            </a:r>
            <a:r>
              <a:rPr lang="ja-JP" altLang="en-US" sz="2400" dirty="0"/>
              <a:t>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を想像してみる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6" name="Picture 2" descr="http://4.bp.blogspot.com/-26CLsPYs0aY/VOsXMe6nFgI/AAAAAAAAr2I/Io_op7j_7qg/s800/speech_school_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63" y="1885683"/>
            <a:ext cx="3140869" cy="33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274347" y="2191127"/>
            <a:ext cx="4366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Calibri" panose="020F0502020204030204" pitchFamily="34" charset="0"/>
                <a:ea typeface="メイリオ" panose="020B0604030504040204" pitchFamily="50" charset="-128"/>
              </a:rPr>
              <a:t>伝えるには、</a:t>
            </a:r>
            <a:r>
              <a:rPr lang="ja-JP" altLang="en-US" sz="2400" b="1" dirty="0">
                <a:latin typeface="Calibri" panose="020F0502020204030204" pitchFamily="34" charset="0"/>
                <a:ea typeface="メイリオ" panose="020B0604030504040204" pitchFamily="50" charset="-128"/>
              </a:rPr>
              <a:t>気持ちを込める</a:t>
            </a:r>
            <a:r>
              <a:rPr lang="ja-JP" altLang="en-US" sz="2400" dirty="0">
                <a:latin typeface="Calibri" panose="020F0502020204030204" pitchFamily="34" charset="0"/>
                <a:ea typeface="メイリオ" panose="020B0604030504040204" pitchFamily="50" charset="-128"/>
              </a:rPr>
              <a:t>ことが一番大切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962453" y="1946171"/>
            <a:ext cx="4678408" cy="1140923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76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視座の転換（転換前）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66244" y="5139765"/>
            <a:ext cx="29546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話を聴いている私</a:t>
            </a:r>
          </a:p>
        </p:txBody>
      </p:sp>
      <p:pic>
        <p:nvPicPr>
          <p:cNvPr id="1026" name="Picture 2" descr="http://1.bp.blogspot.com/-SJtAUFka3hA/VRUSRSC57EI/AAAAAAAAsok/uycjU9YqOXA/s800/speech_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63" y="1397317"/>
            <a:ext cx="1297534" cy="13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176010" y="2988268"/>
            <a:ext cx="22621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話している人</a:t>
            </a:r>
            <a:endParaRPr kumimoji="1" lang="ja-JP" altLang="en-US" sz="2700" b="1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349240" y="2683193"/>
            <a:ext cx="642938" cy="44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4.bp.blogspot.com/-PSd2xMIqM5M/VJ6Xcu17JhI/AAAAAAAAqLE/wSlWHEFvLIg/s800/hakusy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18" y="2099053"/>
            <a:ext cx="2356845" cy="295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7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視座の転換（転換後）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66244" y="5139765"/>
            <a:ext cx="29546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話を聴いている私</a:t>
            </a:r>
          </a:p>
        </p:txBody>
      </p:sp>
      <p:pic>
        <p:nvPicPr>
          <p:cNvPr id="1026" name="Picture 2" descr="http://1.bp.blogspot.com/-SJtAUFka3hA/VRUSRSC57EI/AAAAAAAAsok/uycjU9YqOXA/s800/speech_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63" y="1397317"/>
            <a:ext cx="1297534" cy="13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176010" y="2988268"/>
            <a:ext cx="22621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話している人</a:t>
            </a:r>
            <a:endParaRPr kumimoji="1" lang="ja-JP" altLang="en-US" sz="2700" b="1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30" name="Picture 6" descr="http://1.bp.blogspot.com/-Kak_04of3So/VWmA0W_WazI/AAAAAAAAt0c/hGVXL2_HadU/s800/kirakira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5" y="1533525"/>
            <a:ext cx="1881685" cy="19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>
            <a:off x="5349240" y="2683193"/>
            <a:ext cx="642938" cy="44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右矢印 5"/>
          <p:cNvSpPr/>
          <p:nvPr/>
        </p:nvSpPr>
        <p:spPr>
          <a:xfrm rot="2147817">
            <a:off x="2365241" y="3077636"/>
            <a:ext cx="737039" cy="465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052" name="Picture 4" descr="http://4.bp.blogspot.com/-PSd2xMIqM5M/VJ6Xcu17JhI/AAAAAAAAqLE/wSlWHEFvLIg/s800/hakusy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18" y="2099053"/>
            <a:ext cx="2356845" cy="295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0" y="3645644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自分の心がどう</a:t>
            </a:r>
            <a:r>
              <a:rPr kumimoji="1" lang="ja-JP" altLang="en-US" sz="2700" b="1" dirty="0" err="1">
                <a:latin typeface="Calibri" panose="020F0502020204030204" pitchFamily="34" charset="0"/>
                <a:ea typeface="メイリオ" panose="020B0604030504040204" pitchFamily="50" charset="-128"/>
              </a:rPr>
              <a:t>動い</a:t>
            </a:r>
            <a:endParaRPr kumimoji="1" lang="en-US" altLang="ja-JP" sz="2700" b="1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b="1" dirty="0" err="1">
                <a:latin typeface="Calibri" panose="020F0502020204030204" pitchFamily="34" charset="0"/>
                <a:ea typeface="メイリオ" panose="020B0604030504040204" pitchFamily="50" charset="-128"/>
              </a:rPr>
              <a:t>たかを</a:t>
            </a:r>
            <a:r>
              <a:rPr kumimoji="1"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感じ取る自分</a:t>
            </a:r>
          </a:p>
        </p:txBody>
      </p:sp>
    </p:spTree>
    <p:extLst>
      <p:ext uri="{BB962C8B-B14F-4D97-AF65-F5344CB8AC3E}">
        <p14:creationId xmlns:p14="http://schemas.microsoft.com/office/powerpoint/2010/main" val="288068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プレゼンの心構え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1865" y="4837406"/>
            <a:ext cx="364715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聴いている人は、</a:t>
            </a:r>
            <a:endParaRPr kumimoji="1" lang="en-US" altLang="ja-JP" sz="2700" b="1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静かにみえ</a:t>
            </a:r>
            <a:r>
              <a:rPr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ても、</a:t>
            </a:r>
            <a:endParaRPr lang="en-US" altLang="ja-JP" sz="2700" b="1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b="1" dirty="0">
                <a:latin typeface="Calibri" panose="020F0502020204030204" pitchFamily="34" charset="0"/>
                <a:ea typeface="メイリオ" panose="020B0604030504040204" pitchFamily="50" charset="-128"/>
              </a:rPr>
              <a:t>いろいろと考えている</a:t>
            </a:r>
            <a:endParaRPr kumimoji="1" lang="ja-JP" altLang="en-US" sz="2700" b="1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076" name="Picture 4" descr="http://1.bp.blogspot.com/-R7v5T1iojCo/VUIJ3rSjKfI/AAAAAAAAtac/ti7iD8AQbww/s800/microphone7_businesswo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28" y="1641073"/>
            <a:ext cx="2567420" cy="37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0pySHudh9OY/VMIvIn6zDGI/AAAAAAAAq4M/v-imllVrsxE/s800/pose_souzou_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69" y="1538762"/>
            <a:ext cx="2703671" cy="32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algvTAi593M/VLCtymToiRI/AAAAAAAAqaI/LRoVxc6rVh8/s800/photo_omoi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7" y="1538763"/>
            <a:ext cx="2045369" cy="20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3.bp.blogspot.com/-BfYFZDpmmis/Uyk_HzXh5uI/AAAAAAAAeMI/23j27VXL514/s800/album_ph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59" y="1973103"/>
            <a:ext cx="1900491" cy="160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6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発表手順イメージ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27069" y="320397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感想メモを書いて、</a:t>
            </a:r>
            <a:endParaRPr kumimoji="1" lang="en-US" altLang="ja-JP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発表者に手渡しする</a:t>
            </a:r>
          </a:p>
        </p:txBody>
      </p:sp>
      <p:pic>
        <p:nvPicPr>
          <p:cNvPr id="1028" name="Picture 4" descr="プレゼンをしている人のイラスト（女性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2" y="1798060"/>
            <a:ext cx="1113802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メモ帳のイラスト（文房具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41" y="1628775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58974" y="327603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発表する</a:t>
            </a:r>
          </a:p>
        </p:txBody>
      </p:sp>
      <p:sp>
        <p:nvSpPr>
          <p:cNvPr id="6" name="右矢印 5"/>
          <p:cNvSpPr/>
          <p:nvPr/>
        </p:nvSpPr>
        <p:spPr>
          <a:xfrm>
            <a:off x="1591541" y="2192102"/>
            <a:ext cx="235528" cy="35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700373" y="2155538"/>
            <a:ext cx="235528" cy="35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89148" y="311507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感想メモを書いて、</a:t>
            </a:r>
            <a:endParaRPr kumimoji="1" lang="en-US" altLang="ja-JP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発表者に手渡しする</a:t>
            </a:r>
          </a:p>
        </p:txBody>
      </p:sp>
      <p:pic>
        <p:nvPicPr>
          <p:cNvPr id="13" name="Picture 4" descr="プレゼンをしている人のイラスト（女性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01" y="1709160"/>
            <a:ext cx="1113802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メモ帳のイラスト（文房具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21" y="1539875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513104" y="318713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発表する</a:t>
            </a:r>
          </a:p>
        </p:txBody>
      </p:sp>
      <p:sp>
        <p:nvSpPr>
          <p:cNvPr id="16" name="右矢印 15"/>
          <p:cNvSpPr/>
          <p:nvPr/>
        </p:nvSpPr>
        <p:spPr>
          <a:xfrm>
            <a:off x="5753620" y="2103202"/>
            <a:ext cx="235528" cy="35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7385860" y="2093623"/>
            <a:ext cx="235528" cy="353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893627" y="2200566"/>
            <a:ext cx="123825" cy="1316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8139545" y="2197102"/>
            <a:ext cx="123825" cy="1316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8385462" y="2193639"/>
            <a:ext cx="123825" cy="1316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17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18321"/>
            <a:ext cx="4232564" cy="33688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1" indent="0">
              <a:lnSpc>
                <a:spcPct val="110000"/>
              </a:lnSpc>
              <a:buNone/>
            </a:pPr>
            <a:r>
              <a:rPr lang="ja-JP" altLang="en-US" sz="2000" dirty="0"/>
              <a:t>＜</a:t>
            </a:r>
            <a:r>
              <a:rPr lang="ja-JP" altLang="en-US" sz="2000" b="1" dirty="0"/>
              <a:t>スピーチ（発表）のとき</a:t>
            </a:r>
            <a:r>
              <a:rPr lang="ja-JP" altLang="en-US" sz="2000" dirty="0"/>
              <a:t>＞</a:t>
            </a:r>
            <a:endParaRPr lang="en-US" altLang="ja-JP" sz="2000" dirty="0"/>
          </a:p>
          <a:p>
            <a:pPr lvl="1">
              <a:lnSpc>
                <a:spcPct val="110000"/>
              </a:lnSpc>
            </a:pPr>
            <a:r>
              <a:rPr lang="ja-JP" altLang="en-US" sz="2000" dirty="0"/>
              <a:t>発表を</a:t>
            </a:r>
            <a:r>
              <a:rPr lang="ja-JP" altLang="en-US" sz="2000" b="1" u="sng" dirty="0">
                <a:solidFill>
                  <a:srgbClr val="FF0000"/>
                </a:solidFill>
              </a:rPr>
              <a:t>楽しむ</a:t>
            </a:r>
            <a:r>
              <a:rPr lang="ja-JP" altLang="en-US" sz="2000" dirty="0"/>
              <a:t>ことに集中</a:t>
            </a:r>
            <a:endParaRPr lang="en-US" altLang="ja-JP" sz="2000" dirty="0"/>
          </a:p>
          <a:p>
            <a:pPr lvl="1">
              <a:lnSpc>
                <a:spcPct val="110000"/>
              </a:lnSpc>
            </a:pPr>
            <a:r>
              <a:rPr lang="ja-JP" altLang="en-US" sz="2000" b="1" u="sng" dirty="0">
                <a:solidFill>
                  <a:srgbClr val="FF0000"/>
                </a:solidFill>
              </a:rPr>
              <a:t>全員に向けて</a:t>
            </a:r>
            <a:r>
              <a:rPr lang="ja-JP" altLang="en-US" sz="2000" dirty="0"/>
              <a:t>話す</a:t>
            </a:r>
            <a:endParaRPr lang="en-US" altLang="ja-JP" sz="2000" dirty="0"/>
          </a:p>
          <a:p>
            <a:pPr lvl="1">
              <a:lnSpc>
                <a:spcPct val="110000"/>
              </a:lnSpc>
            </a:pPr>
            <a:r>
              <a:rPr lang="ja-JP" altLang="en-US" sz="2000" b="1" u="sng" dirty="0">
                <a:solidFill>
                  <a:srgbClr val="FF0000"/>
                </a:solidFill>
              </a:rPr>
              <a:t>心を込める</a:t>
            </a:r>
            <a:endParaRPr lang="en-US" altLang="ja-JP" sz="2000" b="1" u="sng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ja-JP" altLang="en-US" sz="2000" b="1" u="sng" dirty="0">
                <a:solidFill>
                  <a:srgbClr val="FF0000"/>
                </a:solidFill>
              </a:rPr>
              <a:t>まわりの反応を感じながら</a:t>
            </a:r>
            <a:r>
              <a:rPr lang="ja-JP" altLang="en-US" sz="2000" dirty="0"/>
              <a:t>話す</a:t>
            </a:r>
            <a:endParaRPr lang="en-US" altLang="ja-JP" sz="2000" dirty="0"/>
          </a:p>
          <a:p>
            <a:pPr lvl="1">
              <a:lnSpc>
                <a:spcPct val="110000"/>
              </a:lnSpc>
            </a:pPr>
            <a:endParaRPr lang="en-US" altLang="ja-JP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48621" y="1118321"/>
            <a:ext cx="4414404" cy="37775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10000"/>
              </a:lnSpc>
              <a:buNone/>
            </a:pPr>
            <a:r>
              <a:rPr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＜</a:t>
            </a:r>
            <a:r>
              <a:rPr lang="ja-JP" altLang="en-US" sz="2000" b="1" dirty="0">
                <a:latin typeface="Calibri" panose="020F0502020204030204" pitchFamily="34" charset="0"/>
                <a:ea typeface="メイリオ" panose="020B0604030504040204" pitchFamily="50" charset="-128"/>
              </a:rPr>
              <a:t>聴いているとき</a:t>
            </a:r>
            <a:r>
              <a:rPr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＞</a:t>
            </a:r>
            <a:endParaRPr lang="en-US" altLang="ja-JP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発表が終わったら</a:t>
            </a:r>
            <a:r>
              <a:rPr lang="ja-JP" alt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拍手</a:t>
            </a:r>
            <a:r>
              <a:rPr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する</a:t>
            </a:r>
            <a:endParaRPr lang="en-US" altLang="ja-JP" sz="2000" dirty="0"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発表が終わったら、</a:t>
            </a:r>
            <a:r>
              <a:rPr lang="ja-JP" alt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感想メモに書き込んで</a:t>
            </a:r>
            <a:r>
              <a:rPr lang="ja-JP" altLang="en-US" sz="2000" dirty="0">
                <a:latin typeface="Calibri" panose="020F0502020204030204" pitchFamily="34" charset="0"/>
                <a:ea typeface="メイリオ" panose="020B0604030504040204" pitchFamily="50" charset="-128"/>
              </a:rPr>
              <a:t>、発表者</a:t>
            </a:r>
            <a:r>
              <a:rPr lang="ja-JP" alt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本人に渡す</a:t>
            </a:r>
            <a:endParaRPr lang="en-US" altLang="ja-JP" sz="2000" b="1" i="1" dirty="0">
              <a:solidFill>
                <a:srgbClr val="FF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marL="342900" lvl="1" indent="0">
              <a:lnSpc>
                <a:spcPct val="110000"/>
              </a:lnSpc>
              <a:buNone/>
            </a:pPr>
            <a:endParaRPr lang="en-US" altLang="ja-JP" sz="2000" dirty="0">
              <a:solidFill>
                <a:srgbClr val="FF00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ja-JP" altLang="en-US" sz="2000" dirty="0">
                <a:solidFill>
                  <a:srgbClr val="0066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0066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発表の良かったところを書く</a:t>
            </a:r>
            <a:endParaRPr lang="en-US" altLang="ja-JP" sz="2000" b="1" dirty="0">
              <a:solidFill>
                <a:srgbClr val="0066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ja-JP" altLang="en-US" sz="2000" dirty="0">
                <a:solidFill>
                  <a:srgbClr val="0066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　自分の今後にヒントになったこと、</a:t>
            </a:r>
            <a:endParaRPr lang="en-US" altLang="ja-JP" sz="2000" dirty="0">
              <a:solidFill>
                <a:srgbClr val="0066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ja-JP" altLang="en-US" sz="2000" dirty="0">
                <a:solidFill>
                  <a:srgbClr val="0066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　自分が手本にしたいと思ったこと、</a:t>
            </a:r>
            <a:endParaRPr lang="en-US" altLang="ja-JP" sz="2000" dirty="0">
              <a:solidFill>
                <a:srgbClr val="0066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  <a:p>
            <a:pPr marL="342900" lvl="1" indent="0">
              <a:lnSpc>
                <a:spcPct val="110000"/>
              </a:lnSpc>
              <a:buNone/>
            </a:pPr>
            <a:r>
              <a:rPr lang="ja-JP" altLang="en-US" sz="2000">
                <a:solidFill>
                  <a:srgbClr val="006600"/>
                </a:solidFill>
                <a:latin typeface="Calibri" panose="020F0502020204030204" pitchFamily="34" charset="0"/>
                <a:ea typeface="メイリオ" panose="020B0604030504040204" pitchFamily="50" charset="-128"/>
              </a:rPr>
              <a:t>　その他</a:t>
            </a:r>
            <a:endParaRPr lang="en-US" altLang="ja-JP" sz="2000" dirty="0">
              <a:solidFill>
                <a:srgbClr val="006600"/>
              </a:solidFill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09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426</Words>
  <Application>Microsoft Office PowerPoint</Application>
  <PresentationFormat>画面に合わせる (4:3)</PresentationFormat>
  <Paragraphs>89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メイリオ</vt:lpstr>
      <vt:lpstr>游ゴシック</vt:lpstr>
      <vt:lpstr>Arial</vt:lpstr>
      <vt:lpstr>Calibri</vt:lpstr>
      <vt:lpstr>Office テーマ</vt:lpstr>
      <vt:lpstr>プレゼンテーション演習</vt:lpstr>
      <vt:lpstr>演習の進行</vt:lpstr>
      <vt:lpstr>今から行うこと</vt:lpstr>
      <vt:lpstr>伝え方</vt:lpstr>
      <vt:lpstr>視座の転換（転換前）</vt:lpstr>
      <vt:lpstr>視座の転換（転換後）</vt:lpstr>
      <vt:lpstr>プレゼンの心構え</vt:lpstr>
      <vt:lpstr>発表手順イメージ</vt:lpstr>
      <vt:lpstr>PowerPoint プレゼンテーション</vt:lpstr>
      <vt:lpstr>プレゼンでの鉄則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プレゼンテーション演習</dc:title>
  <dc:creator>金子　邦彦</dc:creator>
  <cp:lastModifiedBy>me</cp:lastModifiedBy>
  <cp:revision>146</cp:revision>
  <dcterms:created xsi:type="dcterms:W3CDTF">2018-05-08T02:37:35Z</dcterms:created>
  <dcterms:modified xsi:type="dcterms:W3CDTF">2021-11-12T08:11:52Z</dcterms:modified>
</cp:coreProperties>
</file>