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542" r:id="rId2"/>
    <p:sldId id="588" r:id="rId3"/>
    <p:sldId id="580" r:id="rId4"/>
    <p:sldId id="581" r:id="rId5"/>
    <p:sldId id="582" r:id="rId6"/>
    <p:sldId id="583" r:id="rId7"/>
    <p:sldId id="584" r:id="rId8"/>
    <p:sldId id="589" r:id="rId9"/>
    <p:sldId id="585" r:id="rId10"/>
    <p:sldId id="586" r:id="rId11"/>
    <p:sldId id="587" r:id="rId12"/>
    <p:sldId id="590" r:id="rId13"/>
    <p:sldId id="591" r:id="rId14"/>
    <p:sldId id="59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969" autoAdjust="0"/>
    <p:restoredTop sz="94660"/>
  </p:normalViewPr>
  <p:slideViewPr>
    <p:cSldViewPr snapToGrid="0">
      <p:cViewPr varScale="1">
        <p:scale>
          <a:sx n="92" d="100"/>
          <a:sy n="92" d="100"/>
        </p:scale>
        <p:origin x="342" y="-1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 varScale="1">
        <p:scale>
          <a:sx n="118" d="100"/>
          <a:sy n="118" d="100"/>
        </p:scale>
        <p:origin x="184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8D864EF8-74FE-40A1-902E-125A64E3EB0E}" type="datetimeFigureOut">
              <a:rPr kumimoji="1" lang="ja-JP" altLang="en-US" smtClean="0"/>
              <a:pPr/>
              <a:t>2019/7/22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F33223C1-63D0-4CA4-8D67-2118CF2CB84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451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11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249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CCE8-F124-4E38-8021-73C3736673B8}" type="datetime1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21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CDA3-6006-4FF8-8295-72AFA69FA95E}" type="datetime1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95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297C-6E44-48D7-9823-EA6FF40F9728}" type="datetime1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5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CA01-312F-4205-B554-FBADE0633E35}" type="datetime1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69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5FB9-5BA3-4E80-A4F1-888B97453D4D}" type="datetime1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51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A69A-4707-4D61-92AB-2A1682BD1357}" type="datetime1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29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2792-6756-4051-9F94-0D6FAA564538}" type="datetime1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26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F4E1-74CB-4767-940E-415E66CE3E19}" type="datetime1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35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fld id="{EBFBE731-6ED8-4A42-8A57-3C41D7584935}" type="datetime1">
              <a:rPr kumimoji="1" lang="ja-JP" altLang="en-US" smtClean="0"/>
              <a:pPr/>
              <a:t>2019/7/22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725" y="13240"/>
            <a:ext cx="1304925" cy="122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14325" y="1699022"/>
            <a:ext cx="8648700" cy="1790700"/>
          </a:xfrm>
        </p:spPr>
        <p:txBody>
          <a:bodyPr>
            <a:normAutofit/>
          </a:bodyPr>
          <a:lstStyle/>
          <a:p>
            <a:r>
              <a:rPr lang="ja-JP" altLang="en-US" sz="3600" b="1" dirty="0" smtClean="0">
                <a:latin typeface="メイリオ" panose="020B0604030504040204" pitchFamily="50" charset="-128"/>
              </a:rPr>
              <a:t>最適化</a:t>
            </a:r>
            <a:endParaRPr lang="ja-JP" altLang="en-US" sz="3600" b="1" dirty="0">
              <a:latin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fld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 smtClean="0">
                <a:ea typeface="メイリオ" panose="020B0604030504040204" pitchFamily="50" charset="-128"/>
              </a:rPr>
              <a:t>金子邦彦</a:t>
            </a:r>
            <a:endParaRPr lang="ja-JP" altLang="en-US" sz="2400" dirty="0">
              <a:ea typeface="メイリオ" panose="020B060403050404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660" y="4363597"/>
            <a:ext cx="1473994" cy="1473994"/>
          </a:xfrm>
          <a:prstGeom prst="rect">
            <a:avLst/>
          </a:prstGeom>
        </p:spPr>
      </p:pic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293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最適化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b="1" dirty="0" smtClean="0">
                <a:solidFill>
                  <a:srgbClr val="C00000"/>
                </a:solidFill>
              </a:rPr>
              <a:t>最適化</a:t>
            </a:r>
            <a:r>
              <a:rPr kumimoji="1" lang="ja-JP" altLang="en-US" dirty="0" smtClean="0"/>
              <a:t>とは，ある</a:t>
            </a:r>
            <a:r>
              <a:rPr kumimoji="1" lang="ja-JP" altLang="en-US" b="1" dirty="0" smtClean="0">
                <a:solidFill>
                  <a:srgbClr val="C00000"/>
                </a:solidFill>
              </a:rPr>
              <a:t>ゴール</a:t>
            </a:r>
            <a:r>
              <a:rPr kumimoji="1" lang="ja-JP" altLang="en-US" dirty="0" smtClean="0"/>
              <a:t>を最小にするように，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b="1" dirty="0" smtClean="0">
                <a:solidFill>
                  <a:srgbClr val="C00000"/>
                </a:solidFill>
              </a:rPr>
              <a:t>パラメータ</a:t>
            </a:r>
            <a:r>
              <a:rPr lang="ja-JP" altLang="en-US" dirty="0" smtClean="0"/>
              <a:t>を調整すること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ja-JP" altLang="en-US" b="1" dirty="0" smtClean="0"/>
              <a:t>　ゴール</a:t>
            </a:r>
            <a:r>
              <a:rPr lang="ja-JP" altLang="en-US" dirty="0" smtClean="0"/>
              <a:t>：　誤差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</a:t>
            </a:r>
            <a:r>
              <a:rPr kumimoji="1" lang="ja-JP" altLang="en-US" b="1" dirty="0" smtClean="0"/>
              <a:t>パラメータ</a:t>
            </a:r>
            <a:r>
              <a:rPr kumimoji="1" lang="ja-JP" altLang="en-US" dirty="0" smtClean="0"/>
              <a:t>：　直線の上下の位置と，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　　直線の傾き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 smtClean="0"/>
              <a:t>　　→　教師データにフィットする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　最適な線分が求まる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</a:t>
            </a:fld>
            <a:endParaRPr kumimoji="1"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7379746" y="1147544"/>
            <a:ext cx="1735977" cy="1810751"/>
            <a:chOff x="9831877" y="1104514"/>
            <a:chExt cx="2031326" cy="2081599"/>
          </a:xfrm>
        </p:grpSpPr>
        <p:sp>
          <p:nvSpPr>
            <p:cNvPr id="6" name="Text Box 1035"/>
            <p:cNvSpPr txBox="1">
              <a:spLocks noChangeArrowheads="1"/>
            </p:cNvSpPr>
            <p:nvPr/>
          </p:nvSpPr>
          <p:spPr bwMode="auto">
            <a:xfrm>
              <a:off x="9831877" y="2752148"/>
              <a:ext cx="2031326" cy="4339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ja-JP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ノートページ</a:t>
              </a:r>
            </a:p>
          </p:txBody>
        </p:sp>
        <p:pic>
          <p:nvPicPr>
            <p:cNvPr id="7" name="Picture 2" descr="https://1.bp.blogspot.com/-x66gVF1MB1I/VdLr-mQVEmI/AAAAAAAAw1Y/EA-SR-rYRsE/s800/study_daigakusei_man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66026" y="1104514"/>
              <a:ext cx="1864367" cy="16476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2574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88374" y="2472820"/>
            <a:ext cx="8343900" cy="1085959"/>
          </a:xfrm>
        </p:spPr>
        <p:txBody>
          <a:bodyPr>
            <a:normAutofit/>
          </a:bodyPr>
          <a:lstStyle/>
          <a:p>
            <a:r>
              <a:rPr lang="ja-JP" altLang="en-US" sz="3975" dirty="0" smtClean="0">
                <a:latin typeface="メイリオ" panose="020B0604030504040204" pitchFamily="50" charset="-128"/>
              </a:rPr>
              <a:t>傾きと微分</a:t>
            </a:r>
            <a:endParaRPr lang="ja-JP" altLang="en-US" sz="3975" dirty="0">
              <a:latin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pPr/>
              <a:t>11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698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12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56" y="1107702"/>
            <a:ext cx="7753578" cy="5104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41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場所が変われ</a:t>
            </a:r>
            <a:r>
              <a:rPr lang="ja-JP" altLang="en-US" dirty="0" smtClean="0"/>
              <a:t>ば傾きも変わる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13</a:t>
            </a:fld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778" y="1317475"/>
            <a:ext cx="7653386" cy="503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50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最適化のポイントでは，傾きは０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14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845" y="892547"/>
            <a:ext cx="8730825" cy="5748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52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教師データの例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5055577"/>
            <a:ext cx="8461208" cy="1123842"/>
          </a:xfrm>
        </p:spPr>
        <p:txBody>
          <a:bodyPr/>
          <a:lstStyle/>
          <a:p>
            <a:r>
              <a:rPr kumimoji="1" lang="ja-JP" altLang="en-US" b="1" dirty="0" smtClean="0">
                <a:solidFill>
                  <a:srgbClr val="C00000"/>
                </a:solidFill>
              </a:rPr>
              <a:t>教師データ</a:t>
            </a:r>
            <a:r>
              <a:rPr kumimoji="1" lang="ja-JP" altLang="en-US" dirty="0" smtClean="0"/>
              <a:t>は，</a:t>
            </a:r>
            <a:r>
              <a:rPr kumimoji="1" lang="ja-JP" altLang="en-US" b="1" u="sng" dirty="0" smtClean="0">
                <a:solidFill>
                  <a:srgbClr val="FF0000"/>
                </a:solidFill>
              </a:rPr>
              <a:t>多数のデータの集まり</a:t>
            </a:r>
            <a:endParaRPr kumimoji="1" lang="en-US" altLang="ja-JP" b="1" u="sng" dirty="0" smtClean="0">
              <a:solidFill>
                <a:srgbClr val="FF0000"/>
              </a:solidFill>
            </a:endParaRPr>
          </a:p>
          <a:p>
            <a:r>
              <a:rPr lang="ja-JP" altLang="en-US" dirty="0"/>
              <a:t>上</a:t>
            </a:r>
            <a:r>
              <a:rPr lang="ja-JP" altLang="en-US" dirty="0" smtClean="0"/>
              <a:t>の</a:t>
            </a:r>
            <a:r>
              <a:rPr lang="ja-JP" altLang="en-US" dirty="0"/>
              <a:t>図</a:t>
            </a:r>
            <a:r>
              <a:rPr lang="ja-JP" altLang="en-US" dirty="0" smtClean="0"/>
              <a:t>では，点１つで，</a:t>
            </a:r>
            <a:r>
              <a:rPr lang="ja-JP" altLang="en-US" dirty="0"/>
              <a:t>１</a:t>
            </a:r>
            <a:r>
              <a:rPr lang="ja-JP" altLang="en-US" dirty="0" smtClean="0"/>
              <a:t>つのデータ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9321"/>
            <a:ext cx="5883255" cy="3811889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6315043" y="1896127"/>
            <a:ext cx="114005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ea typeface="メイリオ" panose="020B0604030504040204" pitchFamily="50" charset="-128"/>
              </a:rPr>
              <a:t>横軸 </a:t>
            </a:r>
            <a:r>
              <a:rPr kumimoji="1" lang="en-US" altLang="ja-JP" sz="2800" dirty="0" smtClean="0">
                <a:ea typeface="メイリオ" panose="020B0604030504040204" pitchFamily="50" charset="-128"/>
              </a:rPr>
              <a:t>x</a:t>
            </a:r>
          </a:p>
          <a:p>
            <a:r>
              <a:rPr kumimoji="1" lang="ja-JP" altLang="en-US" sz="2800" dirty="0" smtClean="0">
                <a:ea typeface="メイリオ" panose="020B0604030504040204" pitchFamily="50" charset="-128"/>
              </a:rPr>
              <a:t>縦軸 </a:t>
            </a:r>
            <a:r>
              <a:rPr kumimoji="1" lang="en-US" altLang="ja-JP" sz="2800" dirty="0" smtClean="0">
                <a:ea typeface="メイリオ" panose="020B0604030504040204" pitchFamily="50" charset="-128"/>
              </a:rPr>
              <a:t>t</a:t>
            </a:r>
            <a:endParaRPr kumimoji="1" lang="ja-JP" altLang="en-US" sz="2800" dirty="0"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108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直線による近似の例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58505"/>
            <a:ext cx="4530680" cy="2935526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0680" y="2032859"/>
            <a:ext cx="4530680" cy="2935526"/>
          </a:xfrm>
          <a:prstGeom prst="rect">
            <a:avLst/>
          </a:prstGeom>
        </p:spPr>
      </p:pic>
      <p:cxnSp>
        <p:nvCxnSpPr>
          <p:cNvPr id="8" name="直線コネクタ 7"/>
          <p:cNvCxnSpPr/>
          <p:nvPr/>
        </p:nvCxnSpPr>
        <p:spPr>
          <a:xfrm flipH="1">
            <a:off x="1362808" y="2145323"/>
            <a:ext cx="756138" cy="2426677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H="1">
            <a:off x="5137350" y="2145323"/>
            <a:ext cx="3645703" cy="2288567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880946" y="5298636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良くなさそうな近似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728193" y="5298636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良さそうな近似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2842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直線による近似の例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393" y="991832"/>
            <a:ext cx="4530680" cy="2935526"/>
          </a:xfrm>
          <a:prstGeom prst="rect">
            <a:avLst/>
          </a:prstGeom>
        </p:spPr>
      </p:pic>
      <p:cxnSp>
        <p:nvCxnSpPr>
          <p:cNvPr id="9" name="直線コネクタ 8"/>
          <p:cNvCxnSpPr/>
          <p:nvPr/>
        </p:nvCxnSpPr>
        <p:spPr>
          <a:xfrm flipH="1">
            <a:off x="1200970" y="1085957"/>
            <a:ext cx="3645703" cy="2288567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/>
        </p:nvSpPr>
        <p:spPr>
          <a:xfrm>
            <a:off x="527393" y="4274297"/>
            <a:ext cx="48526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C00000"/>
                </a:solidFill>
              </a:rPr>
              <a:t>教師データ</a:t>
            </a:r>
            <a:r>
              <a:rPr kumimoji="1" lang="ja-JP" altLang="en-US" sz="2800" dirty="0" smtClean="0"/>
              <a:t>（赤点）から，</a:t>
            </a:r>
            <a:endParaRPr kumimoji="1" lang="en-US" altLang="ja-JP" sz="2800" dirty="0" smtClean="0"/>
          </a:p>
          <a:p>
            <a:r>
              <a:rPr kumimoji="1" lang="ja-JP" altLang="en-US" sz="2800" b="1" dirty="0" smtClean="0">
                <a:solidFill>
                  <a:srgbClr val="C00000"/>
                </a:solidFill>
              </a:rPr>
              <a:t>近似直線</a:t>
            </a:r>
            <a:r>
              <a:rPr kumimoji="1" lang="ja-JP" altLang="en-US" sz="2800" dirty="0" smtClean="0"/>
              <a:t>（青線）を探すこと</a:t>
            </a:r>
            <a:endParaRPr kumimoji="1" lang="ja-JP" altLang="en-US" sz="2800" dirty="0"/>
          </a:p>
        </p:txBody>
      </p:sp>
      <p:sp>
        <p:nvSpPr>
          <p:cNvPr id="7" name="右矢印 6"/>
          <p:cNvSpPr/>
          <p:nvPr/>
        </p:nvSpPr>
        <p:spPr>
          <a:xfrm>
            <a:off x="5486400" y="4528325"/>
            <a:ext cx="301083" cy="4460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084878" y="4528325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C00000"/>
                </a:solidFill>
              </a:rPr>
              <a:t>機械学習</a:t>
            </a:r>
            <a:r>
              <a:rPr kumimoji="1" lang="ja-JP" altLang="en-US" sz="2800" dirty="0" smtClean="0"/>
              <a:t>に成功</a:t>
            </a:r>
            <a:endParaRPr kumimoji="1" lang="ja-JP" altLang="en-US" sz="2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27393" y="5684586"/>
            <a:ext cx="772519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前提：教師データが「直線の形」になっている</a:t>
            </a:r>
            <a:endParaRPr kumimoji="1" lang="en-US" altLang="ja-JP" sz="2800" dirty="0" smtClean="0"/>
          </a:p>
          <a:p>
            <a:r>
              <a:rPr kumimoji="1" lang="ja-JP" altLang="en-US" sz="2800" dirty="0"/>
              <a:t>　</a:t>
            </a:r>
            <a:r>
              <a:rPr kumimoji="1" lang="ja-JP" altLang="en-US" sz="2800" dirty="0" smtClean="0"/>
              <a:t>　　ときは，うまくいく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24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誤差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楕円 4"/>
          <p:cNvSpPr/>
          <p:nvPr/>
        </p:nvSpPr>
        <p:spPr>
          <a:xfrm>
            <a:off x="1717288" y="3464312"/>
            <a:ext cx="379141" cy="41259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/>
          <p:cNvSpPr/>
          <p:nvPr/>
        </p:nvSpPr>
        <p:spPr>
          <a:xfrm>
            <a:off x="4173308" y="3088026"/>
            <a:ext cx="379141" cy="41259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/>
          <p:cNvSpPr/>
          <p:nvPr/>
        </p:nvSpPr>
        <p:spPr>
          <a:xfrm>
            <a:off x="4977161" y="2135458"/>
            <a:ext cx="379141" cy="41259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939912" y="5296828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赤点：元データ</a:t>
            </a:r>
            <a:endParaRPr kumimoji="1" lang="en-US" altLang="ja-JP" sz="2800" dirty="0" smtClean="0"/>
          </a:p>
        </p:txBody>
      </p:sp>
      <p:cxnSp>
        <p:nvCxnSpPr>
          <p:cNvPr id="12" name="直線コネクタ 11"/>
          <p:cNvCxnSpPr/>
          <p:nvPr/>
        </p:nvCxnSpPr>
        <p:spPr>
          <a:xfrm flipV="1">
            <a:off x="490654" y="1717288"/>
            <a:ext cx="5932448" cy="3345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上下矢印 12"/>
          <p:cNvSpPr/>
          <p:nvPr/>
        </p:nvSpPr>
        <p:spPr>
          <a:xfrm>
            <a:off x="4977161" y="1734014"/>
            <a:ext cx="379141" cy="59101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上下矢印 13"/>
          <p:cNvSpPr/>
          <p:nvPr/>
        </p:nvSpPr>
        <p:spPr>
          <a:xfrm>
            <a:off x="4173307" y="1742377"/>
            <a:ext cx="379141" cy="153608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上下矢印 14"/>
          <p:cNvSpPr/>
          <p:nvPr/>
        </p:nvSpPr>
        <p:spPr>
          <a:xfrm>
            <a:off x="1717287" y="1742376"/>
            <a:ext cx="379141" cy="193752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31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直線のパラメータ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１．直線の上下の</a:t>
            </a:r>
            <a:r>
              <a:rPr lang="ja-JP" altLang="en-US" dirty="0" smtClean="0"/>
              <a:t>位置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２．直線</a:t>
            </a:r>
            <a:r>
              <a:rPr lang="ja-JP" altLang="en-US" dirty="0"/>
              <a:t>の傾き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753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直線の上下移動による誤算の変化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5" name="楕円 4"/>
          <p:cNvSpPr/>
          <p:nvPr/>
        </p:nvSpPr>
        <p:spPr>
          <a:xfrm>
            <a:off x="2179257" y="2706029"/>
            <a:ext cx="379141" cy="41259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/>
          <p:cNvSpPr/>
          <p:nvPr/>
        </p:nvSpPr>
        <p:spPr>
          <a:xfrm>
            <a:off x="4635277" y="2329743"/>
            <a:ext cx="379141" cy="41259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/>
          <p:cNvSpPr/>
          <p:nvPr/>
        </p:nvSpPr>
        <p:spPr>
          <a:xfrm>
            <a:off x="5439130" y="1377175"/>
            <a:ext cx="379141" cy="41259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15721" y="6290069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赤点：元データ</a:t>
            </a:r>
            <a:endParaRPr kumimoji="1" lang="en-US" altLang="ja-JP" sz="2800" dirty="0" smtClean="0"/>
          </a:p>
        </p:txBody>
      </p:sp>
      <p:cxnSp>
        <p:nvCxnSpPr>
          <p:cNvPr id="12" name="直線コネクタ 11"/>
          <p:cNvCxnSpPr/>
          <p:nvPr/>
        </p:nvCxnSpPr>
        <p:spPr>
          <a:xfrm flipV="1">
            <a:off x="952623" y="959005"/>
            <a:ext cx="5932448" cy="3345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上下矢印 12"/>
          <p:cNvSpPr/>
          <p:nvPr/>
        </p:nvSpPr>
        <p:spPr>
          <a:xfrm>
            <a:off x="5439130" y="975731"/>
            <a:ext cx="379141" cy="59101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上下矢印 13"/>
          <p:cNvSpPr/>
          <p:nvPr/>
        </p:nvSpPr>
        <p:spPr>
          <a:xfrm>
            <a:off x="4635276" y="984094"/>
            <a:ext cx="379141" cy="153608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上下矢印 14"/>
          <p:cNvSpPr/>
          <p:nvPr/>
        </p:nvSpPr>
        <p:spPr>
          <a:xfrm>
            <a:off x="2179256" y="984093"/>
            <a:ext cx="379141" cy="193752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/>
          <p:cNvSpPr/>
          <p:nvPr/>
        </p:nvSpPr>
        <p:spPr>
          <a:xfrm>
            <a:off x="2179257" y="5553564"/>
            <a:ext cx="379141" cy="41259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/>
          <p:cNvSpPr/>
          <p:nvPr/>
        </p:nvSpPr>
        <p:spPr>
          <a:xfrm>
            <a:off x="4635277" y="5177278"/>
            <a:ext cx="379141" cy="41259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/>
          <p:cNvSpPr/>
          <p:nvPr/>
        </p:nvSpPr>
        <p:spPr>
          <a:xfrm>
            <a:off x="5439130" y="4224710"/>
            <a:ext cx="379141" cy="41259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コネクタ 18"/>
          <p:cNvCxnSpPr/>
          <p:nvPr/>
        </p:nvCxnSpPr>
        <p:spPr>
          <a:xfrm flipV="1">
            <a:off x="907930" y="4775093"/>
            <a:ext cx="5932448" cy="3345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上下矢印 19"/>
          <p:cNvSpPr/>
          <p:nvPr/>
        </p:nvSpPr>
        <p:spPr>
          <a:xfrm>
            <a:off x="5431694" y="4431007"/>
            <a:ext cx="379141" cy="37753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上下矢印 20"/>
          <p:cNvSpPr/>
          <p:nvPr/>
        </p:nvSpPr>
        <p:spPr>
          <a:xfrm>
            <a:off x="4635276" y="4775093"/>
            <a:ext cx="379141" cy="592617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上下矢印 21"/>
          <p:cNvSpPr/>
          <p:nvPr/>
        </p:nvSpPr>
        <p:spPr>
          <a:xfrm>
            <a:off x="2179256" y="4832194"/>
            <a:ext cx="379141" cy="93695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490654" y="676507"/>
            <a:ext cx="7092175" cy="26298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490653" y="3549341"/>
            <a:ext cx="7092175" cy="26298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680587" y="1946418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誤差大</a:t>
            </a:r>
            <a:endParaRPr kumimoji="1" lang="en-US" altLang="ja-JP" sz="2800" dirty="0" smtClean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680587" y="4570584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誤差小</a:t>
            </a:r>
            <a:endParaRPr kumimoji="1"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385640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直線の傾きの変化による誤算の変化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5" name="楕円 4"/>
          <p:cNvSpPr/>
          <p:nvPr/>
        </p:nvSpPr>
        <p:spPr>
          <a:xfrm>
            <a:off x="2179257" y="2706029"/>
            <a:ext cx="379141" cy="41259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/>
          <p:cNvSpPr/>
          <p:nvPr/>
        </p:nvSpPr>
        <p:spPr>
          <a:xfrm>
            <a:off x="4635277" y="2329743"/>
            <a:ext cx="379141" cy="41259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/>
          <p:cNvSpPr/>
          <p:nvPr/>
        </p:nvSpPr>
        <p:spPr>
          <a:xfrm>
            <a:off x="5439130" y="1377175"/>
            <a:ext cx="379141" cy="41259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15721" y="6290069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赤点：元データ</a:t>
            </a:r>
            <a:endParaRPr kumimoji="1" lang="en-US" altLang="ja-JP" sz="2800" dirty="0" smtClean="0"/>
          </a:p>
        </p:txBody>
      </p:sp>
      <p:cxnSp>
        <p:nvCxnSpPr>
          <p:cNvPr id="12" name="直線コネクタ 11"/>
          <p:cNvCxnSpPr/>
          <p:nvPr/>
        </p:nvCxnSpPr>
        <p:spPr>
          <a:xfrm flipV="1">
            <a:off x="952623" y="959005"/>
            <a:ext cx="5932448" cy="3345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上下矢印 12"/>
          <p:cNvSpPr/>
          <p:nvPr/>
        </p:nvSpPr>
        <p:spPr>
          <a:xfrm>
            <a:off x="5439130" y="975731"/>
            <a:ext cx="379141" cy="59101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上下矢印 13"/>
          <p:cNvSpPr/>
          <p:nvPr/>
        </p:nvSpPr>
        <p:spPr>
          <a:xfrm>
            <a:off x="4635276" y="984094"/>
            <a:ext cx="379141" cy="153608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上下矢印 14"/>
          <p:cNvSpPr/>
          <p:nvPr/>
        </p:nvSpPr>
        <p:spPr>
          <a:xfrm>
            <a:off x="2179256" y="984093"/>
            <a:ext cx="379141" cy="193752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/>
          <p:cNvSpPr/>
          <p:nvPr/>
        </p:nvSpPr>
        <p:spPr>
          <a:xfrm>
            <a:off x="2179257" y="5553564"/>
            <a:ext cx="379141" cy="41259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/>
          <p:cNvSpPr/>
          <p:nvPr/>
        </p:nvSpPr>
        <p:spPr>
          <a:xfrm>
            <a:off x="4635277" y="5177278"/>
            <a:ext cx="379141" cy="41259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/>
          <p:cNvSpPr/>
          <p:nvPr/>
        </p:nvSpPr>
        <p:spPr>
          <a:xfrm>
            <a:off x="5439130" y="4224710"/>
            <a:ext cx="379141" cy="41259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コネクタ 18"/>
          <p:cNvCxnSpPr/>
          <p:nvPr/>
        </p:nvCxnSpPr>
        <p:spPr>
          <a:xfrm flipV="1">
            <a:off x="1842247" y="3792071"/>
            <a:ext cx="4935071" cy="238709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上下矢印 19"/>
          <p:cNvSpPr/>
          <p:nvPr/>
        </p:nvSpPr>
        <p:spPr>
          <a:xfrm>
            <a:off x="5341371" y="4205012"/>
            <a:ext cx="379141" cy="37753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上下矢印 20"/>
          <p:cNvSpPr/>
          <p:nvPr/>
        </p:nvSpPr>
        <p:spPr>
          <a:xfrm>
            <a:off x="4635276" y="4691543"/>
            <a:ext cx="379141" cy="676167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上下矢印 21"/>
          <p:cNvSpPr/>
          <p:nvPr/>
        </p:nvSpPr>
        <p:spPr>
          <a:xfrm>
            <a:off x="2179255" y="5826067"/>
            <a:ext cx="379141" cy="11968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490654" y="676507"/>
            <a:ext cx="7092175" cy="26298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490653" y="3549341"/>
            <a:ext cx="7092175" cy="26298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680587" y="1946418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誤差大</a:t>
            </a:r>
            <a:endParaRPr kumimoji="1" lang="en-US" altLang="ja-JP" sz="2800" dirty="0" smtClean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680587" y="4570584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誤差小</a:t>
            </a:r>
            <a:endParaRPr kumimoji="1"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154828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誤差の変化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6778202" cy="5333166"/>
          </a:xfrm>
        </p:spPr>
        <p:txBody>
          <a:bodyPr/>
          <a:lstStyle/>
          <a:p>
            <a:r>
              <a:rPr kumimoji="1" lang="ja-JP" altLang="en-US" dirty="0" smtClean="0"/>
              <a:t>直線の</a:t>
            </a:r>
            <a:r>
              <a:rPr kumimoji="1" lang="ja-JP" altLang="en-US" b="1" dirty="0" smtClean="0">
                <a:solidFill>
                  <a:srgbClr val="C00000"/>
                </a:solidFill>
              </a:rPr>
              <a:t>パラメータの変化</a:t>
            </a:r>
            <a:endParaRPr kumimoji="1" lang="en-US" altLang="ja-JP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直線</a:t>
            </a:r>
            <a:r>
              <a:rPr kumimoji="1" lang="ja-JP" altLang="en-US" dirty="0" smtClean="0"/>
              <a:t>の上下移動や，傾きの変化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dirty="0" smtClean="0"/>
              <a:t>により，</a:t>
            </a:r>
            <a:r>
              <a:rPr kumimoji="1" lang="ja-JP" altLang="en-US" b="1" dirty="0" smtClean="0">
                <a:solidFill>
                  <a:srgbClr val="C00000"/>
                </a:solidFill>
              </a:rPr>
              <a:t>誤差</a:t>
            </a:r>
            <a:r>
              <a:rPr kumimoji="1" lang="ja-JP" altLang="en-US" dirty="0" smtClean="0"/>
              <a:t>が変化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2104" y="2528103"/>
            <a:ext cx="6201279" cy="4149274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 flipH="1">
            <a:off x="1046180" y="3381411"/>
            <a:ext cx="5674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縦軸</a:t>
            </a:r>
            <a:r>
              <a:rPr kumimoji="1" lang="ja-JP" altLang="en-US" dirty="0" smtClean="0"/>
              <a:t>は誤算の量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 flipH="1">
            <a:off x="3710946" y="6536810"/>
            <a:ext cx="2892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横軸はパラメータ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539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1081</TotalTime>
  <Words>201</Words>
  <Application>Microsoft Office PowerPoint</Application>
  <PresentationFormat>画面に合わせる (4:3)</PresentationFormat>
  <Paragraphs>65</Paragraphs>
  <Slides>14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0" baseType="lpstr">
      <vt:lpstr>メイリオ</vt:lpstr>
      <vt:lpstr>游ゴシック</vt:lpstr>
      <vt:lpstr>Arial</vt:lpstr>
      <vt:lpstr>Calibri</vt:lpstr>
      <vt:lpstr>Times New Roman</vt:lpstr>
      <vt:lpstr>Office テーマ</vt:lpstr>
      <vt:lpstr>最適化</vt:lpstr>
      <vt:lpstr>教師データの例</vt:lpstr>
      <vt:lpstr>直線による近似の例</vt:lpstr>
      <vt:lpstr>直線による近似の例</vt:lpstr>
      <vt:lpstr>誤差</vt:lpstr>
      <vt:lpstr>直線のパラメータ</vt:lpstr>
      <vt:lpstr>直線の上下移動による誤算の変化</vt:lpstr>
      <vt:lpstr>直線の傾きの変化による誤算の変化</vt:lpstr>
      <vt:lpstr>誤差の変化</vt:lpstr>
      <vt:lpstr>最適化</vt:lpstr>
      <vt:lpstr>傾きと微分</vt:lpstr>
      <vt:lpstr>PowerPoint プレゼンテーション</vt:lpstr>
      <vt:lpstr>場所が変われば傾きも変わる</vt:lpstr>
      <vt:lpstr>最適化のポイントでは，傾きは０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or-4. モンテカルロシミュレーション</dc:title>
  <dc:creator>金子　邦彦</dc:creator>
  <cp:lastModifiedBy>user</cp:lastModifiedBy>
  <cp:revision>155</cp:revision>
  <dcterms:created xsi:type="dcterms:W3CDTF">2018-05-08T02:37:35Z</dcterms:created>
  <dcterms:modified xsi:type="dcterms:W3CDTF">2019-07-22T03:29:23Z</dcterms:modified>
</cp:coreProperties>
</file>