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542" r:id="rId2"/>
    <p:sldId id="710" r:id="rId3"/>
    <p:sldId id="711" r:id="rId4"/>
    <p:sldId id="722" r:id="rId5"/>
    <p:sldId id="725" r:id="rId6"/>
    <p:sldId id="724" r:id="rId7"/>
    <p:sldId id="72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969" autoAdjust="0"/>
    <p:restoredTop sz="94660"/>
  </p:normalViewPr>
  <p:slideViewPr>
    <p:cSldViewPr snapToGrid="0">
      <p:cViewPr varScale="1">
        <p:scale>
          <a:sx n="92" d="100"/>
          <a:sy n="92" d="100"/>
        </p:scale>
        <p:origin x="342" y="-1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napToGrid="0">
      <p:cViewPr varScale="1">
        <p:scale>
          <a:sx n="118" d="100"/>
          <a:sy n="118" d="100"/>
        </p:scale>
        <p:origin x="184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fld id="{8D864EF8-74FE-40A1-902E-125A64E3EB0E}" type="datetimeFigureOut">
              <a:rPr kumimoji="1" lang="ja-JP" altLang="en-US" smtClean="0"/>
              <a:pPr/>
              <a:t>2019/7/22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fld id="{F33223C1-63D0-4CA4-8D67-2118CF2CB847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7451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2019/7/22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CCE8-F124-4E38-8021-73C3736673B8}" type="datetime1">
              <a:rPr kumimoji="1" lang="ja-JP" altLang="en-US" smtClean="0"/>
              <a:t>2019/7/22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211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2CDA3-6006-4FF8-8295-72AFA69FA95E}" type="datetime1">
              <a:rPr kumimoji="1" lang="ja-JP" altLang="en-US" smtClean="0"/>
              <a:t>2019/7/22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1952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2019/7/22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297C-6E44-48D7-9823-EA6FF40F9728}" type="datetime1">
              <a:rPr kumimoji="1" lang="ja-JP" altLang="en-US" smtClean="0"/>
              <a:t>2019/7/22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853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CCA01-312F-4205-B554-FBADE0633E35}" type="datetime1">
              <a:rPr kumimoji="1" lang="ja-JP" altLang="en-US" smtClean="0"/>
              <a:t>2019/7/22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9698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A5FB9-5BA3-4E80-A4F1-888B97453D4D}" type="datetime1">
              <a:rPr kumimoji="1" lang="ja-JP" altLang="en-US" smtClean="0"/>
              <a:t>2019/7/22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7516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A69A-4707-4D61-92AB-2A1682BD1357}" type="datetime1">
              <a:rPr kumimoji="1" lang="ja-JP" altLang="en-US" smtClean="0"/>
              <a:t>2019/7/22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1298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2019/7/22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42792-6756-4051-9F94-0D6FAA564538}" type="datetime1">
              <a:rPr kumimoji="1" lang="ja-JP" altLang="en-US" smtClean="0"/>
              <a:t>2019/7/22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6260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F4E1-74CB-4767-940E-415E66CE3E19}" type="datetime1">
              <a:rPr kumimoji="1" lang="ja-JP" altLang="en-US" smtClean="0"/>
              <a:t>2019/7/22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351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メイリオ" panose="020B0604030504040204" pitchFamily="50" charset="-128"/>
              </a:defRPr>
            </a:lvl1pPr>
          </a:lstStyle>
          <a:p>
            <a:fld id="{EBFBE731-6ED8-4A42-8A57-3C41D7584935}" type="datetime1">
              <a:rPr kumimoji="1" lang="ja-JP" altLang="en-US" smtClean="0"/>
              <a:pPr/>
              <a:t>2019/7/22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メイリオ" panose="020B0604030504040204" pitchFamily="50" charset="-128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2725" y="13240"/>
            <a:ext cx="1304925" cy="1225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Calibri" panose="020F0502020204030204" pitchFamily="34" charset="0"/>
          <a:ea typeface="メイリオ" panose="020B0604030504040204" pitchFamily="50" charset="-128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Calibri" panose="020F0502020204030204" pitchFamily="34" charset="0"/>
          <a:ea typeface="メイリオ" panose="020B0604030504040204" pitchFamily="50" charset="-128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Calibri" panose="020F0502020204030204" pitchFamily="34" charset="0"/>
          <a:ea typeface="メイリオ" panose="020B0604030504040204" pitchFamily="50" charset="-128"/>
          <a:cs typeface="Calibri" panose="020F050202020403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Calibri" panose="020F0502020204030204" pitchFamily="34" charset="0"/>
          <a:ea typeface="メイリオ" panose="020B0604030504040204" pitchFamily="50" charset="-128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Calibri" panose="020F0502020204030204" pitchFamily="34" charset="0"/>
          <a:ea typeface="メイリオ" panose="020B0604030504040204" pitchFamily="50" charset="-128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Calibri" panose="020F0502020204030204" pitchFamily="34" charset="0"/>
          <a:ea typeface="メイリオ" panose="020B0604030504040204" pitchFamily="50" charset="-128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14325" y="1699022"/>
            <a:ext cx="8648700" cy="1790700"/>
          </a:xfrm>
        </p:spPr>
        <p:txBody>
          <a:bodyPr>
            <a:normAutofit/>
          </a:bodyPr>
          <a:lstStyle/>
          <a:p>
            <a:r>
              <a:rPr lang="ja-JP" altLang="en-US" sz="3600" b="1" dirty="0" smtClean="0">
                <a:latin typeface="メイリオ" panose="020B0604030504040204" pitchFamily="50" charset="-128"/>
              </a:rPr>
              <a:t>最適化の例</a:t>
            </a:r>
            <a:endParaRPr lang="ja-JP" altLang="en-US" sz="3600" b="1" dirty="0">
              <a:latin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kumimoji="1" lang="ja-JP" altLang="en-US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fld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dirty="0" smtClean="0">
                <a:ea typeface="メイリオ" panose="020B0604030504040204" pitchFamily="50" charset="-128"/>
              </a:rPr>
              <a:t>金子邦彦</a:t>
            </a:r>
            <a:endParaRPr lang="ja-JP" altLang="en-US" sz="2400" dirty="0">
              <a:ea typeface="メイリオ" panose="020B0604030504040204" pitchFamily="50" charset="-128"/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660" y="4363597"/>
            <a:ext cx="1473994" cy="1473994"/>
          </a:xfrm>
          <a:prstGeom prst="rect">
            <a:avLst/>
          </a:prstGeom>
        </p:spPr>
      </p:pic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293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最適化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ある</a:t>
            </a:r>
            <a:r>
              <a:rPr kumimoji="1" lang="ja-JP" altLang="en-US" b="1" dirty="0" smtClean="0">
                <a:solidFill>
                  <a:srgbClr val="C00000"/>
                </a:solidFill>
              </a:rPr>
              <a:t>ゴール</a:t>
            </a:r>
            <a:r>
              <a:rPr kumimoji="1" lang="ja-JP" altLang="en-US" dirty="0" smtClean="0"/>
              <a:t>を最小にするように，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b="1" dirty="0" smtClean="0">
                <a:solidFill>
                  <a:srgbClr val="C00000"/>
                </a:solidFill>
              </a:rPr>
              <a:t>パラメータ</a:t>
            </a:r>
            <a:r>
              <a:rPr lang="ja-JP" altLang="en-US" dirty="0" smtClean="0"/>
              <a:t>を調整すること</a:t>
            </a: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 smtClean="0"/>
              <a:t>　</a:t>
            </a:r>
            <a:r>
              <a:rPr lang="ja-JP" altLang="en-US" b="1" dirty="0" smtClean="0"/>
              <a:t>　ゴール</a:t>
            </a:r>
            <a:r>
              <a:rPr lang="ja-JP" altLang="en-US" dirty="0" smtClean="0"/>
              <a:t>：　誤差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　</a:t>
            </a:r>
            <a:r>
              <a:rPr kumimoji="1" lang="ja-JP" altLang="en-US" b="1" dirty="0" smtClean="0"/>
              <a:t>パラメータ</a:t>
            </a:r>
            <a:r>
              <a:rPr kumimoji="1" lang="ja-JP" altLang="en-US" dirty="0" smtClean="0"/>
              <a:t>：　直線の上下の位置と，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　　　　　直線の傾き</a:t>
            </a: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 smtClean="0"/>
              <a:t>　　→　教師データにフィットする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　　　最適な線分が求まる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</a:t>
            </a:fld>
            <a:endParaRPr kumimoji="1" lang="ja-JP" altLang="en-US"/>
          </a:p>
        </p:txBody>
      </p:sp>
      <p:grpSp>
        <p:nvGrpSpPr>
          <p:cNvPr id="5" name="グループ化 4"/>
          <p:cNvGrpSpPr/>
          <p:nvPr/>
        </p:nvGrpSpPr>
        <p:grpSpPr>
          <a:xfrm>
            <a:off x="7379746" y="1147544"/>
            <a:ext cx="1735977" cy="1810751"/>
            <a:chOff x="9831877" y="1104514"/>
            <a:chExt cx="2031326" cy="2081599"/>
          </a:xfrm>
        </p:grpSpPr>
        <p:sp>
          <p:nvSpPr>
            <p:cNvPr id="6" name="Text Box 1035"/>
            <p:cNvSpPr txBox="1">
              <a:spLocks noChangeArrowheads="1"/>
            </p:cNvSpPr>
            <p:nvPr/>
          </p:nvSpPr>
          <p:spPr bwMode="auto">
            <a:xfrm>
              <a:off x="9831877" y="2752148"/>
              <a:ext cx="2031326" cy="4339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rgbClr val="0033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rgbClr val="0033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rgbClr val="0033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rgbClr val="0033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rgbClr val="0033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2000">
                  <a:solidFill>
                    <a:srgbClr val="0033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2000">
                  <a:solidFill>
                    <a:srgbClr val="0033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2000">
                  <a:solidFill>
                    <a:srgbClr val="0033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2000">
                  <a:solidFill>
                    <a:srgbClr val="0033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ja-JP" altLang="en-US" sz="2400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ノートページ</a:t>
              </a:r>
            </a:p>
          </p:txBody>
        </p:sp>
        <p:pic>
          <p:nvPicPr>
            <p:cNvPr id="7" name="Picture 2" descr="https://1.bp.blogspot.com/-x66gVF1MB1I/VdLr-mQVEmI/AAAAAAAAw1Y/EA-SR-rYRsE/s800/study_daigakusei_man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66026" y="1104514"/>
              <a:ext cx="1864367" cy="16476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4322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最適化の例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 smtClean="0"/>
              <a:t>次の式が最小になるように，</a:t>
            </a:r>
            <a:r>
              <a:rPr lang="en-US" altLang="ja-JP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dirty="0" smtClean="0"/>
              <a:t> </a:t>
            </a:r>
            <a:r>
              <a:rPr lang="ja-JP" altLang="en-US" dirty="0" smtClean="0"/>
              <a:t>の値を定めなさい．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但し， </a:t>
            </a:r>
            <a:r>
              <a:rPr lang="en-US" altLang="ja-JP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ja-JP" altLang="en-US" dirty="0" smtClean="0"/>
              <a:t> </a:t>
            </a:r>
            <a:r>
              <a:rPr lang="en-US" altLang="ja-JP" dirty="0" smtClean="0"/>
              <a:t>=</a:t>
            </a:r>
            <a:r>
              <a:rPr lang="ja-JP" altLang="en-US" dirty="0" smtClean="0"/>
              <a:t> </a:t>
            </a:r>
            <a:r>
              <a:rPr lang="en-US" altLang="ja-JP" dirty="0" smtClean="0"/>
              <a:t>5</a:t>
            </a:r>
            <a:r>
              <a:rPr lang="ja-JP" altLang="en-US" dirty="0" smtClean="0"/>
              <a:t> とする．</a:t>
            </a: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 smtClean="0"/>
              <a:t> </a:t>
            </a:r>
            <a:r>
              <a:rPr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ja-JP" altLang="en-US" dirty="0"/>
              <a:t> </a:t>
            </a:r>
            <a:r>
              <a:rPr lang="en-US" altLang="ja-JP" dirty="0"/>
              <a:t>=</a:t>
            </a:r>
            <a:r>
              <a:rPr lang="ja-JP" altLang="en-US" dirty="0"/>
              <a:t> </a:t>
            </a:r>
            <a:r>
              <a:rPr lang="en-US" altLang="ja-JP" dirty="0"/>
              <a:t>5</a:t>
            </a:r>
            <a:r>
              <a:rPr lang="ja-JP" altLang="en-US" dirty="0"/>
              <a:t> </a:t>
            </a:r>
            <a:r>
              <a:rPr lang="ja-JP" altLang="en-US" dirty="0" smtClean="0"/>
              <a:t>なので，</a:t>
            </a:r>
            <a:r>
              <a:rPr lang="en-US" altLang="ja-JP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dirty="0" smtClean="0"/>
              <a:t> </a:t>
            </a:r>
            <a:r>
              <a:rPr lang="ja-JP" altLang="en-US" dirty="0" smtClean="0"/>
              <a:t>は，サイズ</a:t>
            </a:r>
            <a:r>
              <a:rPr lang="en-US" altLang="ja-JP" dirty="0" smtClean="0"/>
              <a:t>5 </a:t>
            </a:r>
            <a:r>
              <a:rPr lang="ja-JP" altLang="en-US" dirty="0" smtClean="0"/>
              <a:t>の </a:t>
            </a:r>
            <a:r>
              <a:rPr lang="en-US" altLang="ja-JP" dirty="0" smtClean="0"/>
              <a:t>1</a:t>
            </a:r>
            <a:r>
              <a:rPr lang="ja-JP" altLang="en-US" dirty="0" smtClean="0"/>
              <a:t>次元配列である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r>
              <a:rPr lang="en-US" altLang="ja-JP" dirty="0" smtClean="0"/>
              <a:t>https</a:t>
            </a:r>
            <a:r>
              <a:rPr lang="en-US" altLang="ja-JP" dirty="0"/>
              <a:t>://</a:t>
            </a:r>
            <a:r>
              <a:rPr lang="en-US" altLang="ja-JP" dirty="0" err="1"/>
              <a:t>docs.scipy.org</a:t>
            </a:r>
            <a:r>
              <a:rPr lang="en-US" altLang="ja-JP" dirty="0"/>
              <a:t>/doc/</a:t>
            </a:r>
            <a:r>
              <a:rPr lang="en-US" altLang="ja-JP" dirty="0" err="1"/>
              <a:t>scipy</a:t>
            </a:r>
            <a:r>
              <a:rPr lang="en-US" altLang="ja-JP" dirty="0"/>
              <a:t>/reference/tutorial/</a:t>
            </a:r>
            <a:r>
              <a:rPr lang="en-US" altLang="ja-JP" dirty="0" err="1"/>
              <a:t>optimize.html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4" y="2181224"/>
            <a:ext cx="7089775" cy="1533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94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9105" y="846253"/>
            <a:ext cx="8673948" cy="533316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ja-JP" dirty="0"/>
              <a:t>import </a:t>
            </a:r>
            <a:r>
              <a:rPr lang="en-US" altLang="ja-JP" dirty="0" err="1"/>
              <a:t>numpy</a:t>
            </a:r>
            <a:r>
              <a:rPr lang="en-US" altLang="ja-JP" dirty="0"/>
              <a:t> as np</a:t>
            </a:r>
          </a:p>
          <a:p>
            <a:pPr marL="0" indent="0">
              <a:buNone/>
            </a:pPr>
            <a:r>
              <a:rPr lang="en-US" altLang="ja-JP" dirty="0"/>
              <a:t>from </a:t>
            </a:r>
            <a:r>
              <a:rPr lang="en-US" altLang="ja-JP" dirty="0" err="1"/>
              <a:t>scipy.optimize</a:t>
            </a:r>
            <a:r>
              <a:rPr lang="en-US" altLang="ja-JP" dirty="0"/>
              <a:t> import minimize</a:t>
            </a:r>
          </a:p>
          <a:p>
            <a:pPr marL="0" indent="0">
              <a:buNone/>
            </a:pPr>
            <a:r>
              <a:rPr lang="en-US" altLang="ja-JP" dirty="0" err="1"/>
              <a:t>def</a:t>
            </a:r>
            <a:r>
              <a:rPr lang="en-US" altLang="ja-JP" dirty="0"/>
              <a:t> </a:t>
            </a:r>
            <a:r>
              <a:rPr lang="en-US" altLang="ja-JP" dirty="0" err="1"/>
              <a:t>rosen</a:t>
            </a:r>
            <a:r>
              <a:rPr lang="en-US" altLang="ja-JP" dirty="0"/>
              <a:t>(x):</a:t>
            </a:r>
          </a:p>
          <a:p>
            <a:pPr marL="0" indent="0">
              <a:buNone/>
            </a:pPr>
            <a:r>
              <a:rPr lang="en-US" altLang="ja-JP" dirty="0"/>
              <a:t>    """The </a:t>
            </a:r>
            <a:r>
              <a:rPr lang="en-US" altLang="ja-JP" dirty="0" err="1"/>
              <a:t>Rosenbrock</a:t>
            </a:r>
            <a:r>
              <a:rPr lang="en-US" altLang="ja-JP" dirty="0"/>
              <a:t> function"""</a:t>
            </a:r>
          </a:p>
          <a:p>
            <a:pPr marL="0" indent="0">
              <a:buNone/>
            </a:pPr>
            <a:r>
              <a:rPr lang="en-US" altLang="ja-JP" dirty="0"/>
              <a:t>    return sum(</a:t>
            </a:r>
            <a:r>
              <a:rPr lang="en-US" altLang="ja-JP" b="1" dirty="0"/>
              <a:t>100.0*(x[1:]-x[:-1]**2.0)**2.0 + (1-x[:-1])**2.0</a:t>
            </a:r>
            <a:r>
              <a:rPr lang="en-US" altLang="ja-JP" dirty="0"/>
              <a:t>)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 err="1"/>
              <a:t>x0</a:t>
            </a:r>
            <a:r>
              <a:rPr lang="en-US" altLang="ja-JP" dirty="0"/>
              <a:t> = </a:t>
            </a:r>
            <a:r>
              <a:rPr lang="en-US" altLang="ja-JP" dirty="0" err="1"/>
              <a:t>np.array</a:t>
            </a:r>
            <a:r>
              <a:rPr lang="en-US" altLang="ja-JP" dirty="0"/>
              <a:t>([</a:t>
            </a:r>
            <a:r>
              <a:rPr lang="en-US" altLang="ja-JP" b="1" dirty="0"/>
              <a:t>1.3, 0.7, 0.8, 1.9, 1.2</a:t>
            </a:r>
            <a:r>
              <a:rPr lang="en-US" altLang="ja-JP" dirty="0"/>
              <a:t>])</a:t>
            </a:r>
          </a:p>
          <a:p>
            <a:pPr marL="0" indent="0">
              <a:buNone/>
            </a:pPr>
            <a:r>
              <a:rPr lang="en-US" altLang="ja-JP" dirty="0"/>
              <a:t>res = minimize(</a:t>
            </a:r>
            <a:r>
              <a:rPr lang="en-US" altLang="ja-JP" dirty="0" err="1"/>
              <a:t>rosen</a:t>
            </a:r>
            <a:r>
              <a:rPr lang="en-US" altLang="ja-JP" dirty="0"/>
              <a:t>, </a:t>
            </a:r>
            <a:r>
              <a:rPr lang="en-US" altLang="ja-JP" dirty="0" err="1"/>
              <a:t>x0</a:t>
            </a:r>
            <a:r>
              <a:rPr lang="en-US" altLang="ja-JP" dirty="0"/>
              <a:t>, method='</a:t>
            </a:r>
            <a:r>
              <a:rPr lang="en-US" altLang="ja-JP" dirty="0" err="1"/>
              <a:t>nelder</a:t>
            </a:r>
            <a:r>
              <a:rPr lang="en-US" altLang="ja-JP" dirty="0"/>
              <a:t>-mead',</a:t>
            </a:r>
          </a:p>
          <a:p>
            <a:pPr marL="0" indent="0">
              <a:buNone/>
            </a:pPr>
            <a:r>
              <a:rPr lang="en-US" altLang="ja-JP" dirty="0"/>
              <a:t>    options={'</a:t>
            </a:r>
            <a:r>
              <a:rPr lang="en-US" altLang="ja-JP" dirty="0" err="1"/>
              <a:t>xtol</a:t>
            </a:r>
            <a:r>
              <a:rPr lang="en-US" altLang="ja-JP" dirty="0"/>
              <a:t>': </a:t>
            </a:r>
            <a:r>
              <a:rPr lang="en-US" altLang="ja-JP" dirty="0" err="1"/>
              <a:t>1e</a:t>
            </a:r>
            <a:r>
              <a:rPr lang="en-US" altLang="ja-JP" dirty="0"/>
              <a:t>-8, '</a:t>
            </a:r>
            <a:r>
              <a:rPr lang="en-US" altLang="ja-JP" dirty="0" err="1"/>
              <a:t>disp</a:t>
            </a:r>
            <a:r>
              <a:rPr lang="en-US" altLang="ja-JP" dirty="0"/>
              <a:t>': True})</a:t>
            </a:r>
          </a:p>
          <a:p>
            <a:pPr marL="0" indent="0">
              <a:buNone/>
            </a:pPr>
            <a:r>
              <a:rPr lang="en-US" altLang="ja-JP" dirty="0"/>
              <a:t>print(</a:t>
            </a:r>
            <a:r>
              <a:rPr lang="en-US" altLang="ja-JP" dirty="0" err="1"/>
              <a:t>res.x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/>
              <a:t>最適化を行う </a:t>
            </a:r>
            <a:r>
              <a:rPr lang="en-US" altLang="ja-JP" dirty="0" smtClean="0"/>
              <a:t>Python </a:t>
            </a:r>
            <a:r>
              <a:rPr lang="ja-JP" altLang="en-US" dirty="0" smtClean="0"/>
              <a:t>プログラム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3068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「最適化を行う </a:t>
            </a:r>
            <a:r>
              <a:rPr kumimoji="1" lang="en-US" altLang="ja-JP" dirty="0" smtClean="0"/>
              <a:t>Python </a:t>
            </a:r>
            <a:r>
              <a:rPr kumimoji="1" lang="ja-JP" altLang="en-US" dirty="0" smtClean="0"/>
              <a:t>プログラム」の実行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49218" y="1004400"/>
            <a:ext cx="8743227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ea typeface="メイリオ" panose="020B0604030504040204" pitchFamily="50" charset="-128"/>
              </a:rPr>
              <a:t>・</a:t>
            </a:r>
            <a:r>
              <a:rPr kumimoji="1" lang="en-US" altLang="ja-JP" sz="2400" dirty="0" smtClean="0">
                <a:ea typeface="メイリオ" panose="020B0604030504040204" pitchFamily="50" charset="-128"/>
              </a:rPr>
              <a:t>Google </a:t>
            </a:r>
            <a:r>
              <a:rPr kumimoji="1" lang="en-US" altLang="ja-JP" sz="2400" dirty="0" err="1" smtClean="0">
                <a:ea typeface="メイリオ" panose="020B0604030504040204" pitchFamily="50" charset="-128"/>
              </a:rPr>
              <a:t>Colab</a:t>
            </a:r>
            <a:r>
              <a:rPr kumimoji="1" lang="en-US" altLang="ja-JP" sz="2400" dirty="0" smtClean="0">
                <a:ea typeface="メイリオ" panose="020B0604030504040204" pitchFamily="50" charset="-128"/>
              </a:rPr>
              <a:t> </a:t>
            </a:r>
            <a:r>
              <a:rPr kumimoji="1" lang="ja-JP" altLang="en-US" sz="2400" dirty="0" smtClean="0">
                <a:ea typeface="メイリオ" panose="020B0604030504040204" pitchFamily="50" charset="-128"/>
              </a:rPr>
              <a:t>を使うとき</a:t>
            </a:r>
            <a:endParaRPr kumimoji="1" lang="en-US" altLang="ja-JP" sz="2400" dirty="0" smtClean="0">
              <a:ea typeface="メイリオ" panose="020B0604030504040204" pitchFamily="50" charset="-128"/>
            </a:endParaRPr>
          </a:p>
          <a:p>
            <a:r>
              <a:rPr kumimoji="1" lang="ja-JP" altLang="en-US" sz="2400" dirty="0">
                <a:ea typeface="メイリオ" panose="020B0604030504040204" pitchFamily="50" charset="-128"/>
              </a:rPr>
              <a:t>　</a:t>
            </a:r>
            <a:r>
              <a:rPr kumimoji="1" lang="en-US" altLang="ja-JP" sz="2400" dirty="0" smtClean="0">
                <a:ea typeface="メイリオ" panose="020B0604030504040204" pitchFamily="50" charset="-128"/>
              </a:rPr>
              <a:t>	</a:t>
            </a:r>
            <a:r>
              <a:rPr kumimoji="1" lang="ja-JP" altLang="en-US" sz="2400" dirty="0" smtClean="0">
                <a:ea typeface="メイリオ" panose="020B0604030504040204" pitchFamily="50" charset="-128"/>
              </a:rPr>
              <a:t>次のページの手順　</a:t>
            </a:r>
            <a:r>
              <a:rPr kumimoji="1" lang="en-US" altLang="ja-JP" sz="2400" dirty="0" smtClean="0">
                <a:ea typeface="メイリオ" panose="020B0604030504040204" pitchFamily="50" charset="-128"/>
              </a:rPr>
              <a:t>※ </a:t>
            </a:r>
            <a:r>
              <a:rPr kumimoji="1" lang="en-US" altLang="ja-JP" sz="2400" dirty="0" err="1" smtClean="0">
                <a:ea typeface="メイリオ" panose="020B0604030504040204" pitchFamily="50" charset="-128"/>
              </a:rPr>
              <a:t>scipy</a:t>
            </a:r>
            <a:r>
              <a:rPr kumimoji="1" lang="en-US" altLang="ja-JP" sz="2400" dirty="0" smtClean="0">
                <a:ea typeface="メイリオ" panose="020B0604030504040204" pitchFamily="50" charset="-128"/>
              </a:rPr>
              <a:t> </a:t>
            </a:r>
            <a:r>
              <a:rPr kumimoji="1" lang="ja-JP" altLang="en-US" sz="2400" dirty="0" smtClean="0">
                <a:ea typeface="メイリオ" panose="020B0604030504040204" pitchFamily="50" charset="-128"/>
              </a:rPr>
              <a:t>は </a:t>
            </a:r>
            <a:r>
              <a:rPr kumimoji="1" lang="en-US" altLang="ja-JP" sz="2400" dirty="0" smtClean="0">
                <a:ea typeface="メイリオ" panose="020B0604030504040204" pitchFamily="50" charset="-128"/>
              </a:rPr>
              <a:t>Google </a:t>
            </a:r>
            <a:r>
              <a:rPr kumimoji="1" lang="en-US" altLang="ja-JP" sz="2400" dirty="0" err="1" smtClean="0">
                <a:ea typeface="メイリオ" panose="020B0604030504040204" pitchFamily="50" charset="-128"/>
              </a:rPr>
              <a:t>Colab</a:t>
            </a:r>
            <a:r>
              <a:rPr kumimoji="1" lang="en-US" altLang="ja-JP" sz="2400" dirty="0" smtClean="0">
                <a:ea typeface="メイリオ" panose="020B0604030504040204" pitchFamily="50" charset="-128"/>
              </a:rPr>
              <a:t> </a:t>
            </a:r>
            <a:r>
              <a:rPr kumimoji="1" lang="ja-JP" altLang="en-US" sz="2400" dirty="0" smtClean="0">
                <a:ea typeface="メイリオ" panose="020B0604030504040204" pitchFamily="50" charset="-128"/>
              </a:rPr>
              <a:t>に組み込み済み</a:t>
            </a:r>
            <a:endParaRPr kumimoji="1" lang="en-US" altLang="ja-JP" sz="2400" dirty="0" smtClean="0">
              <a:ea typeface="メイリオ" panose="020B0604030504040204" pitchFamily="50" charset="-128"/>
            </a:endParaRPr>
          </a:p>
          <a:p>
            <a:endParaRPr kumimoji="1" lang="en-US" altLang="ja-JP" sz="2400" dirty="0">
              <a:ea typeface="メイリオ" panose="020B0604030504040204" pitchFamily="50" charset="-128"/>
            </a:endParaRPr>
          </a:p>
          <a:p>
            <a:r>
              <a:rPr kumimoji="1" lang="ja-JP" altLang="en-US" sz="2400" dirty="0" smtClean="0">
                <a:ea typeface="メイリオ" panose="020B0604030504040204" pitchFamily="50" charset="-128"/>
              </a:rPr>
              <a:t>・</a:t>
            </a:r>
            <a:r>
              <a:rPr kumimoji="1" lang="en-US" altLang="ja-JP" sz="2400" dirty="0" smtClean="0">
                <a:ea typeface="メイリオ" panose="020B0604030504040204" pitchFamily="50" charset="-128"/>
              </a:rPr>
              <a:t>Windows </a:t>
            </a:r>
            <a:r>
              <a:rPr kumimoji="1" lang="ja-JP" altLang="en-US" sz="2400" dirty="0" smtClean="0">
                <a:ea typeface="メイリオ" panose="020B0604030504040204" pitchFamily="50" charset="-128"/>
              </a:rPr>
              <a:t>パソコンを使うとき</a:t>
            </a:r>
            <a:endParaRPr kumimoji="1" lang="en-US" altLang="ja-JP" sz="2400" dirty="0" smtClean="0">
              <a:ea typeface="メイリオ" panose="020B0604030504040204" pitchFamily="50" charset="-128"/>
            </a:endParaRPr>
          </a:p>
          <a:p>
            <a:r>
              <a:rPr kumimoji="1" lang="en-US" altLang="ja-JP" sz="2400" dirty="0">
                <a:ea typeface="メイリオ" panose="020B0604030504040204" pitchFamily="50" charset="-128"/>
              </a:rPr>
              <a:t>	</a:t>
            </a:r>
            <a:r>
              <a:rPr kumimoji="1" lang="ja-JP" altLang="en-US" sz="2400" dirty="0" smtClean="0">
                <a:ea typeface="メイリオ" panose="020B0604030504040204" pitchFamily="50" charset="-128"/>
              </a:rPr>
              <a:t>前準備として「</a:t>
            </a:r>
            <a:r>
              <a:rPr kumimoji="1" lang="en-US" altLang="ja-JP" sz="2400" dirty="0" err="1" smtClean="0">
                <a:ea typeface="メイリオ" panose="020B0604030504040204" pitchFamily="50" charset="-128"/>
              </a:rPr>
              <a:t>pip3</a:t>
            </a:r>
            <a:r>
              <a:rPr kumimoji="1" lang="en-US" altLang="ja-JP" sz="2400" dirty="0" smtClean="0">
                <a:ea typeface="メイリオ" panose="020B0604030504040204" pitchFamily="50" charset="-128"/>
              </a:rPr>
              <a:t> install </a:t>
            </a:r>
            <a:r>
              <a:rPr kumimoji="1" lang="en-US" altLang="ja-JP" sz="2400" dirty="0" err="1" smtClean="0">
                <a:ea typeface="メイリオ" panose="020B0604030504040204" pitchFamily="50" charset="-128"/>
              </a:rPr>
              <a:t>scipy</a:t>
            </a:r>
            <a:r>
              <a:rPr kumimoji="1" lang="ja-JP" altLang="en-US" sz="2400" dirty="0" smtClean="0">
                <a:ea typeface="メイリオ" panose="020B0604030504040204" pitchFamily="50" charset="-128"/>
              </a:rPr>
              <a:t>」を実行</a:t>
            </a:r>
            <a:endParaRPr kumimoji="1" lang="en-US" altLang="ja-JP" sz="2400" dirty="0" smtClean="0">
              <a:ea typeface="メイリオ" panose="020B0604030504040204" pitchFamily="50" charset="-128"/>
            </a:endParaRPr>
          </a:p>
          <a:p>
            <a:endParaRPr kumimoji="1" lang="en-US" altLang="ja-JP" sz="2400" dirty="0">
              <a:ea typeface="メイリオ" panose="020B0604030504040204" pitchFamily="50" charset="-128"/>
            </a:endParaRPr>
          </a:p>
          <a:p>
            <a:r>
              <a:rPr kumimoji="1" lang="ja-JP" altLang="en-US" sz="2400" dirty="0" smtClean="0">
                <a:ea typeface="メイリオ" panose="020B0604030504040204" pitchFamily="50" charset="-128"/>
              </a:rPr>
              <a:t>・ラズベリーパイ </a:t>
            </a:r>
            <a:r>
              <a:rPr kumimoji="1" lang="en-US" altLang="ja-JP" sz="2400" dirty="0" smtClean="0">
                <a:ea typeface="メイリオ" panose="020B0604030504040204" pitchFamily="50" charset="-128"/>
              </a:rPr>
              <a:t>(</a:t>
            </a:r>
            <a:r>
              <a:rPr kumimoji="1" lang="en-US" altLang="ja-JP" sz="2400" dirty="0" err="1" smtClean="0">
                <a:ea typeface="メイリオ" panose="020B0604030504040204" pitchFamily="50" charset="-128"/>
              </a:rPr>
              <a:t>RaspberryPi</a:t>
            </a:r>
            <a:r>
              <a:rPr kumimoji="1" lang="en-US" altLang="ja-JP" sz="2400" dirty="0" smtClean="0">
                <a:ea typeface="メイリオ" panose="020B0604030504040204" pitchFamily="50" charset="-128"/>
              </a:rPr>
              <a:t>)  </a:t>
            </a:r>
            <a:r>
              <a:rPr kumimoji="1" lang="ja-JP" altLang="en-US" sz="2400" dirty="0" smtClean="0">
                <a:ea typeface="メイリオ" panose="020B0604030504040204" pitchFamily="50" charset="-128"/>
              </a:rPr>
              <a:t>を</a:t>
            </a:r>
            <a:r>
              <a:rPr kumimoji="1" lang="ja-JP" altLang="en-US" sz="2400" dirty="0">
                <a:ea typeface="メイリオ" panose="020B0604030504040204" pitchFamily="50" charset="-128"/>
              </a:rPr>
              <a:t>使うとき</a:t>
            </a:r>
            <a:endParaRPr kumimoji="1" lang="en-US" altLang="ja-JP" sz="2400" dirty="0">
              <a:ea typeface="メイリオ" panose="020B0604030504040204" pitchFamily="50" charset="-128"/>
            </a:endParaRPr>
          </a:p>
          <a:p>
            <a:r>
              <a:rPr kumimoji="1" lang="en-US" altLang="ja-JP" sz="2400" dirty="0">
                <a:ea typeface="メイリオ" panose="020B0604030504040204" pitchFamily="50" charset="-128"/>
              </a:rPr>
              <a:t>	</a:t>
            </a:r>
            <a:r>
              <a:rPr kumimoji="1" lang="ja-JP" altLang="en-US" sz="2400" dirty="0">
                <a:ea typeface="メイリオ" panose="020B0604030504040204" pitchFamily="50" charset="-128"/>
              </a:rPr>
              <a:t>前準備として</a:t>
            </a:r>
            <a:r>
              <a:rPr kumimoji="1" lang="ja-JP" altLang="en-US" sz="2400" dirty="0" smtClean="0">
                <a:ea typeface="メイリオ" panose="020B0604030504040204" pitchFamily="50" charset="-128"/>
              </a:rPr>
              <a:t>「</a:t>
            </a:r>
            <a:r>
              <a:rPr kumimoji="1" lang="en-US" altLang="ja-JP" sz="2400" dirty="0" err="1" smtClean="0">
                <a:ea typeface="メイリオ" panose="020B0604030504040204" pitchFamily="50" charset="-128"/>
              </a:rPr>
              <a:t>sudo</a:t>
            </a:r>
            <a:r>
              <a:rPr kumimoji="1" lang="en-US" altLang="ja-JP" sz="2400" dirty="0" smtClean="0">
                <a:ea typeface="メイリオ" panose="020B0604030504040204" pitchFamily="50" charset="-128"/>
              </a:rPr>
              <a:t> </a:t>
            </a:r>
            <a:r>
              <a:rPr kumimoji="1" lang="en-US" altLang="ja-JP" sz="2400" dirty="0" err="1" smtClean="0">
                <a:ea typeface="メイリオ" panose="020B0604030504040204" pitchFamily="50" charset="-128"/>
              </a:rPr>
              <a:t>pip3</a:t>
            </a:r>
            <a:r>
              <a:rPr kumimoji="1" lang="en-US" altLang="ja-JP" sz="2400" dirty="0" smtClean="0">
                <a:ea typeface="メイリオ" panose="020B0604030504040204" pitchFamily="50" charset="-128"/>
              </a:rPr>
              <a:t> </a:t>
            </a:r>
            <a:r>
              <a:rPr kumimoji="1" lang="en-US" altLang="ja-JP" sz="2400" dirty="0">
                <a:ea typeface="メイリオ" panose="020B0604030504040204" pitchFamily="50" charset="-128"/>
              </a:rPr>
              <a:t>install </a:t>
            </a:r>
            <a:r>
              <a:rPr kumimoji="1" lang="en-US" altLang="ja-JP" sz="2400" dirty="0" err="1">
                <a:ea typeface="メイリオ" panose="020B0604030504040204" pitchFamily="50" charset="-128"/>
              </a:rPr>
              <a:t>scipy</a:t>
            </a:r>
            <a:r>
              <a:rPr kumimoji="1" lang="ja-JP" altLang="en-US" sz="2400" dirty="0">
                <a:ea typeface="メイリオ" panose="020B0604030504040204" pitchFamily="50" charset="-128"/>
              </a:rPr>
              <a:t>」を実行</a:t>
            </a:r>
          </a:p>
          <a:p>
            <a:endParaRPr kumimoji="1" lang="ja-JP" altLang="en-US" sz="2400" dirty="0"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612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Google </a:t>
            </a:r>
            <a:r>
              <a:rPr kumimoji="1" lang="en-US" altLang="ja-JP" dirty="0" err="1" smtClean="0"/>
              <a:t>Colab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の利用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 smtClean="0"/>
              <a:t>Google </a:t>
            </a:r>
            <a:r>
              <a:rPr lang="en-US" altLang="ja-JP" dirty="0" err="1"/>
              <a:t>Colab</a:t>
            </a:r>
            <a:r>
              <a:rPr lang="en-US" altLang="ja-JP" dirty="0"/>
              <a:t> </a:t>
            </a:r>
            <a:r>
              <a:rPr lang="ja-JP" altLang="en-US" dirty="0"/>
              <a:t>はオンラインの </a:t>
            </a:r>
            <a:r>
              <a:rPr lang="en-US" altLang="ja-JP" dirty="0"/>
              <a:t>Python </a:t>
            </a:r>
            <a:r>
              <a:rPr lang="ja-JP" altLang="en-US" dirty="0"/>
              <a:t>開発環境． 使用するには </a:t>
            </a:r>
            <a:r>
              <a:rPr lang="en-US" altLang="ja-JP" dirty="0"/>
              <a:t>Google </a:t>
            </a:r>
            <a:r>
              <a:rPr lang="ja-JP" altLang="en-US" dirty="0"/>
              <a:t>アカウントが必要</a:t>
            </a:r>
          </a:p>
          <a:p>
            <a:pPr marL="0" indent="0">
              <a:buNone/>
            </a:pPr>
            <a:r>
              <a:rPr lang="ja-JP" altLang="en-US" dirty="0" smtClean="0"/>
              <a:t>① </a:t>
            </a:r>
            <a:r>
              <a:rPr lang="en-US" altLang="ja-JP" dirty="0" smtClean="0"/>
              <a:t>Google </a:t>
            </a:r>
            <a:r>
              <a:rPr lang="en-US" altLang="ja-JP" dirty="0" err="1"/>
              <a:t>Colab</a:t>
            </a:r>
            <a:r>
              <a:rPr lang="en-US" altLang="ja-JP" dirty="0"/>
              <a:t> </a:t>
            </a:r>
            <a:r>
              <a:rPr lang="ja-JP" altLang="en-US" dirty="0"/>
              <a:t>の</a:t>
            </a:r>
            <a:r>
              <a:rPr lang="en-US" altLang="ja-JP" dirty="0"/>
              <a:t>Web</a:t>
            </a:r>
            <a:r>
              <a:rPr lang="ja-JP" altLang="en-US" dirty="0"/>
              <a:t>ページを開く</a:t>
            </a:r>
          </a:p>
          <a:p>
            <a:pPr marL="0" indent="0">
              <a:buNone/>
            </a:pPr>
            <a:r>
              <a:rPr lang="en-US" altLang="ja-JP" dirty="0"/>
              <a:t>https://</a:t>
            </a:r>
            <a:r>
              <a:rPr lang="en-US" altLang="ja-JP" dirty="0" err="1"/>
              <a:t>colab.research.google.com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 smtClean="0"/>
              <a:t>② 「</a:t>
            </a:r>
            <a:r>
              <a:rPr lang="ja-JP" altLang="en-US" dirty="0"/>
              <a:t>ファイル」で、「</a:t>
            </a:r>
            <a:r>
              <a:rPr lang="en-US" altLang="ja-JP" b="1" dirty="0"/>
              <a:t>PYTHON 3 </a:t>
            </a:r>
            <a:r>
              <a:rPr lang="ja-JP" altLang="en-US" b="1" dirty="0"/>
              <a:t>の新しいノートブックの新規作成</a:t>
            </a:r>
            <a:r>
              <a:rPr lang="ja-JP" altLang="en-US" dirty="0"/>
              <a:t>」を選ぶ</a:t>
            </a:r>
          </a:p>
          <a:p>
            <a:pPr marL="0" indent="0">
              <a:buNone/>
            </a:pPr>
            <a:r>
              <a:rPr lang="ja-JP" altLang="en-US" dirty="0" smtClean="0"/>
              <a:t>③ </a:t>
            </a:r>
            <a:r>
              <a:rPr lang="en-US" altLang="ja-JP" dirty="0" smtClean="0"/>
              <a:t>Google </a:t>
            </a:r>
            <a:r>
              <a:rPr lang="ja-JP" altLang="en-US" dirty="0"/>
              <a:t>アカウントでログインする</a:t>
            </a:r>
          </a:p>
          <a:p>
            <a:endParaRPr lang="ja-JP" altLang="en-US" dirty="0"/>
          </a:p>
          <a:p>
            <a:r>
              <a:rPr lang="ja-JP" altLang="en-US" dirty="0"/>
              <a:t>コードセルの中に </a:t>
            </a:r>
            <a:r>
              <a:rPr lang="en-US" altLang="ja-JP" dirty="0"/>
              <a:t>Python </a:t>
            </a:r>
            <a:r>
              <a:rPr lang="ja-JP" altLang="en-US" dirty="0"/>
              <a:t>プログラムを書き、「再生ボタン」をクリック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788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最適化を行う </a:t>
            </a:r>
            <a:r>
              <a:rPr lang="en-US" altLang="ja-JP" dirty="0"/>
              <a:t>Python </a:t>
            </a:r>
            <a:r>
              <a:rPr lang="ja-JP" altLang="en-US" dirty="0"/>
              <a:t>プログラム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</a:t>
            </a:fld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845" y="788907"/>
            <a:ext cx="7549269" cy="4246464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1064950" y="4786691"/>
            <a:ext cx="645401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en-US" altLang="ja-JP" sz="2400" dirty="0" smtClean="0">
              <a:ea typeface="メイリオ" panose="020B0604030504040204" pitchFamily="50" charset="-128"/>
            </a:endParaRPr>
          </a:p>
          <a:p>
            <a:endParaRPr kumimoji="1" lang="en-US" altLang="ja-JP" sz="2400" dirty="0">
              <a:ea typeface="メイリオ" panose="020B0604030504040204" pitchFamily="50" charset="-128"/>
            </a:endParaRPr>
          </a:p>
          <a:p>
            <a:r>
              <a:rPr kumimoji="1" lang="en-US" altLang="ja-JP" sz="2400" dirty="0" smtClean="0">
                <a:ea typeface="メイリオ" panose="020B0604030504040204" pitchFamily="50" charset="-128"/>
              </a:rPr>
              <a:t>x = [1 1 1 1 1] </a:t>
            </a:r>
            <a:r>
              <a:rPr kumimoji="1" lang="ja-JP" altLang="en-US" sz="2400" dirty="0" smtClean="0">
                <a:ea typeface="メイリオ" panose="020B0604030504040204" pitchFamily="50" charset="-128"/>
              </a:rPr>
              <a:t>のとき（すべての値が </a:t>
            </a:r>
            <a:r>
              <a:rPr kumimoji="1" lang="en-US" altLang="ja-JP" sz="2400" dirty="0" smtClean="0">
                <a:ea typeface="メイリオ" panose="020B0604030504040204" pitchFamily="50" charset="-128"/>
              </a:rPr>
              <a:t>1</a:t>
            </a:r>
            <a:r>
              <a:rPr kumimoji="1" lang="ja-JP" altLang="en-US" sz="2400" dirty="0" smtClean="0">
                <a:ea typeface="メイリオ" panose="020B0604030504040204" pitchFamily="50" charset="-128"/>
              </a:rPr>
              <a:t>のとき）</a:t>
            </a:r>
            <a:endParaRPr kumimoji="1" lang="en-US" altLang="ja-JP" sz="2400" dirty="0" smtClean="0">
              <a:ea typeface="メイリオ" panose="020B0604030504040204" pitchFamily="50" charset="-128"/>
            </a:endParaRPr>
          </a:p>
          <a:p>
            <a:r>
              <a:rPr kumimoji="1" lang="ja-JP" altLang="en-US" sz="2400" dirty="0" smtClean="0">
                <a:ea typeface="メイリオ" panose="020B0604030504040204" pitchFamily="50" charset="-128"/>
              </a:rPr>
              <a:t>最適であると求まった．</a:t>
            </a:r>
            <a:endParaRPr kumimoji="1" lang="ja-JP" altLang="en-US" sz="2400" dirty="0"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0542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1781</TotalTime>
  <Words>239</Words>
  <Application>Microsoft Office PowerPoint</Application>
  <PresentationFormat>画面に合わせる (4:3)</PresentationFormat>
  <Paragraphs>64</Paragraphs>
  <Slides>7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2" baseType="lpstr">
      <vt:lpstr>メイリオ</vt:lpstr>
      <vt:lpstr>Arial</vt:lpstr>
      <vt:lpstr>Calibri</vt:lpstr>
      <vt:lpstr>Times New Roman</vt:lpstr>
      <vt:lpstr>Office テーマ</vt:lpstr>
      <vt:lpstr>最適化の例</vt:lpstr>
      <vt:lpstr>最適化</vt:lpstr>
      <vt:lpstr>最適化の例</vt:lpstr>
      <vt:lpstr>最適化を行う Python プログラム</vt:lpstr>
      <vt:lpstr>「最適化を行う Python プログラム」の実行</vt:lpstr>
      <vt:lpstr>Google Colab の利用</vt:lpstr>
      <vt:lpstr>最適化を行う Python プログラム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or-4. モンテカルロシミュレーション</dc:title>
  <dc:creator>金子　邦彦</dc:creator>
  <cp:lastModifiedBy>user</cp:lastModifiedBy>
  <cp:revision>205</cp:revision>
  <dcterms:created xsi:type="dcterms:W3CDTF">2018-05-08T02:37:35Z</dcterms:created>
  <dcterms:modified xsi:type="dcterms:W3CDTF">2019-07-22T03:28:27Z</dcterms:modified>
</cp:coreProperties>
</file>