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1037" r:id="rId2"/>
    <p:sldId id="1002" r:id="rId3"/>
    <p:sldId id="977" r:id="rId4"/>
    <p:sldId id="991" r:id="rId5"/>
    <p:sldId id="992" r:id="rId6"/>
    <p:sldId id="993" r:id="rId7"/>
    <p:sldId id="999" r:id="rId8"/>
    <p:sldId id="996" r:id="rId9"/>
    <p:sldId id="997" r:id="rId10"/>
    <p:sldId id="998" r:id="rId11"/>
    <p:sldId id="1000" r:id="rId12"/>
    <p:sldId id="994" r:id="rId13"/>
    <p:sldId id="1001" r:id="rId14"/>
    <p:sldId id="1004" r:id="rId15"/>
    <p:sldId id="949" r:id="rId16"/>
    <p:sldId id="956" r:id="rId17"/>
    <p:sldId id="988" r:id="rId18"/>
    <p:sldId id="957" r:id="rId19"/>
    <p:sldId id="952" r:id="rId20"/>
    <p:sldId id="953" r:id="rId21"/>
    <p:sldId id="1003" r:id="rId22"/>
    <p:sldId id="1005" r:id="rId23"/>
    <p:sldId id="1006" r:id="rId24"/>
    <p:sldId id="1007" r:id="rId25"/>
    <p:sldId id="1008" r:id="rId26"/>
    <p:sldId id="980" r:id="rId27"/>
    <p:sldId id="1009" r:id="rId28"/>
    <p:sldId id="1014" r:id="rId29"/>
    <p:sldId id="1010" r:id="rId30"/>
    <p:sldId id="1011" r:id="rId31"/>
    <p:sldId id="1012" r:id="rId32"/>
    <p:sldId id="1013" r:id="rId33"/>
    <p:sldId id="1015" r:id="rId34"/>
    <p:sldId id="1031" r:id="rId35"/>
    <p:sldId id="1017" r:id="rId36"/>
    <p:sldId id="1019" r:id="rId37"/>
    <p:sldId id="1020" r:id="rId38"/>
    <p:sldId id="1021" r:id="rId39"/>
    <p:sldId id="1022" r:id="rId40"/>
    <p:sldId id="1023" r:id="rId41"/>
    <p:sldId id="1024" r:id="rId42"/>
    <p:sldId id="1025" r:id="rId43"/>
    <p:sldId id="1026" r:id="rId44"/>
    <p:sldId id="1027" r:id="rId45"/>
    <p:sldId id="1028" r:id="rId4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6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60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80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06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ccess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NULL</a:t>
            </a:r>
            <a:r>
              <a:rPr lang="ja-JP" altLang="en-US" dirty="0" err="1"/>
              <a:t>，</a:t>
            </a:r>
            <a:r>
              <a:rPr lang="en-US" altLang="ja-JP" dirty="0"/>
              <a:t>AND</a:t>
            </a:r>
            <a:r>
              <a:rPr lang="ja-JP" altLang="en-US" dirty="0" err="1"/>
              <a:t>，</a:t>
            </a:r>
            <a:r>
              <a:rPr lang="en-US" altLang="ja-JP" dirty="0"/>
              <a:t>OR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Access </a:t>
            </a:r>
            <a:r>
              <a:rPr lang="ja-JP" altLang="en-US" dirty="0"/>
              <a:t>の活用）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https://www.kkaneko.jp/cc/access/index.html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NULL </a:t>
            </a:r>
            <a:r>
              <a:rPr kumimoji="1" lang="ja-JP" altLang="en-US" dirty="0"/>
              <a:t>を使う例（２）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苗字は分かるが，下の名前が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分からない</a:t>
            </a:r>
            <a:r>
              <a:rPr kumimoji="1" lang="ja-JP" altLang="en-US" dirty="0"/>
              <a:t>（不明）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10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26971" y="2235290"/>
          <a:ext cx="392955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徳川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家康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豊臣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秀吉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金子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06674" y="430076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「名」は，必ずあるはずだが，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分からない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sp>
        <p:nvSpPr>
          <p:cNvPr id="8" name="左右矢印 7"/>
          <p:cNvSpPr/>
          <p:nvPr/>
        </p:nvSpPr>
        <p:spPr>
          <a:xfrm>
            <a:off x="4139109" y="3555256"/>
            <a:ext cx="866132" cy="4792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5033466" y="2235290"/>
          <a:ext cx="392955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徳川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家康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豊臣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秀吉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金子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''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279461" y="3972650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空文字にするのは，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「姓だけあって，名が無い人間」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のときのみ（</a:t>
            </a:r>
            <a:r>
              <a:rPr kumimoji="1" lang="en-US" altLang="ja-JP" b="1" u="sng" dirty="0">
                <a:solidFill>
                  <a:srgbClr val="FF0000"/>
                </a:solidFill>
                <a:latin typeface="Segoe UI"/>
                <a:ea typeface="メイリオ"/>
              </a:rPr>
              <a:t>NULL</a:t>
            </a:r>
            <a:r>
              <a:rPr kumimoji="1" lang="ja-JP" altLang="en-US" b="1" u="sng">
                <a:solidFill>
                  <a:srgbClr val="FF0000"/>
                </a:solidFill>
                <a:latin typeface="Segoe UI"/>
                <a:ea typeface="メイリオ"/>
              </a:rPr>
              <a:t>と区別）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1095" y="4944007"/>
            <a:ext cx="3975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kumimoji="1" lang="en-US" altLang="ja-JP" dirty="0">
                <a:solidFill>
                  <a:prstClr val="black"/>
                </a:solidFill>
                <a:latin typeface="Segoe UI"/>
                <a:ea typeface="メイリオ"/>
              </a:rPr>
              <a:t>※ </a:t>
            </a:r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空文字は，２つのクオーテー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ションマーク「</a:t>
            </a:r>
            <a:r>
              <a:rPr kumimoji="1" lang="en-US" altLang="ja-JP" dirty="0">
                <a:solidFill>
                  <a:prstClr val="black"/>
                </a:solidFill>
                <a:latin typeface="Segoe UI"/>
                <a:ea typeface="メイリオ"/>
              </a:rPr>
              <a:t>'</a:t>
            </a:r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」＋「</a:t>
            </a:r>
            <a:r>
              <a:rPr kumimoji="1" lang="en-US" altLang="ja-JP" dirty="0">
                <a:solidFill>
                  <a:prstClr val="black"/>
                </a:solidFill>
                <a:latin typeface="Segoe UI"/>
                <a:ea typeface="メイリオ"/>
              </a:rPr>
              <a:t>'</a:t>
            </a:r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」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06382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NULL </a:t>
            </a:r>
            <a:r>
              <a:rPr kumimoji="1" lang="ja-JP" altLang="en-US" dirty="0"/>
              <a:t>を使う例（３）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試合をしていないので，勝率は</a:t>
            </a:r>
            <a:r>
              <a:rPr lang="ja-JP" altLang="en-US" b="1" dirty="0">
                <a:solidFill>
                  <a:srgbClr val="FF0000"/>
                </a:solidFill>
              </a:rPr>
              <a:t>存在しない</a:t>
            </a:r>
            <a:r>
              <a:rPr kumimoji="1" lang="ja-JP" altLang="en-US" dirty="0"/>
              <a:t>（非存在）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11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209550" y="2344928"/>
          <a:ext cx="3979614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チーム名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試合数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勝ち数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勝率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10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6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0.6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B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4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3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0.75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C</a:t>
                      </a:r>
                      <a:endParaRPr kumimoji="1" lang="ja-JP" altLang="en-US" sz="21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</a:t>
                      </a:r>
                      <a:endParaRPr kumimoji="1" lang="ja-JP" altLang="en-US" sz="21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</a:t>
                      </a:r>
                      <a:endParaRPr kumimoji="1" lang="ja-JP" altLang="en-US" sz="21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60530" y="4649161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試合をしていないので，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勝率は</a:t>
            </a:r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存在しない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sp>
        <p:nvSpPr>
          <p:cNvPr id="7" name="左右矢印 6"/>
          <p:cNvSpPr/>
          <p:nvPr/>
        </p:nvSpPr>
        <p:spPr>
          <a:xfrm>
            <a:off x="4221688" y="3846672"/>
            <a:ext cx="866132" cy="4792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5120343" y="2344928"/>
          <a:ext cx="3979614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チーム名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試合数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勝ち数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勝率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10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6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0.6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B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4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3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0.75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C</a:t>
                      </a:r>
                      <a:endParaRPr kumimoji="1" lang="ja-JP" altLang="en-US" sz="21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</a:t>
                      </a:r>
                      <a:endParaRPr kumimoji="1" lang="ja-JP" altLang="en-US" sz="21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0</a:t>
                      </a:r>
                      <a:endParaRPr kumimoji="1" lang="ja-JP" altLang="en-US" sz="21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566798" y="4656265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勝率が </a:t>
            </a:r>
            <a:r>
              <a:rPr kumimoji="1" lang="en-US" altLang="ja-JP" b="1" u="sng" dirty="0">
                <a:solidFill>
                  <a:srgbClr val="FF0000"/>
                </a:solidFill>
                <a:latin typeface="Segoe UI"/>
                <a:ea typeface="メイリオ"/>
              </a:rPr>
              <a:t>0 </a:t>
            </a:r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であると記録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するのは，そもそもおかしい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179939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IS NULL, IS NOT NULL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5151046"/>
            <a:ext cx="8753475" cy="47346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※ </a:t>
            </a:r>
            <a:r>
              <a:rPr kumimoji="1" lang="ja-JP" altLang="en-US" dirty="0"/>
              <a:t>小文字「</a:t>
            </a:r>
            <a:r>
              <a:rPr kumimoji="1" lang="en-US" altLang="ja-JP" dirty="0"/>
              <a:t>is null</a:t>
            </a:r>
            <a:r>
              <a:rPr kumimoji="1" lang="ja-JP" altLang="en-US" dirty="0"/>
              <a:t>」</a:t>
            </a:r>
            <a:r>
              <a:rPr kumimoji="1" lang="en-US" altLang="ja-JP" dirty="0"/>
              <a:t>, </a:t>
            </a:r>
            <a:r>
              <a:rPr kumimoji="1" lang="ja-JP" altLang="en-US" dirty="0"/>
              <a:t>「</a:t>
            </a:r>
            <a:r>
              <a:rPr kumimoji="1" lang="en-US" altLang="ja-JP" dirty="0"/>
              <a:t>is not null</a:t>
            </a:r>
            <a:r>
              <a:rPr kumimoji="1" lang="ja-JP" altLang="en-US" dirty="0"/>
              <a:t>」で書いても同じ意味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12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93874" y="1997897"/>
          <a:ext cx="339296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かき氷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サイダー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左矢印 6"/>
          <p:cNvSpPr/>
          <p:nvPr/>
        </p:nvSpPr>
        <p:spPr>
          <a:xfrm flipH="1">
            <a:off x="3850396" y="2759162"/>
            <a:ext cx="1280711" cy="6429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5372330" y="2545739"/>
          <a:ext cx="3392966" cy="86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693910" y="3687974"/>
            <a:ext cx="292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select *</a:t>
            </a: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from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価格表</a:t>
            </a:r>
            <a:endParaRPr kumimoji="1" lang="en-US" altLang="ja-JP" sz="24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where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価格 </a:t>
            </a:r>
            <a:r>
              <a:rPr kumimoji="1" lang="en-US" altLang="ja-JP" sz="2400" dirty="0">
                <a:solidFill>
                  <a:srgbClr val="FF0000"/>
                </a:solidFill>
                <a:latin typeface="Segoe UI"/>
                <a:ea typeface="メイリオ"/>
              </a:rPr>
              <a:t>IS NULL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;</a:t>
            </a:r>
            <a:endParaRPr kumimoji="1" lang="ja-JP" altLang="en-US" sz="24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82275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IS NULL, IS NOT NULL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5151046"/>
            <a:ext cx="8753475" cy="47346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※ </a:t>
            </a:r>
            <a:r>
              <a:rPr kumimoji="1" lang="ja-JP" altLang="en-US" dirty="0"/>
              <a:t>小文字「</a:t>
            </a:r>
            <a:r>
              <a:rPr kumimoji="1" lang="en-US" altLang="ja-JP" dirty="0"/>
              <a:t>is null</a:t>
            </a:r>
            <a:r>
              <a:rPr kumimoji="1" lang="ja-JP" altLang="en-US" dirty="0"/>
              <a:t>」</a:t>
            </a:r>
            <a:r>
              <a:rPr kumimoji="1" lang="en-US" altLang="ja-JP" dirty="0"/>
              <a:t>, </a:t>
            </a:r>
            <a:r>
              <a:rPr kumimoji="1" lang="ja-JP" altLang="en-US" dirty="0"/>
              <a:t>「</a:t>
            </a:r>
            <a:r>
              <a:rPr kumimoji="1" lang="en-US" altLang="ja-JP" dirty="0"/>
              <a:t>is not null</a:t>
            </a:r>
            <a:r>
              <a:rPr kumimoji="1" lang="ja-JP" altLang="en-US" dirty="0"/>
              <a:t>」で書いても同じ意味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13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93874" y="1997897"/>
          <a:ext cx="339296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かき氷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サイダー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左矢印 6"/>
          <p:cNvSpPr/>
          <p:nvPr/>
        </p:nvSpPr>
        <p:spPr>
          <a:xfrm flipH="1">
            <a:off x="3850396" y="2759162"/>
            <a:ext cx="1280711" cy="6429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93910" y="3687974"/>
            <a:ext cx="3616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select *</a:t>
            </a: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from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価格表</a:t>
            </a:r>
            <a:endParaRPr kumimoji="1" lang="en-US" altLang="ja-JP" sz="24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where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価格 </a:t>
            </a:r>
            <a:r>
              <a:rPr kumimoji="1" lang="en-US" altLang="ja-JP" sz="2400" dirty="0">
                <a:solidFill>
                  <a:srgbClr val="FF0000"/>
                </a:solidFill>
                <a:latin typeface="Segoe UI"/>
                <a:ea typeface="メイリオ"/>
              </a:rPr>
              <a:t>IS NOT NULL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;</a:t>
            </a:r>
            <a:endParaRPr kumimoji="1" lang="ja-JP" altLang="en-US" sz="24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5297967" y="1997897"/>
          <a:ext cx="3392966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かき氷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サイダー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60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700" dirty="0"/>
              <a:t>マイクロソフト </a:t>
            </a:r>
            <a:r>
              <a:rPr lang="en-US" altLang="ja-JP" sz="2700" dirty="0"/>
              <a:t>Access </a:t>
            </a:r>
            <a:r>
              <a:rPr lang="ja-JP" altLang="en-US" sz="2700" dirty="0"/>
              <a:t>で </a:t>
            </a:r>
            <a:r>
              <a:rPr lang="en-US" altLang="ja-JP" sz="2700" dirty="0"/>
              <a:t>NULL </a:t>
            </a:r>
            <a:r>
              <a:rPr lang="ja-JP" altLang="en-US" sz="2700" dirty="0"/>
              <a:t>を設定したいときは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664494"/>
            <a:ext cx="8753475" cy="583406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◇ </a:t>
            </a:r>
            <a:r>
              <a:rPr lang="en-US" altLang="ja-JP" b="1" u="sng" dirty="0">
                <a:solidFill>
                  <a:srgbClr val="FF0000"/>
                </a:solidFill>
              </a:rPr>
              <a:t>NULL </a:t>
            </a:r>
            <a:r>
              <a:rPr lang="ja-JP" altLang="en-US" b="1" u="sng" dirty="0">
                <a:solidFill>
                  <a:srgbClr val="FF0000"/>
                </a:solidFill>
              </a:rPr>
              <a:t>を設定したい</a:t>
            </a:r>
            <a:r>
              <a:rPr lang="ja-JP" altLang="en-US" dirty="0"/>
              <a:t>ときは、「</a:t>
            </a:r>
            <a:r>
              <a:rPr lang="ja-JP" altLang="en-US" b="1" u="sng" dirty="0"/>
              <a:t>何も値を入れずに空にしておく</a:t>
            </a:r>
            <a:r>
              <a:rPr lang="ja-JP" altLang="en-US" dirty="0"/>
              <a:t>」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14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34" y="2196702"/>
            <a:ext cx="5630466" cy="220426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61975" y="4829175"/>
            <a:ext cx="7633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en-US" altLang="ja-JP" dirty="0">
                <a:solidFill>
                  <a:prstClr val="black"/>
                </a:solidFill>
                <a:latin typeface="Segoe UI"/>
                <a:ea typeface="メイリオ"/>
              </a:rPr>
              <a:t>※</a:t>
            </a:r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 他のリレーショナルデータベース管理システムでは役に立たない知識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91493" y="2701186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dirty="0">
                <a:solidFill>
                  <a:srgbClr val="FF0000"/>
                </a:solidFill>
                <a:latin typeface="Segoe UI"/>
                <a:ea typeface="メイリオ"/>
              </a:rPr>
              <a:t>空にしか見えないが、</a:t>
            </a:r>
            <a:endParaRPr kumimoji="1" lang="en-US" altLang="ja-JP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dirty="0">
                <a:solidFill>
                  <a:srgbClr val="FF0000"/>
                </a:solidFill>
                <a:latin typeface="Segoe UI"/>
                <a:ea typeface="メイリオ"/>
              </a:rPr>
              <a:t>実際には </a:t>
            </a:r>
            <a:r>
              <a:rPr kumimoji="1" lang="en-US" altLang="ja-JP" dirty="0">
                <a:solidFill>
                  <a:srgbClr val="FF0000"/>
                </a:solidFill>
                <a:latin typeface="Segoe UI"/>
                <a:ea typeface="メイリオ"/>
              </a:rPr>
              <a:t>NULL</a:t>
            </a:r>
            <a:endParaRPr kumimoji="1" lang="ja-JP" altLang="en-US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5848350" y="3086100"/>
            <a:ext cx="847725" cy="2127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27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742" y="1714331"/>
            <a:ext cx="8614881" cy="3569446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20000"/>
              </a:lnSpc>
              <a:buFont typeface="+mj-lt"/>
              <a:buAutoNum type="arabicPeriod"/>
            </a:pPr>
            <a:r>
              <a:rPr kumimoji="1" lang="en-US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Windows 8 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を起動し、</a:t>
            </a:r>
            <a:r>
              <a:rPr kumimoji="1" lang="ja-JP" altLang="ja-JP" kern="12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ログイン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しなさい</a:t>
            </a:r>
            <a:endParaRPr lang="ja-JP" altLang="ja-JP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85763" indent="-385763">
              <a:lnSpc>
                <a:spcPct val="120000"/>
              </a:lnSpc>
              <a:buFont typeface="+mj-lt"/>
              <a:buAutoNum type="arabicPeriod"/>
            </a:pPr>
            <a:r>
              <a:rPr kumimoji="1" lang="en-US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Access 2013 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ja-JP" kern="12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起動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しなさい</a:t>
            </a:r>
            <a:endParaRPr kumimoji="1" lang="en-US" altLang="ja-JP" kern="1200" dirty="0">
              <a:solidFill>
                <a:srgbClr val="003366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85763" indent="-385763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Access 2013 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空のデスクトップデータベース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新規作成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しなさい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．ファイル名は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データベース</a:t>
            </a:r>
            <a:r>
              <a:rPr lang="en-US" altLang="ja-JP" b="1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12.accdb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」にしなさい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ja-JP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15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843" y="851067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938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775" y="1671460"/>
            <a:ext cx="7466029" cy="8626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4. 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次のような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価格表テーブル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を考える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16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1680303" y="2303393"/>
          <a:ext cx="499591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0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0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000" dirty="0"/>
                        <a:t>かき氷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000" dirty="0"/>
                        <a:t>400</a:t>
                      </a:r>
                      <a:endParaRPr kumimoji="1" lang="ja-JP" altLang="en-US" sz="3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000" dirty="0"/>
                        <a:t>カレーライス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0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30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000" dirty="0"/>
                        <a:t>サイダー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000" dirty="0"/>
                        <a:t>200</a:t>
                      </a:r>
                      <a:endParaRPr kumimoji="1" lang="ja-JP" altLang="en-US" sz="3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197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17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79723" y="1692332"/>
            <a:ext cx="9144001" cy="6782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テーブル名「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</a:t>
            </a: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テーブル定義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を行いなさい　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3764739" y="2188620"/>
          <a:ext cx="4064980" cy="12573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9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8042536" y="2435856"/>
            <a:ext cx="1834900" cy="82331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ja-JP" altLang="en-US" sz="2100" b="1" dirty="0">
                <a:solidFill>
                  <a:srgbClr val="C00000"/>
                </a:solidFill>
                <a:latin typeface="Segoe UI"/>
                <a:ea typeface="メイリオ"/>
              </a:rPr>
              <a:t>主キー</a:t>
            </a:r>
            <a:endParaRPr lang="en-US" altLang="ja-JP" sz="2100" b="1" dirty="0">
              <a:solidFill>
                <a:srgbClr val="C00000"/>
              </a:solidFill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r>
              <a:rPr lang="ja-JP" altLang="en-US" sz="2100" b="1" dirty="0">
                <a:solidFill>
                  <a:srgbClr val="4472C4">
                    <a:lumMod val="50000"/>
                  </a:srgbClr>
                </a:solidFill>
                <a:latin typeface="Segoe UI"/>
                <a:ea typeface="メイリオ"/>
              </a:rPr>
              <a:t>は商品</a:t>
            </a:r>
            <a:endParaRPr lang="en-US" altLang="ja-JP" sz="2100" b="1" dirty="0">
              <a:solidFill>
                <a:srgbClr val="4472C4">
                  <a:lumMod val="50000"/>
                </a:srgbClr>
              </a:solidFill>
              <a:latin typeface="Segoe UI"/>
              <a:ea typeface="メイリオ"/>
            </a:endParaRPr>
          </a:p>
        </p:txBody>
      </p:sp>
      <p:pic>
        <p:nvPicPr>
          <p:cNvPr id="12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493991" y="3431077"/>
            <a:ext cx="3255422" cy="10281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00000"/>
              </a:lnSpc>
              <a:spcBef>
                <a:spcPts val="750"/>
              </a:spcBef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①「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」→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00000"/>
              </a:lnSpc>
              <a:spcBef>
                <a:spcPts val="750"/>
              </a:spcBef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テーブルデザイン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49" y="2209507"/>
            <a:ext cx="2793206" cy="12215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1" name="正方形/長方形 20"/>
          <p:cNvSpPr/>
          <p:nvPr/>
        </p:nvSpPr>
        <p:spPr>
          <a:xfrm>
            <a:off x="1205935" y="2365599"/>
            <a:ext cx="565916" cy="2640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259916" y="2668233"/>
            <a:ext cx="511935" cy="4995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kumimoji="1" lang="ja-JP" altLang="en-US" sz="1350">
                <a:solidFill>
                  <a:prstClr val="white"/>
                </a:solidFill>
                <a:latin typeface="Segoe UI"/>
                <a:ea typeface="メイリオ"/>
              </a:rPr>
              <a:t>ｄ</a:t>
            </a:r>
          </a:p>
        </p:txBody>
      </p:sp>
      <p:sp>
        <p:nvSpPr>
          <p:cNvPr id="23" name="右矢印 22"/>
          <p:cNvSpPr/>
          <p:nvPr/>
        </p:nvSpPr>
        <p:spPr>
          <a:xfrm rot="5400000">
            <a:off x="1538207" y="4020067"/>
            <a:ext cx="258581" cy="619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 dirty="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249" y="4559647"/>
            <a:ext cx="3678052" cy="932612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271207" y="4907812"/>
            <a:ext cx="3552315" cy="6118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4308219" y="4783013"/>
            <a:ext cx="258581" cy="619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 dirty="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6108" y="4519511"/>
            <a:ext cx="2307431" cy="1000125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>
          <a:xfrm>
            <a:off x="5031479" y="4851129"/>
            <a:ext cx="690548" cy="2946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44549" y="5146309"/>
            <a:ext cx="690548" cy="2946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08604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7" y="4620614"/>
            <a:ext cx="1500188" cy="10287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322" y="891268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0500" y="5599413"/>
            <a:ext cx="2057400" cy="273844"/>
          </a:xfrm>
        </p:spPr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18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3137" y="1282390"/>
            <a:ext cx="7836063" cy="9961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400" dirty="0">
                <a:latin typeface="Segoe UI"/>
                <a:ea typeface="メイリオ"/>
              </a:rPr>
              <a:t>6. </a:t>
            </a:r>
            <a:r>
              <a:rPr lang="ja-JP" altLang="en-US" sz="2400" dirty="0">
                <a:solidFill>
                  <a:srgbClr val="C00000"/>
                </a:solidFill>
                <a:latin typeface="Segoe UI"/>
                <a:ea typeface="メイリオ"/>
              </a:rPr>
              <a:t>データシートビュー</a:t>
            </a:r>
            <a:r>
              <a:rPr lang="ja-JP" altLang="en-US" sz="2400" dirty="0">
                <a:latin typeface="Segoe UI"/>
                <a:ea typeface="メイリオ"/>
              </a:rPr>
              <a:t>を使って、テーブル「</a:t>
            </a:r>
            <a:r>
              <a:rPr lang="ja-JP" altLang="en-US" sz="2400" b="1" dirty="0">
                <a:latin typeface="Segoe UI"/>
                <a:ea typeface="メイリオ"/>
              </a:rPr>
              <a:t>価格表</a:t>
            </a:r>
            <a:r>
              <a:rPr lang="ja-JP" altLang="en-US" sz="2400" dirty="0">
                <a:latin typeface="Segoe UI"/>
                <a:ea typeface="メイリオ"/>
              </a:rPr>
              <a:t>」に</a:t>
            </a:r>
            <a:r>
              <a:rPr lang="ja-JP" altLang="en-US" sz="2400" b="1" dirty="0">
                <a:latin typeface="Segoe UI"/>
                <a:ea typeface="メイリオ"/>
              </a:rPr>
              <a:t>データを入力</a:t>
            </a:r>
            <a:r>
              <a:rPr lang="ja-JP" altLang="en-US" sz="2400" dirty="0">
                <a:latin typeface="Segoe UI"/>
                <a:ea typeface="メイリオ"/>
              </a:rPr>
              <a:t>しなさい．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01168" y="5641265"/>
            <a:ext cx="2608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データシートビュー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3514" y="5242078"/>
            <a:ext cx="914080" cy="23869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1753184" y="5021667"/>
            <a:ext cx="223271" cy="440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279990" y="5021667"/>
            <a:ext cx="223271" cy="440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13428" y="4884288"/>
            <a:ext cx="9925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データ</a:t>
            </a: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入力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263" y="2158125"/>
            <a:ext cx="5549642" cy="199568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6414859" y="3392284"/>
            <a:ext cx="2877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b="1" dirty="0">
                <a:solidFill>
                  <a:srgbClr val="FF0000"/>
                </a:solidFill>
                <a:latin typeface="Segoe UI"/>
                <a:ea typeface="メイリオ"/>
              </a:rPr>
              <a:t>空にしか見えないが、</a:t>
            </a:r>
            <a:endParaRPr kumimoji="1" lang="en-US" altLang="ja-JP" sz="2100" b="1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b="1" dirty="0">
                <a:solidFill>
                  <a:srgbClr val="FF0000"/>
                </a:solidFill>
                <a:latin typeface="Segoe UI"/>
                <a:ea typeface="メイリオ"/>
              </a:rPr>
              <a:t>実際には </a:t>
            </a:r>
            <a:r>
              <a:rPr kumimoji="1" lang="en-US" altLang="ja-JP" sz="2100" b="1" dirty="0">
                <a:solidFill>
                  <a:srgbClr val="FF0000"/>
                </a:solidFill>
                <a:latin typeface="Segoe UI"/>
                <a:ea typeface="メイリオ"/>
              </a:rPr>
              <a:t>NULL</a:t>
            </a:r>
            <a:endParaRPr kumimoji="1" lang="ja-JP" altLang="en-US" sz="2100" b="1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0352" y="4527528"/>
            <a:ext cx="2584507" cy="112178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353176" y="1991010"/>
            <a:ext cx="2877711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b="1" dirty="0">
                <a:solidFill>
                  <a:srgbClr val="FF0000"/>
                </a:solidFill>
                <a:latin typeface="Segoe UI"/>
                <a:ea typeface="メイリオ"/>
              </a:rPr>
              <a:t>ポイント！</a:t>
            </a:r>
            <a:endParaRPr kumimoji="1" lang="en-US" altLang="ja-JP" sz="2100" b="1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b="1" u="sng" dirty="0">
                <a:solidFill>
                  <a:srgbClr val="FF0000"/>
                </a:solidFill>
                <a:latin typeface="Segoe UI"/>
                <a:ea typeface="メイリオ"/>
              </a:rPr>
              <a:t>何もいれずに空のまま</a:t>
            </a:r>
            <a:endParaRPr kumimoji="1" lang="en-US" altLang="ja-JP" sz="2100" b="1" u="sng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b="1" u="sng" dirty="0">
                <a:solidFill>
                  <a:srgbClr val="FF0000"/>
                </a:solidFill>
                <a:latin typeface="Segoe UI"/>
                <a:ea typeface="メイリオ"/>
              </a:rPr>
              <a:t>にしておくこと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6054634" y="2607673"/>
            <a:ext cx="298541" cy="51598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39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020" y="3472278"/>
            <a:ext cx="3771900" cy="1635919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690" y="3464810"/>
            <a:ext cx="1479839" cy="151313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06" y="3517506"/>
            <a:ext cx="1547750" cy="158257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992" y="1500314"/>
            <a:ext cx="8211296" cy="178558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7. Access 2013 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を開きなさい．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19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002" y="1889130"/>
            <a:ext cx="4752464" cy="1396564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218583" y="2132422"/>
            <a:ext cx="523949" cy="290246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95436" y="2297164"/>
            <a:ext cx="538676" cy="744277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1128699" y="3237459"/>
            <a:ext cx="557711" cy="291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23305" y="5102485"/>
            <a:ext cx="1899243" cy="79391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②「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」を選び、「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追加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  <a:endParaRPr kumimoji="1"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81563" y="3810019"/>
            <a:ext cx="777820" cy="212177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18583" y="4869633"/>
            <a:ext cx="453923" cy="230447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849548" y="5044809"/>
            <a:ext cx="1820045" cy="818743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③「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閉じる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</a:t>
            </a:r>
            <a:endParaRPr kumimoji="1"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685800"/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クリック</a:t>
            </a:r>
            <a:endParaRPr kumimoji="1"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957858" y="4747500"/>
            <a:ext cx="453923" cy="230446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2436967" y="4147111"/>
            <a:ext cx="324826" cy="38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54" name="右矢印 53"/>
          <p:cNvSpPr/>
          <p:nvPr/>
        </p:nvSpPr>
        <p:spPr>
          <a:xfrm>
            <a:off x="4460075" y="4147111"/>
            <a:ext cx="324826" cy="38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20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529697" y="3600866"/>
            <a:ext cx="557455" cy="299758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871991" y="3830217"/>
            <a:ext cx="445763" cy="549434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913466" y="4713501"/>
            <a:ext cx="1103602" cy="299758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042229" y="5001674"/>
            <a:ext cx="3215149" cy="84108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④「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デザイン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」タブで、「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」を展開し「</a:t>
            </a:r>
            <a:r>
              <a:rPr kumimoji="1" lang="en-US" altLang="ja-JP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」を選ぶ</a:t>
            </a:r>
            <a:endParaRPr kumimoji="1"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106928" y="1982272"/>
            <a:ext cx="2879042" cy="1101331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kumimoji="1"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①「</a:t>
            </a:r>
            <a:r>
              <a:rPr kumimoji="1" lang="ja-JP" altLang="en-US" sz="21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r>
              <a:rPr kumimoji="1"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」タブで、「</a:t>
            </a:r>
            <a:r>
              <a:rPr kumimoji="1" lang="ja-JP" altLang="en-US" sz="21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クエリデザイン</a:t>
            </a:r>
            <a:r>
              <a:rPr kumimoji="1"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  <a:endParaRPr kumimoji="1" lang="en-US" altLang="ja-JP" sz="21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745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今日の授業の内容は，何の役に立つか？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１．</a:t>
            </a:r>
            <a:r>
              <a:rPr lang="en-US" altLang="ja-JP" dirty="0">
                <a:solidFill>
                  <a:srgbClr val="C00000"/>
                </a:solidFill>
              </a:rPr>
              <a:t>NULL</a:t>
            </a:r>
            <a:r>
              <a:rPr lang="en-US" altLang="ja-JP" dirty="0"/>
              <a:t> </a:t>
            </a:r>
            <a:r>
              <a:rPr lang="ja-JP" altLang="en-US" dirty="0"/>
              <a:t>を使い，</a:t>
            </a:r>
            <a:r>
              <a:rPr lang="ja-JP" altLang="en-US" b="1" u="sng" dirty="0">
                <a:solidFill>
                  <a:srgbClr val="FF0000"/>
                </a:solidFill>
              </a:rPr>
              <a:t>未定，未知，非存在</a:t>
            </a:r>
            <a:r>
              <a:rPr lang="ja-JP" altLang="en-US" dirty="0"/>
              <a:t>であることを</a:t>
            </a:r>
            <a:r>
              <a:rPr lang="ja-JP" altLang="en-US" b="1" u="sng" dirty="0">
                <a:solidFill>
                  <a:srgbClr val="FF0000"/>
                </a:solidFill>
              </a:rPr>
              <a:t>正しく記録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　できる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２．リレーショナルデータベースに </a:t>
            </a:r>
            <a:r>
              <a:rPr lang="en-US" altLang="ja-JP" b="1" u="sng" dirty="0">
                <a:solidFill>
                  <a:srgbClr val="FF0000"/>
                </a:solidFill>
              </a:rPr>
              <a:t>NULL </a:t>
            </a:r>
            <a:r>
              <a:rPr lang="ja-JP" altLang="en-US" b="1" u="sng" dirty="0">
                <a:solidFill>
                  <a:srgbClr val="FF0000"/>
                </a:solidFill>
              </a:rPr>
              <a:t>が入っているとき</a:t>
            </a:r>
            <a:r>
              <a:rPr lang="ja-JP" altLang="en-US" dirty="0"/>
              <a:t>でも，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適切に </a:t>
            </a:r>
            <a:r>
              <a:rPr lang="en-US" altLang="ja-JP" b="1" u="sng" dirty="0">
                <a:solidFill>
                  <a:srgbClr val="FF0000"/>
                </a:solidFill>
              </a:rPr>
              <a:t>SQL </a:t>
            </a:r>
            <a:r>
              <a:rPr lang="ja-JP" altLang="en-US" b="1" u="sng" dirty="0">
                <a:solidFill>
                  <a:srgbClr val="FF0000"/>
                </a:solidFill>
              </a:rPr>
              <a:t>を使う</a:t>
            </a:r>
            <a:r>
              <a:rPr lang="ja-JP" altLang="en-US" dirty="0"/>
              <a:t>ことができる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３．</a:t>
            </a:r>
            <a:r>
              <a:rPr lang="en-US" altLang="ja-JP" dirty="0">
                <a:solidFill>
                  <a:srgbClr val="C00000"/>
                </a:solidFill>
              </a:rPr>
              <a:t>AND</a:t>
            </a:r>
            <a:r>
              <a:rPr lang="en-US" altLang="ja-JP">
                <a:solidFill>
                  <a:srgbClr val="C00000"/>
                </a:solidFill>
              </a:rPr>
              <a:t>, OR </a:t>
            </a:r>
            <a:r>
              <a:rPr lang="ja-JP" altLang="en-US" dirty="0"/>
              <a:t>を使った込み入った条件式を扱える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2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906071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616" y="1426511"/>
            <a:ext cx="9030385" cy="353429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8. Access 2013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 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に、次の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を入れなさい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」ボタンを押して、実行しなさい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確認したら、</a:t>
            </a:r>
            <a:r>
              <a:rPr lang="en-US" altLang="ja-JP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戻りなさい</a:t>
            </a:r>
            <a:endParaRPr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20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209550" y="1891394"/>
            <a:ext cx="4819650" cy="14942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SELECT</a:t>
            </a:r>
            <a:r>
              <a:rPr lang="en-US" altLang="ja-JP" sz="2700" dirty="0">
                <a:latin typeface="Segoe UI"/>
                <a:ea typeface="メイリオ"/>
              </a:rPr>
              <a:t> *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FROM </a:t>
            </a:r>
            <a:r>
              <a:rPr lang="ja-JP" altLang="en-US" sz="2700" dirty="0">
                <a:latin typeface="Segoe UI"/>
                <a:ea typeface="メイリオ"/>
              </a:rPr>
              <a:t>価格表 </a:t>
            </a:r>
            <a:endParaRPr lang="en-US" altLang="ja-JP" sz="2700" dirty="0"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WHERE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価格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IS NULL</a:t>
            </a:r>
            <a:r>
              <a:rPr lang="en-US" altLang="ja-JP" sz="2700" dirty="0">
                <a:solidFill>
                  <a:srgbClr val="002060"/>
                </a:solidFill>
                <a:latin typeface="Segoe UI"/>
                <a:ea typeface="メイリオ"/>
              </a:rPr>
              <a:t>; </a:t>
            </a:r>
          </a:p>
          <a:p>
            <a:pPr marL="0" indent="0" defTabSz="685800">
              <a:spcBef>
                <a:spcPts val="750"/>
              </a:spcBef>
              <a:buNone/>
            </a:pPr>
            <a:endParaRPr lang="en-US" altLang="ja-JP" sz="2700" dirty="0">
              <a:latin typeface="Inconsolata" panose="020B0609030003000000" pitchFamily="49" charset="0"/>
              <a:ea typeface="メイリオ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666" y="4799190"/>
            <a:ext cx="3608785" cy="111888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973" y="1891394"/>
            <a:ext cx="3555305" cy="145190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069059" y="5146314"/>
            <a:ext cx="2877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b="1" u="sng" dirty="0">
                <a:solidFill>
                  <a:srgbClr val="FF0000"/>
                </a:solidFill>
                <a:latin typeface="Segoe UI"/>
                <a:ea typeface="メイリオ"/>
              </a:rPr>
              <a:t>空にしか見えないが、</a:t>
            </a:r>
            <a:endParaRPr kumimoji="1" lang="en-US" altLang="ja-JP" sz="2100" b="1" u="sng" dirty="0">
              <a:solidFill>
                <a:srgbClr val="FF0000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b="1" u="sng" dirty="0">
                <a:solidFill>
                  <a:srgbClr val="FF0000"/>
                </a:solidFill>
                <a:latin typeface="Segoe UI"/>
                <a:ea typeface="メイリオ"/>
              </a:rPr>
              <a:t>実際には </a:t>
            </a:r>
            <a:r>
              <a:rPr kumimoji="1" lang="en-US" altLang="ja-JP" sz="2100" b="1" u="sng" dirty="0">
                <a:solidFill>
                  <a:srgbClr val="FF0000"/>
                </a:solidFill>
                <a:latin typeface="Segoe UI"/>
                <a:ea typeface="メイリオ"/>
              </a:rPr>
              <a:t>NULL</a:t>
            </a:r>
            <a:endParaRPr kumimoji="1" lang="ja-JP" altLang="en-US" sz="2100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cxnSp>
        <p:nvCxnSpPr>
          <p:cNvPr id="7" name="直線矢印コネクタ 6"/>
          <p:cNvCxnSpPr>
            <a:stCxn id="10" idx="1"/>
          </p:cNvCxnSpPr>
          <p:nvPr/>
        </p:nvCxnSpPr>
        <p:spPr>
          <a:xfrm flipH="1">
            <a:off x="5623563" y="5515646"/>
            <a:ext cx="445496" cy="1088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477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616" y="1426511"/>
            <a:ext cx="9030385" cy="353429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10. Access 2013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 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に、次の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を入れなさい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」ボタンを押して、実行しなさい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endParaRPr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21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209550" y="1891394"/>
            <a:ext cx="5467349" cy="14942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SELECT</a:t>
            </a:r>
            <a:r>
              <a:rPr lang="en-US" altLang="ja-JP" sz="2700" dirty="0">
                <a:latin typeface="Segoe UI"/>
                <a:ea typeface="メイリオ"/>
              </a:rPr>
              <a:t> *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FROM </a:t>
            </a:r>
            <a:r>
              <a:rPr lang="ja-JP" altLang="en-US" sz="2700" dirty="0">
                <a:latin typeface="Segoe UI"/>
                <a:ea typeface="メイリオ"/>
              </a:rPr>
              <a:t>価格表 </a:t>
            </a:r>
            <a:endParaRPr lang="en-US" altLang="ja-JP" sz="2700" dirty="0"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WHERE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価格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IS NOT NULL</a:t>
            </a:r>
            <a:r>
              <a:rPr lang="en-US" altLang="ja-JP" sz="2700" dirty="0">
                <a:solidFill>
                  <a:srgbClr val="002060"/>
                </a:solidFill>
                <a:latin typeface="Segoe UI"/>
                <a:ea typeface="メイリオ"/>
              </a:rPr>
              <a:t>; </a:t>
            </a:r>
          </a:p>
          <a:p>
            <a:pPr marL="0" indent="0" defTabSz="685800">
              <a:spcBef>
                <a:spcPts val="750"/>
              </a:spcBef>
              <a:buNone/>
            </a:pPr>
            <a:endParaRPr lang="en-US" altLang="ja-JP" sz="2700" dirty="0">
              <a:latin typeface="Inconsolata" panose="020B0609030003000000" pitchFamily="49" charset="0"/>
              <a:ea typeface="メイリオ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381" y="4455623"/>
            <a:ext cx="3769519" cy="144749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6898" y="1933717"/>
            <a:ext cx="3282989" cy="134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04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実践演習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１．次のテーブルを作成しなさい．テーブル名は</a:t>
            </a:r>
            <a:r>
              <a:rPr kumimoji="1" lang="ja-JP" altLang="en-US" b="1" dirty="0"/>
              <a:t>会員</a:t>
            </a:r>
            <a:r>
              <a:rPr kumimoji="1" lang="ja-JP" altLang="en-US" dirty="0"/>
              <a:t>にしなさい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（</a:t>
            </a:r>
            <a:r>
              <a:rPr lang="ja-JP" altLang="en-US" b="1" dirty="0"/>
              <a:t>テーブル定義は自分で考えなさい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22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765146" y="2578190"/>
          <a:ext cx="3929559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徳川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家康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豊臣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秀吉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織田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</a:rPr>
                        <a:t>卑弥呼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530783" y="3898145"/>
            <a:ext cx="24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不明のつもりで </a:t>
            </a:r>
            <a:r>
              <a:rPr kumimoji="1" lang="en-US" altLang="ja-JP" b="1" u="sng" dirty="0">
                <a:solidFill>
                  <a:srgbClr val="FF0000"/>
                </a:solidFill>
                <a:latin typeface="Segoe UI"/>
                <a:ea typeface="メイリオ"/>
              </a:rPr>
              <a:t>NULL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4791683" y="4071270"/>
            <a:ext cx="60453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2347841" y="4871370"/>
            <a:ext cx="25245" cy="394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421426" y="5336095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非存在のつもりで </a:t>
            </a:r>
            <a:r>
              <a:rPr kumimoji="1" lang="en-US" altLang="ja-JP" b="1" u="sng" dirty="0">
                <a:solidFill>
                  <a:srgbClr val="FF0000"/>
                </a:solidFill>
                <a:latin typeface="Segoe UI"/>
                <a:ea typeface="メイリオ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666729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実践演習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664493"/>
            <a:ext cx="8753475" cy="15440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dirty="0"/>
              <a:t>2. </a:t>
            </a:r>
            <a:r>
              <a:rPr lang="ja-JP" altLang="en-US" dirty="0"/>
              <a:t>マイクロソフト </a:t>
            </a:r>
            <a:r>
              <a:rPr lang="en-US" altLang="ja-JP" dirty="0"/>
              <a:t>Access </a:t>
            </a:r>
            <a:r>
              <a:rPr lang="ja-JP" altLang="en-US" dirty="0"/>
              <a:t>では、</a:t>
            </a:r>
            <a:r>
              <a:rPr lang="en-US" altLang="ja-JP" dirty="0">
                <a:solidFill>
                  <a:srgbClr val="C00000"/>
                </a:solidFill>
              </a:rPr>
              <a:t>NULL</a:t>
            </a:r>
            <a:r>
              <a:rPr lang="en-US" altLang="ja-JP" dirty="0"/>
              <a:t> </a:t>
            </a:r>
            <a:r>
              <a:rPr lang="ja-JP" altLang="en-US" dirty="0"/>
              <a:t>を設定したいときは、</a:t>
            </a:r>
            <a:r>
              <a:rPr lang="ja-JP" altLang="en-US" b="1" u="sng" dirty="0">
                <a:solidFill>
                  <a:srgbClr val="FF0000"/>
                </a:solidFill>
              </a:rPr>
              <a:t>何も値を入れずに空にしておく</a:t>
            </a:r>
            <a:r>
              <a:rPr lang="ja-JP" altLang="en-US" dirty="0"/>
              <a:t>ので、</a:t>
            </a:r>
            <a:r>
              <a:rPr lang="ja-JP" altLang="en-US" dirty="0">
                <a:solidFill>
                  <a:srgbClr val="C00000"/>
                </a:solidFill>
              </a:rPr>
              <a:t>データシートビュー</a:t>
            </a:r>
            <a:r>
              <a:rPr lang="ja-JP" altLang="en-US" dirty="0"/>
              <a:t>の画面は次のようになる（確認しなさい）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23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49" y="2827394"/>
            <a:ext cx="6470537" cy="30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59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実践演習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3. </a:t>
            </a:r>
            <a:r>
              <a:rPr kumimoji="1" lang="ja-JP" altLang="en-US" dirty="0"/>
              <a:t>次の </a:t>
            </a:r>
            <a:r>
              <a:rPr kumimoji="1" lang="en-US" altLang="ja-JP" dirty="0"/>
              <a:t>SQL </a:t>
            </a:r>
            <a:r>
              <a:rPr kumimoji="1" lang="ja-JP" altLang="en-US" dirty="0"/>
              <a:t>を実行し、結果を確認しなさい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24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8520"/>
            <a:ext cx="3831772" cy="1526722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3976690" y="2500993"/>
            <a:ext cx="261257" cy="598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287" y="2065224"/>
            <a:ext cx="4382515" cy="1350169"/>
          </a:xfrm>
          <a:prstGeom prst="rect">
            <a:avLst/>
          </a:prstGeom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69409" y="3851501"/>
            <a:ext cx="8753475" cy="16365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100" dirty="0">
                <a:latin typeface="Segoe UI"/>
                <a:ea typeface="メイリオ"/>
              </a:rPr>
              <a:t>4. </a:t>
            </a:r>
            <a:r>
              <a:rPr lang="ja-JP" altLang="en-US" sz="2100" dirty="0">
                <a:latin typeface="Segoe UI"/>
                <a:ea typeface="メイリオ"/>
              </a:rPr>
              <a:t>次の </a:t>
            </a:r>
            <a:r>
              <a:rPr lang="en-US" altLang="ja-JP" sz="2100" dirty="0">
                <a:latin typeface="Segoe UI"/>
                <a:ea typeface="メイリオ"/>
              </a:rPr>
              <a:t>SQL </a:t>
            </a:r>
            <a:r>
              <a:rPr lang="ja-JP" altLang="en-US" sz="2100" dirty="0">
                <a:latin typeface="Segoe UI"/>
                <a:ea typeface="メイリオ"/>
              </a:rPr>
              <a:t>を実行し、結果を確認しなさい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96" y="4317716"/>
            <a:ext cx="3775088" cy="1434533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110723" y="4777553"/>
            <a:ext cx="261257" cy="598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1530" y="4314034"/>
            <a:ext cx="4216451" cy="144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14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7-2</a:t>
            </a:r>
            <a:r>
              <a:rPr lang="ja-JP" altLang="en-US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AND </a:t>
            </a:r>
            <a:r>
              <a:rPr lang="ja-JP" altLang="en-US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 </a:t>
            </a:r>
            <a:r>
              <a:rPr lang="en-US" altLang="ja-JP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endParaRPr lang="ja-JP" altLang="en-US" sz="3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25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14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SQL </a:t>
            </a:r>
            <a:r>
              <a:rPr kumimoji="1" lang="ja-JP" altLang="en-US" dirty="0"/>
              <a:t>の </a:t>
            </a:r>
            <a:r>
              <a:rPr lang="en-US" altLang="ja-JP" dirty="0"/>
              <a:t>AND </a:t>
            </a:r>
            <a:r>
              <a:rPr lang="ja-JP" altLang="en-US" dirty="0"/>
              <a:t>と </a:t>
            </a:r>
            <a:r>
              <a:rPr lang="en-US" altLang="ja-JP" dirty="0"/>
              <a:t>OR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26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149495" y="1284684"/>
            <a:ext cx="1569661" cy="1463922"/>
            <a:chOff x="9797774" y="1209670"/>
            <a:chExt cx="2092881" cy="1951895"/>
          </a:xfrm>
        </p:grpSpPr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9797774" y="2696823"/>
              <a:ext cx="2092881" cy="464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defTabSz="685800">
                <a:spcBef>
                  <a:spcPct val="0"/>
                </a:spcBef>
                <a:buNone/>
              </a:pPr>
              <a:r>
                <a:rPr lang="ja-JP" altLang="en-US" sz="1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まとめページ</a:t>
              </a:r>
            </a:p>
          </p:txBody>
        </p:sp>
        <p:pic>
          <p:nvPicPr>
            <p:cNvPr id="7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1238" y="1209670"/>
              <a:ext cx="1909761" cy="1482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テキスト ボックス 19"/>
          <p:cNvSpPr txBox="1"/>
          <p:nvPr/>
        </p:nvSpPr>
        <p:spPr>
          <a:xfrm>
            <a:off x="1032317" y="2204995"/>
            <a:ext cx="7186583" cy="255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lnSpc>
                <a:spcPct val="110000"/>
              </a:lnSpc>
            </a:pPr>
            <a:r>
              <a:rPr kumimoji="1" lang="ja-JP" altLang="en-US" sz="2100" b="1" dirty="0">
                <a:solidFill>
                  <a:prstClr val="black"/>
                </a:solidFill>
                <a:latin typeface="Segoe UI"/>
                <a:ea typeface="メイリオ"/>
              </a:rPr>
              <a:t>＜条件式＞ </a:t>
            </a:r>
            <a:r>
              <a:rPr kumimoji="1" lang="en-US" altLang="ja-JP" sz="2100" b="1" dirty="0">
                <a:solidFill>
                  <a:srgbClr val="C00000"/>
                </a:solidFill>
                <a:latin typeface="Segoe UI"/>
                <a:ea typeface="メイリオ"/>
              </a:rPr>
              <a:t>AND</a:t>
            </a:r>
            <a:r>
              <a:rPr kumimoji="1" lang="en-US" altLang="ja-JP" sz="2100" b="1" dirty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  <a:r>
              <a:rPr kumimoji="1" lang="ja-JP" altLang="en-US" sz="2100" b="1" dirty="0">
                <a:solidFill>
                  <a:prstClr val="black"/>
                </a:solidFill>
                <a:latin typeface="Segoe UI"/>
                <a:ea typeface="メイリオ"/>
              </a:rPr>
              <a:t>＜別の条件式＞</a:t>
            </a:r>
            <a:endParaRPr kumimoji="1" lang="en-US" altLang="ja-JP" sz="2100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>
              <a:lnSpc>
                <a:spcPct val="110000"/>
              </a:lnSpc>
            </a:pPr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　２つの条件式が，</a:t>
            </a:r>
            <a:r>
              <a:rPr kumimoji="1" lang="ja-JP" altLang="en-US" sz="2100" b="1" u="sng" dirty="0">
                <a:solidFill>
                  <a:prstClr val="black"/>
                </a:solidFill>
                <a:latin typeface="Segoe UI"/>
                <a:ea typeface="メイリオ"/>
              </a:rPr>
              <a:t>両方とも成り立つ</a:t>
            </a:r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ものを選ぶ</a:t>
            </a: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>
              <a:lnSpc>
                <a:spcPct val="110000"/>
              </a:lnSpc>
            </a:pP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>
              <a:lnSpc>
                <a:spcPct val="110000"/>
              </a:lnSpc>
            </a:pPr>
            <a:r>
              <a:rPr kumimoji="1" lang="ja-JP" altLang="en-US" sz="2100" b="1" dirty="0">
                <a:solidFill>
                  <a:prstClr val="black"/>
                </a:solidFill>
                <a:latin typeface="Segoe UI"/>
                <a:ea typeface="メイリオ"/>
              </a:rPr>
              <a:t>＜条件式＞ </a:t>
            </a:r>
            <a:r>
              <a:rPr kumimoji="1" lang="en-US" altLang="ja-JP" sz="2100" b="1" dirty="0">
                <a:solidFill>
                  <a:srgbClr val="C00000"/>
                </a:solidFill>
                <a:latin typeface="Segoe UI"/>
                <a:ea typeface="メイリオ"/>
              </a:rPr>
              <a:t>OR</a:t>
            </a:r>
            <a:r>
              <a:rPr kumimoji="1" lang="en-US" altLang="ja-JP" sz="2100" b="1" dirty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  <a:r>
              <a:rPr kumimoji="1" lang="ja-JP" altLang="en-US" sz="2100" b="1" dirty="0">
                <a:solidFill>
                  <a:prstClr val="black"/>
                </a:solidFill>
                <a:latin typeface="Segoe UI"/>
                <a:ea typeface="メイリオ"/>
              </a:rPr>
              <a:t>＜別の条件式＞</a:t>
            </a:r>
            <a:r>
              <a:rPr kumimoji="1" lang="en-US" altLang="ja-JP" sz="2100" b="1" dirty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</a:p>
          <a:p>
            <a:pPr defTabSz="685800">
              <a:lnSpc>
                <a:spcPct val="110000"/>
              </a:lnSpc>
            </a:pPr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　２つの条件式が，</a:t>
            </a:r>
            <a:r>
              <a:rPr kumimoji="1" lang="ja-JP" altLang="en-US" sz="2100" b="1" u="sng" dirty="0">
                <a:solidFill>
                  <a:prstClr val="black"/>
                </a:solidFill>
                <a:latin typeface="Segoe UI"/>
                <a:ea typeface="メイリオ"/>
              </a:rPr>
              <a:t>１つでも良いので成り立つ</a:t>
            </a:r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ものを選ぶ</a:t>
            </a: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>
              <a:lnSpc>
                <a:spcPct val="110000"/>
              </a:lnSpc>
            </a:pPr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　（両方でもＯＫ）</a:t>
            </a: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>
              <a:lnSpc>
                <a:spcPct val="110000"/>
              </a:lnSpc>
            </a:pPr>
            <a:endParaRPr kumimoji="1" lang="ja-JP" altLang="en-US" sz="2100" b="1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680324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ＡＮＤの例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27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3" y="2040258"/>
            <a:ext cx="3609668" cy="217696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6263" y="450009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元データ</a:t>
            </a:r>
          </a:p>
        </p:txBody>
      </p:sp>
      <p:sp>
        <p:nvSpPr>
          <p:cNvPr id="7" name="右矢印 6"/>
          <p:cNvSpPr/>
          <p:nvPr/>
        </p:nvSpPr>
        <p:spPr>
          <a:xfrm>
            <a:off x="4190494" y="2913111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5004882" y="2927509"/>
          <a:ext cx="3319373" cy="4343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2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85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776701" y="3796189"/>
            <a:ext cx="5236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select *</a:t>
            </a: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from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成績</a:t>
            </a:r>
            <a:endParaRPr kumimoji="1" lang="en-US" altLang="ja-JP" sz="24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where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科目 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= '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国語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' </a:t>
            </a:r>
            <a:r>
              <a:rPr kumimoji="1" lang="en-US" altLang="ja-JP" sz="2400" dirty="0">
                <a:solidFill>
                  <a:srgbClr val="FF0000"/>
                </a:solidFill>
                <a:latin typeface="Segoe UI"/>
                <a:ea typeface="メイリオ"/>
              </a:rPr>
              <a:t>and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受講者 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= 'A';</a:t>
            </a:r>
            <a:endParaRPr kumimoji="1" lang="ja-JP" altLang="en-US" sz="24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692987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OR </a:t>
            </a:r>
            <a:r>
              <a:rPr kumimoji="1" lang="ja-JP" altLang="en-US" dirty="0"/>
              <a:t>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28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3" y="2040258"/>
            <a:ext cx="3609668" cy="217696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6263" y="450009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元データ</a:t>
            </a:r>
          </a:p>
        </p:txBody>
      </p:sp>
      <p:sp>
        <p:nvSpPr>
          <p:cNvPr id="7" name="右矢印 6"/>
          <p:cNvSpPr/>
          <p:nvPr/>
        </p:nvSpPr>
        <p:spPr>
          <a:xfrm>
            <a:off x="4190494" y="2913111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5168833" y="2611534"/>
          <a:ext cx="3473585" cy="11658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85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B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90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/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95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776701" y="3796189"/>
            <a:ext cx="5121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select *</a:t>
            </a: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from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成績</a:t>
            </a:r>
            <a:endParaRPr kumimoji="1" lang="en-US" altLang="ja-JP" sz="24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where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科目 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= '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国語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' </a:t>
            </a:r>
            <a:r>
              <a:rPr kumimoji="1" lang="en-US" altLang="ja-JP" sz="2400" dirty="0">
                <a:solidFill>
                  <a:srgbClr val="FF0000"/>
                </a:solidFill>
                <a:latin typeface="Segoe UI"/>
                <a:ea typeface="メイリオ"/>
              </a:rPr>
              <a:t>or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科目 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= '</a:t>
            </a:r>
            <a:r>
              <a:rPr kumimoji="1" lang="ja-JP" altLang="en-US" sz="2400" dirty="0">
                <a:solidFill>
                  <a:prstClr val="black"/>
                </a:solidFill>
                <a:latin typeface="Segoe UI"/>
                <a:ea typeface="メイリオ"/>
              </a:rPr>
              <a:t>理科</a:t>
            </a:r>
            <a:r>
              <a:rPr kumimoji="1" lang="en-US" altLang="ja-JP" sz="2400" dirty="0">
                <a:solidFill>
                  <a:prstClr val="black"/>
                </a:solidFill>
                <a:latin typeface="Segoe UI"/>
                <a:ea typeface="メイリオ"/>
              </a:rPr>
              <a:t>';</a:t>
            </a:r>
            <a:endParaRPr kumimoji="1" lang="ja-JP" altLang="en-US" sz="24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916933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5040383"/>
            <a:ext cx="3227594" cy="74483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その②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" y="1440772"/>
            <a:ext cx="7466029" cy="8626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次のような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成績テーブル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を考える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29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4287" y="3257907"/>
            <a:ext cx="9144001" cy="13830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テーブル名「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成績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</a:t>
            </a: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テーブル定義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を行いなさい　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352443" y="3838704"/>
          <a:ext cx="4064980" cy="2125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9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科目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受講者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得点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7488824" y="4225258"/>
            <a:ext cx="1834900" cy="82331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ja-JP" altLang="en-US" sz="2100" b="1" dirty="0">
                <a:solidFill>
                  <a:srgbClr val="C00000"/>
                </a:solidFill>
                <a:latin typeface="Segoe UI"/>
                <a:ea typeface="メイリオ"/>
              </a:rPr>
              <a:t>主キー</a:t>
            </a:r>
            <a:r>
              <a:rPr lang="ja-JP" altLang="en-US" sz="2100" b="1" dirty="0">
                <a:latin typeface="Segoe UI"/>
                <a:ea typeface="メイリオ"/>
              </a:rPr>
              <a:t>は </a:t>
            </a:r>
            <a:r>
              <a:rPr lang="en-US" altLang="ja-JP" sz="2100" b="1" dirty="0">
                <a:latin typeface="Segoe UI"/>
                <a:ea typeface="メイリオ"/>
              </a:rPr>
              <a:t>ID</a:t>
            </a:r>
          </a:p>
        </p:txBody>
      </p:sp>
      <p:pic>
        <p:nvPicPr>
          <p:cNvPr id="12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682612"/>
            <a:ext cx="2793206" cy="12215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正方形/長方形 5"/>
          <p:cNvSpPr/>
          <p:nvPr/>
        </p:nvSpPr>
        <p:spPr>
          <a:xfrm>
            <a:off x="830687" y="3838704"/>
            <a:ext cx="565916" cy="2640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84668" y="4141338"/>
            <a:ext cx="511935" cy="4995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1375" y="5173389"/>
            <a:ext cx="2888735" cy="6118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443" y="1872082"/>
            <a:ext cx="4515871" cy="14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9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 fontScale="90000"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7-1</a:t>
            </a:r>
            <a:r>
              <a:rPr lang="ja-JP" altLang="en-US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リレーショナルデータベース</a:t>
            </a:r>
            <a:br>
              <a:rPr lang="en-US" altLang="ja-JP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 </a:t>
            </a:r>
            <a:r>
              <a:rPr lang="en-US" altLang="ja-JP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NULL</a:t>
            </a:r>
            <a:endParaRPr lang="ja-JP" altLang="en-US" sz="3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3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8399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6" y="4479552"/>
            <a:ext cx="1631577" cy="116996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322" y="891268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その②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0500" y="5599413"/>
            <a:ext cx="2057400" cy="273844"/>
          </a:xfrm>
        </p:spPr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30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3137" y="1282390"/>
            <a:ext cx="7836063" cy="9961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400" dirty="0">
                <a:latin typeface="Segoe UI"/>
                <a:ea typeface="メイリオ"/>
              </a:rPr>
              <a:t>3. </a:t>
            </a:r>
            <a:r>
              <a:rPr lang="ja-JP" altLang="en-US" sz="2400" dirty="0">
                <a:solidFill>
                  <a:srgbClr val="C00000"/>
                </a:solidFill>
                <a:latin typeface="Segoe UI"/>
                <a:ea typeface="メイリオ"/>
              </a:rPr>
              <a:t>データシートビュー</a:t>
            </a:r>
            <a:r>
              <a:rPr lang="ja-JP" altLang="en-US" sz="2400" dirty="0">
                <a:latin typeface="Segoe UI"/>
                <a:ea typeface="メイリオ"/>
              </a:rPr>
              <a:t>を使って、テーブル「</a:t>
            </a:r>
            <a:r>
              <a:rPr lang="ja-JP" altLang="en-US" sz="2400" b="1" dirty="0">
                <a:latin typeface="Segoe UI"/>
                <a:ea typeface="メイリオ"/>
              </a:rPr>
              <a:t>成績</a:t>
            </a:r>
            <a:r>
              <a:rPr lang="ja-JP" altLang="en-US" sz="2400" dirty="0">
                <a:latin typeface="Segoe UI"/>
                <a:ea typeface="メイリオ"/>
              </a:rPr>
              <a:t>」に</a:t>
            </a:r>
            <a:r>
              <a:rPr lang="ja-JP" altLang="en-US" sz="2400" b="1" dirty="0">
                <a:latin typeface="Segoe UI"/>
                <a:ea typeface="メイリオ"/>
              </a:rPr>
              <a:t>データを入力</a:t>
            </a:r>
            <a:r>
              <a:rPr lang="ja-JP" altLang="en-US" sz="2400" dirty="0">
                <a:latin typeface="Segoe UI"/>
                <a:ea typeface="メイリオ"/>
              </a:rPr>
              <a:t>しなさい．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9579" y="3934740"/>
            <a:ext cx="18004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数値はすべて</a:t>
            </a: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b="1" dirty="0">
                <a:solidFill>
                  <a:srgbClr val="FF0000"/>
                </a:solidFill>
                <a:latin typeface="Segoe UI"/>
                <a:ea typeface="メイリオ"/>
              </a:rPr>
              <a:t>半角</a:t>
            </a:r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の数字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01168" y="5641265"/>
            <a:ext cx="2608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データシートビュー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6260" y="5064531"/>
            <a:ext cx="914080" cy="23869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1753184" y="5021667"/>
            <a:ext cx="223271" cy="440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279990" y="5021667"/>
            <a:ext cx="223271" cy="440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13428" y="4884288"/>
            <a:ext cx="9925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データ</a:t>
            </a: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入力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79" y="1900501"/>
            <a:ext cx="7938556" cy="2077379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569212" y="3941932"/>
            <a:ext cx="23416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en-US" altLang="ja-JP" sz="2100" dirty="0">
                <a:solidFill>
                  <a:prstClr val="black"/>
                </a:solidFill>
                <a:latin typeface="Segoe UI"/>
                <a:ea typeface="メイリオ"/>
              </a:rPr>
              <a:t>A, B </a:t>
            </a:r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は半角か全角</a:t>
            </a:r>
            <a:endParaRPr kumimoji="1" lang="en-US" altLang="ja-JP" sz="2100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sz="2100" dirty="0">
                <a:solidFill>
                  <a:prstClr val="black"/>
                </a:solidFill>
                <a:latin typeface="Segoe UI"/>
                <a:ea typeface="メイリオ"/>
              </a:rPr>
              <a:t>に</a:t>
            </a:r>
            <a:r>
              <a:rPr kumimoji="1" lang="ja-JP" altLang="en-US" sz="2100" b="1" dirty="0">
                <a:solidFill>
                  <a:srgbClr val="FF0000"/>
                </a:solidFill>
                <a:latin typeface="Segoe UI"/>
                <a:ea typeface="メイリオ"/>
              </a:rPr>
              <a:t>そろえる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5264" y="4713681"/>
            <a:ext cx="3057525" cy="93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55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306" y="3455321"/>
            <a:ext cx="2861692" cy="1712679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194" y="3645710"/>
            <a:ext cx="1436977" cy="1465645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93" y="3645711"/>
            <a:ext cx="1436977" cy="146564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992" y="1500314"/>
            <a:ext cx="8211296" cy="178558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 Access 2013 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を開きなさい．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31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195389" y="1969077"/>
            <a:ext cx="4911539" cy="4031674"/>
            <a:chOff x="0" y="901700"/>
            <a:chExt cx="8111978" cy="6118886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901700"/>
              <a:ext cx="7849246" cy="2119570"/>
            </a:xfrm>
            <a:prstGeom prst="rect">
              <a:avLst/>
            </a:prstGeom>
          </p:spPr>
        </p:pic>
        <p:sp>
          <p:nvSpPr>
            <p:cNvPr id="15" name="正方形/長方形 14"/>
            <p:cNvSpPr/>
            <p:nvPr/>
          </p:nvSpPr>
          <p:spPr>
            <a:xfrm>
              <a:off x="1746718" y="1270946"/>
              <a:ext cx="865363" cy="440508"/>
            </a:xfrm>
            <a:prstGeom prst="rect">
              <a:avLst/>
            </a:prstGeom>
            <a:noFill/>
            <a:ln w="50800"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20750" y="1520976"/>
              <a:ext cx="889687" cy="1129591"/>
            </a:xfrm>
            <a:prstGeom prst="rect">
              <a:avLst/>
            </a:prstGeom>
            <a:noFill/>
            <a:ln w="50800"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  <p:sp>
          <p:nvSpPr>
            <p:cNvPr id="18" name="下矢印 17"/>
            <p:cNvSpPr/>
            <p:nvPr/>
          </p:nvSpPr>
          <p:spPr>
            <a:xfrm>
              <a:off x="1598264" y="2948064"/>
              <a:ext cx="921124" cy="4424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139465" y="5724599"/>
              <a:ext cx="3881285" cy="1295987"/>
            </a:xfrm>
            <a:prstGeom prst="roundRect">
              <a:avLst/>
            </a:prstGeom>
            <a:noFill/>
            <a:ln w="57150">
              <a:solidFill>
                <a:srgbClr val="000066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kumimoji="1"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②「</a:t>
              </a:r>
              <a:r>
                <a:rPr kumimoji="1" lang="ja-JP" altLang="en-US" b="1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成績</a:t>
              </a:r>
              <a:r>
                <a:rPr kumimoji="1"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」を選び、「</a:t>
              </a:r>
              <a:r>
                <a:rPr kumimoji="1" lang="ja-JP" altLang="en-US" b="1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  <a:r>
                <a:rPr kumimoji="1"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」をクリック</a:t>
              </a:r>
              <a:endParaRPr kumimoji="1"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25622" y="3789454"/>
              <a:ext cx="1284660" cy="322022"/>
            </a:xfrm>
            <a:prstGeom prst="rect">
              <a:avLst/>
            </a:prstGeom>
            <a:noFill/>
            <a:ln w="50800"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  <p:sp>
          <p:nvSpPr>
            <p:cNvPr id="22" name="右矢印 21"/>
            <p:cNvSpPr/>
            <p:nvPr/>
          </p:nvSpPr>
          <p:spPr>
            <a:xfrm>
              <a:off x="3752506" y="4257880"/>
              <a:ext cx="536487" cy="58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729439" y="5345630"/>
              <a:ext cx="749707" cy="349749"/>
            </a:xfrm>
            <a:prstGeom prst="rect">
              <a:avLst/>
            </a:prstGeom>
            <a:noFill/>
            <a:ln w="50800"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4273256" y="5881398"/>
              <a:ext cx="3838722" cy="949903"/>
            </a:xfrm>
            <a:prstGeom prst="roundRect">
              <a:avLst/>
            </a:prstGeom>
            <a:noFill/>
            <a:ln w="57150">
              <a:solidFill>
                <a:srgbClr val="000066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kumimoji="1"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③「</a:t>
              </a:r>
              <a:r>
                <a:rPr kumimoji="1" lang="ja-JP" altLang="en-US" b="1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閉じる</a:t>
              </a:r>
              <a:r>
                <a:rPr kumimoji="1"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」を</a:t>
              </a:r>
              <a:endParaRPr kumimoji="1"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defTabSz="685800"/>
              <a:r>
                <a:rPr kumimoji="1"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クリック</a:t>
              </a:r>
              <a:endParaRPr kumimoji="1"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279200" y="5402365"/>
              <a:ext cx="749707" cy="349748"/>
            </a:xfrm>
            <a:prstGeom prst="rect">
              <a:avLst/>
            </a:prstGeom>
            <a:noFill/>
            <a:ln w="50800"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  <p:sp>
          <p:nvSpPr>
            <p:cNvPr id="27" name="右矢印 26"/>
            <p:cNvSpPr/>
            <p:nvPr/>
          </p:nvSpPr>
          <p:spPr>
            <a:xfrm>
              <a:off x="7403980" y="4257880"/>
              <a:ext cx="536487" cy="58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kumimoji="1" lang="ja-JP" altLang="en-US" sz="1200">
                <a:solidFill>
                  <a:prstClr val="white"/>
                </a:solidFill>
                <a:latin typeface="Segoe UI"/>
                <a:ea typeface="メイリオ"/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7159457" y="3497442"/>
            <a:ext cx="557455" cy="299758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152837" y="3654265"/>
            <a:ext cx="445763" cy="549434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52837" y="4315125"/>
            <a:ext cx="1103602" cy="299758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176075" y="5184560"/>
            <a:ext cx="3688601" cy="63807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④「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デザイン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」タブで、「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」を展開し「</a:t>
            </a:r>
            <a:r>
              <a:rPr kumimoji="1" lang="en-US" altLang="ja-JP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r>
              <a:rPr kumimoji="1"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」を選ぶ</a:t>
            </a:r>
            <a:endParaRPr kumimoji="1"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106928" y="1982272"/>
            <a:ext cx="2879042" cy="122006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kumimoji="1"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①「</a:t>
            </a:r>
            <a:r>
              <a:rPr kumimoji="1" lang="ja-JP" altLang="en-US" sz="21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r>
              <a:rPr kumimoji="1"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」タブで、「</a:t>
            </a:r>
            <a:r>
              <a:rPr kumimoji="1" lang="ja-JP" altLang="en-US" sz="21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クエリデザイン</a:t>
            </a:r>
            <a:r>
              <a:rPr kumimoji="1"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  <a:endParaRPr kumimoji="1" lang="en-US" altLang="ja-JP" sz="21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643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616" y="1492576"/>
            <a:ext cx="9030385" cy="313356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5. Access 2013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 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に、次の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を入れなさい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」ボタンを押して、実行しなさい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確認したら、</a:t>
            </a:r>
            <a:r>
              <a:rPr lang="en-US" altLang="ja-JP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戻りなさい</a:t>
            </a:r>
            <a:endParaRPr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32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209550" y="1895475"/>
            <a:ext cx="5208270" cy="1512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SELECT *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FROM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成績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WHERE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科目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=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'</a:t>
            </a:r>
            <a:r>
              <a:rPr lang="ja-JP" altLang="en-US" sz="2700" dirty="0">
                <a:latin typeface="Segoe UI"/>
                <a:ea typeface="メイリオ"/>
              </a:rPr>
              <a:t>国語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'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latin typeface="Segoe UI"/>
                <a:ea typeface="メイリオ"/>
              </a:rPr>
              <a:t>     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AND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受講者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= '</a:t>
            </a:r>
            <a:r>
              <a:rPr lang="en-US" altLang="ja-JP" sz="2700" dirty="0">
                <a:latin typeface="Segoe UI"/>
                <a:ea typeface="メイリオ"/>
              </a:rPr>
              <a:t>A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'</a:t>
            </a:r>
            <a:r>
              <a:rPr lang="en-US" altLang="ja-JP" sz="2700" dirty="0">
                <a:latin typeface="Segoe UI"/>
                <a:ea typeface="メイリオ"/>
              </a:rPr>
              <a:t>;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2015478" y="4694627"/>
          <a:ext cx="4076469" cy="777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5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b="1" dirty="0"/>
                        <a:t>ID</a:t>
                      </a:r>
                      <a:endParaRPr kumimoji="1" lang="ja-JP" alt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b="1" dirty="0"/>
                        <a:t>科目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b="1" dirty="0"/>
                        <a:t>受講者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b="1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1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85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671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616" y="1492576"/>
            <a:ext cx="9030385" cy="313356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7. Access 2013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 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に、次の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を入れなさい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」ボタンを押して、実行しなさい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endParaRPr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/>
              </a:rPr>
              <a:pPr defTabSz="685800"/>
              <a:t>33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209550" y="1895475"/>
            <a:ext cx="5208270" cy="1512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SELECT *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FROM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成績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WHERE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科目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=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'</a:t>
            </a:r>
            <a:r>
              <a:rPr lang="ja-JP" altLang="en-US" sz="2700" dirty="0">
                <a:latin typeface="Segoe UI"/>
                <a:ea typeface="メイリオ"/>
              </a:rPr>
              <a:t>国語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'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</a:p>
          <a:p>
            <a:pPr marL="0" indent="0" defTabSz="685800">
              <a:spcBef>
                <a:spcPts val="750"/>
              </a:spcBef>
              <a:buNone/>
            </a:pPr>
            <a:r>
              <a:rPr lang="en-US" altLang="ja-JP" sz="2700" dirty="0">
                <a:latin typeface="Segoe UI"/>
                <a:ea typeface="メイリオ"/>
              </a:rPr>
              <a:t>     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OR</a:t>
            </a:r>
            <a:r>
              <a:rPr lang="en-US" altLang="ja-JP" sz="2700" dirty="0">
                <a:latin typeface="Segoe UI"/>
                <a:ea typeface="メイリオ"/>
              </a:rPr>
              <a:t> </a:t>
            </a:r>
            <a:r>
              <a:rPr lang="ja-JP" altLang="en-US" sz="2700" dirty="0">
                <a:latin typeface="Segoe UI"/>
                <a:ea typeface="メイリオ"/>
              </a:rPr>
              <a:t>科目 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= '</a:t>
            </a:r>
            <a:r>
              <a:rPr lang="ja-JP" altLang="en-US" sz="2700" dirty="0">
                <a:latin typeface="Segoe UI"/>
                <a:ea typeface="メイリオ"/>
              </a:rPr>
              <a:t>理科</a:t>
            </a:r>
            <a:r>
              <a:rPr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'</a:t>
            </a:r>
            <a:r>
              <a:rPr lang="en-US" altLang="ja-JP" sz="2700" dirty="0">
                <a:latin typeface="Segoe UI"/>
                <a:ea typeface="メイリオ"/>
              </a:rPr>
              <a:t>;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3095248" y="4306007"/>
          <a:ext cx="4076469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5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b="1" dirty="0"/>
                        <a:t>ID</a:t>
                      </a:r>
                      <a:endParaRPr kumimoji="1" lang="ja-JP" alt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b="1" dirty="0"/>
                        <a:t>科目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b="1" dirty="0"/>
                        <a:t>受講者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b="1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1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85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2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B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90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/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/>
                        <a:t>95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50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/>
          </a:bodyPr>
          <a:lstStyle/>
          <a:p>
            <a:r>
              <a:rPr lang="ja-JP" altLang="en-US" sz="3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チャレンジ課題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34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Picture 2" descr="http://2.bp.blogspot.com/-HX3Sr8sKuFU/Udy6k52hmzI/AAAAAAAAWI0/j2jPpI3mcc8/s800/computer_coup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829" y="3558779"/>
            <a:ext cx="2701025" cy="249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398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93556" y="940219"/>
            <a:ext cx="7105254" cy="14333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試験テーブル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を考える．試験を休んだ学生がいたため，その成績のところは　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ではなく）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NULL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にしたい．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35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314371" y="2220018"/>
            <a:ext cx="2309813" cy="5647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7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試験テーブル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56" y="2840870"/>
            <a:ext cx="10713620" cy="325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696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36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0" y="1747471"/>
            <a:ext cx="9144001" cy="40342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試験テーブル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のテーブル定義を行いなさい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今回は、テーブル定義についても自分で考えなさい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　なお、今回は、主キーは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学生番号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610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322" y="891268"/>
            <a:ext cx="8753475" cy="507206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262159" y="5411341"/>
            <a:ext cx="2057400" cy="273844"/>
          </a:xfrm>
        </p:spPr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37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21819" y="1594682"/>
            <a:ext cx="8226881" cy="9961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ja-JP" altLang="en-US" sz="2400" dirty="0">
                <a:solidFill>
                  <a:srgbClr val="C00000"/>
                </a:solidFill>
                <a:latin typeface="Segoe UI"/>
                <a:ea typeface="メイリオ"/>
              </a:rPr>
              <a:t>データシートビュー</a:t>
            </a:r>
            <a:r>
              <a:rPr lang="ja-JP" altLang="en-US" sz="2400" dirty="0">
                <a:latin typeface="Segoe UI"/>
                <a:ea typeface="メイリオ"/>
              </a:rPr>
              <a:t>を使って、ページ３６</a:t>
            </a:r>
            <a:endParaRPr lang="en-US" altLang="ja-JP" sz="2400" dirty="0"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r>
              <a:rPr lang="ja-JP" altLang="en-US" sz="2400" dirty="0">
                <a:latin typeface="Segoe UI"/>
                <a:ea typeface="メイリオ"/>
              </a:rPr>
              <a:t>の通りに、データを入力しなさい</a:t>
            </a:r>
            <a:endParaRPr lang="en-US" altLang="ja-JP" sz="2400" dirty="0"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endParaRPr lang="en-US" altLang="ja-JP" sz="2400" dirty="0"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r>
              <a:rPr lang="ja-JP" altLang="ja-JP" sz="2100" dirty="0">
                <a:latin typeface="Segoe UI"/>
                <a:ea typeface="メイリオ"/>
              </a:rPr>
              <a:t>※マイクロソフト</a:t>
            </a:r>
            <a:r>
              <a:rPr lang="en-US" altLang="ja-JP" sz="2100" dirty="0">
                <a:latin typeface="Segoe UI"/>
                <a:ea typeface="メイリオ"/>
              </a:rPr>
              <a:t> Access 2013 </a:t>
            </a:r>
            <a:r>
              <a:rPr lang="ja-JP" altLang="ja-JP" sz="2100" dirty="0">
                <a:latin typeface="Segoe UI"/>
                <a:ea typeface="メイリオ"/>
              </a:rPr>
              <a:t>では，</a:t>
            </a:r>
            <a:r>
              <a:rPr lang="en-US" altLang="ja-JP" sz="2100" b="1" u="sng" dirty="0">
                <a:latin typeface="Segoe UI"/>
                <a:ea typeface="メイリオ"/>
              </a:rPr>
              <a:t>NULL </a:t>
            </a:r>
            <a:r>
              <a:rPr lang="ja-JP" altLang="ja-JP" sz="2100" b="1" u="sng" dirty="0">
                <a:latin typeface="Segoe UI"/>
                <a:ea typeface="メイリオ"/>
              </a:rPr>
              <a:t>を設定したいときは、何も値を入れずに空にしておく</a:t>
            </a:r>
            <a:r>
              <a:rPr lang="ja-JP" altLang="ja-JP" sz="2100" dirty="0">
                <a:latin typeface="Segoe UI"/>
                <a:ea typeface="メイリオ"/>
              </a:rPr>
              <a:t>ことになるので，注意しなさい．</a:t>
            </a:r>
          </a:p>
          <a:p>
            <a:pPr marL="0" indent="0" defTabSz="685800">
              <a:spcBef>
                <a:spcPts val="750"/>
              </a:spcBef>
              <a:buNone/>
            </a:pPr>
            <a:endParaRPr lang="ja-JP" altLang="en-US" sz="2400" dirty="0"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41038682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953114"/>
            <a:ext cx="8108135" cy="459043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（１）</a:t>
            </a:r>
            <a:r>
              <a:rPr lang="ja-JP" altLang="ja-JP" sz="2400" b="1" dirty="0"/>
              <a:t>試験</a:t>
            </a:r>
            <a:r>
              <a:rPr lang="ja-JP" altLang="ja-JP" sz="2400" dirty="0"/>
              <a:t>のテーブルを使い，成績が</a:t>
            </a:r>
            <a:r>
              <a:rPr lang="en-US" altLang="ja-JP" sz="2400" b="1" dirty="0"/>
              <a:t>NULL</a:t>
            </a:r>
            <a:r>
              <a:rPr lang="ja-JP" altLang="ja-JP" sz="2400" dirty="0"/>
              <a:t>になっているものを得たい．つまり，次のようなテーブルを得たい．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・その</a:t>
            </a:r>
            <a:r>
              <a:rPr lang="en-US" altLang="ja-JP" sz="2400" b="1" dirty="0"/>
              <a:t>SQL</a:t>
            </a:r>
            <a:r>
              <a:rPr lang="ja-JP" altLang="en-US" sz="2400" b="1" dirty="0"/>
              <a:t>を考えなさい</a:t>
            </a:r>
            <a:r>
              <a:rPr lang="ja-JP" altLang="en-US" sz="2400" dirty="0"/>
              <a:t>．</a:t>
            </a:r>
            <a:r>
              <a:rPr lang="ja-JP" altLang="ja-JP" sz="2400" dirty="0"/>
              <a:t>「</a:t>
            </a:r>
            <a:r>
              <a:rPr lang="en-US" altLang="ja-JP" sz="2400" b="1" dirty="0"/>
              <a:t>IS NULL</a:t>
            </a:r>
            <a:r>
              <a:rPr lang="ja-JP" altLang="ja-JP" sz="2400" dirty="0"/>
              <a:t>」を使うこと．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b="1" dirty="0"/>
              <a:t>　　パソコンで実行</a:t>
            </a:r>
            <a:r>
              <a:rPr lang="ja-JP" altLang="en-US" sz="2400" dirty="0"/>
              <a:t>して</a:t>
            </a:r>
            <a:r>
              <a:rPr lang="ja-JP" altLang="en-US" sz="2400" b="1" dirty="0"/>
              <a:t>確認</a:t>
            </a:r>
            <a:r>
              <a:rPr lang="ja-JP" altLang="en-US" sz="2400" dirty="0"/>
              <a:t>しなさい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※</a:t>
            </a:r>
            <a:r>
              <a:rPr lang="ja-JP" altLang="ja-JP" dirty="0"/>
              <a:t>マイクロソフト</a:t>
            </a:r>
            <a:r>
              <a:rPr lang="en-US" altLang="ja-JP" dirty="0"/>
              <a:t>Access 2013 </a:t>
            </a:r>
            <a:r>
              <a:rPr lang="ja-JP" altLang="ja-JP" dirty="0"/>
              <a:t>では</a:t>
            </a:r>
            <a:r>
              <a:rPr lang="en-US" altLang="ja-JP" dirty="0"/>
              <a:t>NULL</a:t>
            </a:r>
            <a:r>
              <a:rPr lang="ja-JP" altLang="ja-JP" dirty="0"/>
              <a:t>とは表示されないので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dirty="0"/>
              <a:t>        </a:t>
            </a:r>
            <a:r>
              <a:rPr lang="ja-JP" altLang="ja-JP" dirty="0"/>
              <a:t>注意しなさい（</a:t>
            </a:r>
            <a:r>
              <a:rPr lang="ja-JP" altLang="ja-JP" b="1" u="sng" dirty="0"/>
              <a:t>表示では「空」にしか見えないが，実際には</a:t>
            </a:r>
            <a:r>
              <a:rPr lang="en-US" altLang="ja-JP" b="1" u="sng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/>
              <a:t>        </a:t>
            </a:r>
            <a:r>
              <a:rPr lang="en-US" altLang="ja-JP" b="1" u="sng" dirty="0"/>
              <a:t>NULL</a:t>
            </a:r>
            <a:r>
              <a:rPr lang="en-US" altLang="ja-JP" u="sng" dirty="0"/>
              <a:t> </a:t>
            </a:r>
            <a:r>
              <a:rPr lang="ja-JP" altLang="ja-JP" u="sng" dirty="0"/>
              <a:t>である</a:t>
            </a:r>
            <a:r>
              <a:rPr lang="ja-JP" altLang="ja-JP" dirty="0"/>
              <a:t>）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sz="2400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38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86" y="4291767"/>
            <a:ext cx="15028818" cy="170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688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953114"/>
            <a:ext cx="8108135" cy="459043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dirty="0"/>
              <a:t>（</a:t>
            </a:r>
            <a:r>
              <a:rPr lang="ja-JP" altLang="en-US" dirty="0"/>
              <a:t>２</a:t>
            </a:r>
            <a:r>
              <a:rPr kumimoji="1" lang="ja-JP" altLang="en-US" dirty="0"/>
              <a:t>）</a:t>
            </a:r>
            <a:r>
              <a:rPr lang="ja-JP" altLang="ja-JP" b="1" dirty="0"/>
              <a:t>試験</a:t>
            </a:r>
            <a:r>
              <a:rPr lang="ja-JP" altLang="ja-JP" dirty="0"/>
              <a:t>のテーブルを使い，成績が</a:t>
            </a:r>
            <a:r>
              <a:rPr lang="en-US" altLang="ja-JP" b="1" u="sng" dirty="0"/>
              <a:t>NULL</a:t>
            </a:r>
            <a:r>
              <a:rPr lang="ja-JP" altLang="ja-JP" b="1" u="sng" dirty="0"/>
              <a:t>でない</a:t>
            </a:r>
            <a:r>
              <a:rPr lang="ja-JP" altLang="ja-JP" dirty="0"/>
              <a:t>ものを得たい．つまり，次のようなテーブルを得たい．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　・その</a:t>
            </a:r>
            <a:r>
              <a:rPr lang="en-US" altLang="ja-JP" b="1" dirty="0"/>
              <a:t>SQL</a:t>
            </a:r>
            <a:r>
              <a:rPr lang="ja-JP" altLang="en-US" b="1" dirty="0"/>
              <a:t>を考えなさい</a:t>
            </a:r>
            <a:r>
              <a:rPr lang="ja-JP" altLang="en-US" dirty="0"/>
              <a:t>．</a:t>
            </a:r>
            <a:r>
              <a:rPr lang="ja-JP" altLang="ja-JP" dirty="0"/>
              <a:t>「</a:t>
            </a:r>
            <a:r>
              <a:rPr lang="en-US" altLang="ja-JP" b="1" dirty="0"/>
              <a:t>IS NOT NULL</a:t>
            </a:r>
            <a:r>
              <a:rPr lang="ja-JP" altLang="ja-JP" dirty="0"/>
              <a:t>」を使うこと．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b="1" dirty="0"/>
              <a:t>　　パソコンで実行</a:t>
            </a:r>
            <a:r>
              <a:rPr lang="ja-JP" altLang="en-US" dirty="0"/>
              <a:t>して</a:t>
            </a:r>
            <a:r>
              <a:rPr lang="ja-JP" altLang="en-US" b="1" dirty="0"/>
              <a:t>確認</a:t>
            </a:r>
            <a:r>
              <a:rPr lang="ja-JP" altLang="en-US" dirty="0"/>
              <a:t>しなさい</a:t>
            </a:r>
            <a:endParaRPr lang="en-US" altLang="ja-JP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39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" y="2715107"/>
            <a:ext cx="12465952" cy="290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7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リレーショナルデータベース</a:t>
            </a:r>
            <a:r>
              <a:rPr kumimoji="1" lang="ja-JP" altLang="en-US" dirty="0"/>
              <a:t>の </a:t>
            </a:r>
            <a:r>
              <a:rPr kumimoji="1" lang="en-US" altLang="ja-JP" dirty="0"/>
              <a:t>NULL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883366"/>
            <a:ext cx="8753475" cy="3117867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>
                <a:solidFill>
                  <a:srgbClr val="C00000"/>
                </a:solidFill>
              </a:rPr>
              <a:t>NULL</a:t>
            </a:r>
            <a:r>
              <a:rPr lang="en-US" altLang="ja-JP" sz="2400" dirty="0"/>
              <a:t> </a:t>
            </a:r>
            <a:r>
              <a:rPr lang="ja-JP" altLang="en-US" sz="2400" dirty="0"/>
              <a:t>は「</a:t>
            </a:r>
            <a:r>
              <a:rPr lang="ja-JP" altLang="en-US" sz="2400" dirty="0">
                <a:solidFill>
                  <a:srgbClr val="C00000"/>
                </a:solidFill>
              </a:rPr>
              <a:t>ヌル</a:t>
            </a:r>
            <a:r>
              <a:rPr lang="ja-JP" altLang="en-US" sz="2400" dirty="0"/>
              <a:t>」あるいは「</a:t>
            </a:r>
            <a:r>
              <a:rPr lang="ja-JP" altLang="en-US" sz="2400" dirty="0">
                <a:solidFill>
                  <a:srgbClr val="C00000"/>
                </a:solidFill>
              </a:rPr>
              <a:t>ナル</a:t>
            </a:r>
            <a:r>
              <a:rPr lang="ja-JP" altLang="en-US" sz="2400" dirty="0"/>
              <a:t>」と読む</a:t>
            </a:r>
            <a:endParaRPr lang="en-US" altLang="ja-JP" sz="2400" dirty="0"/>
          </a:p>
          <a:p>
            <a:r>
              <a:rPr lang="ja-JP" altLang="en-US" sz="2400" dirty="0">
                <a:solidFill>
                  <a:srgbClr val="C00000"/>
                </a:solidFill>
              </a:rPr>
              <a:t>リレーショナルデータベース</a:t>
            </a:r>
            <a:r>
              <a:rPr lang="ja-JP" altLang="en-US" sz="2400" dirty="0"/>
              <a:t>で </a:t>
            </a:r>
            <a:r>
              <a:rPr lang="en-US" altLang="ja-JP" sz="2400" dirty="0">
                <a:solidFill>
                  <a:srgbClr val="C00000"/>
                </a:solidFill>
              </a:rPr>
              <a:t>NULL</a:t>
            </a:r>
            <a:r>
              <a:rPr lang="en-US" altLang="ja-JP" sz="2400" dirty="0"/>
              <a:t> </a:t>
            </a:r>
            <a:r>
              <a:rPr lang="ja-JP" altLang="en-US" sz="2400" dirty="0"/>
              <a:t>は，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次の場合に使う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1. </a:t>
            </a:r>
            <a:r>
              <a:rPr lang="ja-JP" altLang="en-US" sz="2400" b="1" u="sng" dirty="0">
                <a:solidFill>
                  <a:srgbClr val="FF0000"/>
                </a:solidFill>
              </a:rPr>
              <a:t>未定，未知，不明</a:t>
            </a:r>
            <a:r>
              <a:rPr lang="ja-JP" altLang="en-US" sz="2400" dirty="0"/>
              <a:t>（分からない場合）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2. </a:t>
            </a:r>
            <a:r>
              <a:rPr lang="ja-JP" altLang="en-US" sz="2400" b="1" u="sng" dirty="0">
                <a:solidFill>
                  <a:srgbClr val="FF0000"/>
                </a:solidFill>
              </a:rPr>
              <a:t>非存在</a:t>
            </a:r>
            <a:r>
              <a:rPr lang="ja-JP" altLang="en-US" sz="2400" dirty="0"/>
              <a:t>（もともと存在しない場合）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　リレーショナルデータベースでは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NULL, null </a:t>
            </a:r>
            <a:r>
              <a:rPr lang="ja-JP" altLang="en-US" sz="2400" dirty="0"/>
              <a:t>は同じ意味（大文字，小文字を区別しない）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4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149495" y="1284684"/>
            <a:ext cx="1569661" cy="1463922"/>
            <a:chOff x="9797774" y="1209670"/>
            <a:chExt cx="2092881" cy="1951895"/>
          </a:xfrm>
        </p:grpSpPr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9797774" y="2696823"/>
              <a:ext cx="2092881" cy="464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defTabSz="685800">
                <a:spcBef>
                  <a:spcPct val="0"/>
                </a:spcBef>
                <a:buNone/>
              </a:pPr>
              <a:r>
                <a:rPr lang="ja-JP" altLang="en-US" sz="1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まとめページ</a:t>
              </a:r>
            </a:p>
          </p:txBody>
        </p:sp>
        <p:pic>
          <p:nvPicPr>
            <p:cNvPr id="7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1238" y="1209670"/>
              <a:ext cx="1909761" cy="1482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1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93556" y="940219"/>
            <a:ext cx="7105254" cy="14333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授業担当者などを記録するために，次のような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テーブルを作成したいとする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40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314371" y="2091195"/>
            <a:ext cx="2309813" cy="5647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7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授業テーブル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28" y="2719551"/>
            <a:ext cx="9936485" cy="270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65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defTabSz="685800"/>
              <a:t>41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0" y="1747471"/>
            <a:ext cx="9144001" cy="40342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授業テーブル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のテーブル定義を行いなさい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今回は、テーブル定義についても自分で考えなさい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　なお、今回は、主キーは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授業番号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8025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322" y="891268"/>
            <a:ext cx="8753475" cy="507206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262159" y="5411341"/>
            <a:ext cx="2057400" cy="273844"/>
          </a:xfrm>
        </p:spPr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42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21819" y="1594682"/>
            <a:ext cx="8226881" cy="9961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ja-JP" altLang="en-US" sz="2400" dirty="0">
                <a:solidFill>
                  <a:srgbClr val="C00000"/>
                </a:solidFill>
                <a:latin typeface="Segoe UI"/>
                <a:ea typeface="メイリオ"/>
              </a:rPr>
              <a:t>データシートビュー</a:t>
            </a:r>
            <a:r>
              <a:rPr lang="ja-JP" altLang="en-US" sz="2400" dirty="0">
                <a:latin typeface="Segoe UI"/>
                <a:ea typeface="メイリオ"/>
              </a:rPr>
              <a:t>を使って、ページ４１</a:t>
            </a:r>
            <a:endParaRPr lang="en-US" altLang="ja-JP" sz="2400" dirty="0"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r>
              <a:rPr lang="ja-JP" altLang="en-US" sz="2400" dirty="0">
                <a:latin typeface="Segoe UI"/>
                <a:ea typeface="メイリオ"/>
              </a:rPr>
              <a:t>の通りに、データを入力しなさい</a:t>
            </a:r>
            <a:endParaRPr lang="en-US" altLang="ja-JP" sz="2400" dirty="0">
              <a:latin typeface="Segoe UI"/>
              <a:ea typeface="メイリオ"/>
            </a:endParaRPr>
          </a:p>
          <a:p>
            <a:pPr marL="0" indent="0" defTabSz="685800">
              <a:spcBef>
                <a:spcPts val="750"/>
              </a:spcBef>
              <a:buNone/>
            </a:pPr>
            <a:endParaRPr lang="ja-JP" altLang="en-US" sz="2400" dirty="0"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4149758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953114"/>
            <a:ext cx="8055769" cy="459043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（１）</a:t>
            </a:r>
            <a:r>
              <a:rPr lang="ja-JP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授業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のテーブルを使い，</a:t>
            </a:r>
            <a:r>
              <a:rPr lang="ja-JP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担当者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が「</a:t>
            </a:r>
            <a:r>
              <a:rPr lang="en-US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AA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」で，</a:t>
            </a:r>
            <a:r>
              <a:rPr lang="ja-JP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科目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が「</a:t>
            </a:r>
            <a:r>
              <a:rPr lang="ja-JP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国語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」についての情報を得たい．つまり，次のようなテーブルを得たい．</a:t>
            </a:r>
            <a:endParaRPr lang="ja-JP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・その</a:t>
            </a:r>
            <a:r>
              <a:rPr lang="en-US" altLang="ja-JP" sz="2400" b="1" dirty="0"/>
              <a:t>SQL</a:t>
            </a:r>
            <a:r>
              <a:rPr lang="ja-JP" altLang="en-US" sz="2400" b="1" dirty="0"/>
              <a:t>を考えなさい</a:t>
            </a:r>
            <a:r>
              <a:rPr lang="ja-JP" altLang="en-US" sz="2400" dirty="0"/>
              <a:t>．</a:t>
            </a:r>
            <a:r>
              <a:rPr lang="ja-JP" altLang="ja-JP" sz="2400" dirty="0"/>
              <a:t>「</a:t>
            </a:r>
            <a:r>
              <a:rPr lang="en-US" altLang="ja-JP" sz="2400" b="1" dirty="0"/>
              <a:t>AND</a:t>
            </a:r>
            <a:r>
              <a:rPr lang="ja-JP" altLang="ja-JP" sz="2400" dirty="0"/>
              <a:t>」を使うこと．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b="1" dirty="0"/>
              <a:t>　　パソコンで実行</a:t>
            </a:r>
            <a:r>
              <a:rPr lang="ja-JP" altLang="en-US" sz="2400" dirty="0"/>
              <a:t>して</a:t>
            </a:r>
            <a:r>
              <a:rPr lang="ja-JP" altLang="en-US" sz="2400" b="1" dirty="0"/>
              <a:t>確認</a:t>
            </a:r>
            <a:r>
              <a:rPr lang="ja-JP" altLang="en-US" sz="2400" dirty="0"/>
              <a:t>しなさい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※</a:t>
            </a:r>
            <a:r>
              <a:rPr lang="ja-JP" altLang="ja-JP" dirty="0"/>
              <a:t>ＳＱＬの中には，条件式として「担当者</a:t>
            </a:r>
            <a:r>
              <a:rPr lang="en-US" altLang="ja-JP" dirty="0"/>
              <a:t> = 'AA'</a:t>
            </a:r>
            <a:r>
              <a:rPr lang="ja-JP" altLang="ja-JP" dirty="0"/>
              <a:t>」と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　　</a:t>
            </a:r>
            <a:r>
              <a:rPr lang="ja-JP" altLang="ja-JP" dirty="0"/>
              <a:t>「科目</a:t>
            </a:r>
            <a:r>
              <a:rPr lang="en-US" altLang="ja-JP" dirty="0"/>
              <a:t> = '</a:t>
            </a:r>
            <a:r>
              <a:rPr lang="ja-JP" altLang="ja-JP" dirty="0"/>
              <a:t>国語</a:t>
            </a:r>
            <a:r>
              <a:rPr lang="en-US" altLang="ja-JP" dirty="0"/>
              <a:t>'</a:t>
            </a:r>
            <a:r>
              <a:rPr lang="ja-JP" altLang="ja-JP" dirty="0"/>
              <a:t>」を書くこと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sz="2400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43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4185962"/>
            <a:ext cx="9842288" cy="11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330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953114"/>
            <a:ext cx="8055769" cy="459043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（２）</a:t>
            </a:r>
            <a:r>
              <a:rPr lang="ja-JP" altLang="ja-JP" sz="2400" dirty="0"/>
              <a:t>今後は，</a:t>
            </a:r>
            <a:r>
              <a:rPr lang="ja-JP" altLang="ja-JP" sz="2400" b="1" dirty="0"/>
              <a:t>担当者</a:t>
            </a:r>
            <a:r>
              <a:rPr lang="ja-JP" altLang="ja-JP" sz="2400" dirty="0"/>
              <a:t>が「</a:t>
            </a:r>
            <a:r>
              <a:rPr lang="en-US" altLang="ja-JP" sz="2400" b="1" dirty="0"/>
              <a:t>AA</a:t>
            </a:r>
            <a:r>
              <a:rPr lang="ja-JP" altLang="ja-JP" sz="2400" dirty="0"/>
              <a:t>」で，</a:t>
            </a:r>
            <a:r>
              <a:rPr lang="ja-JP" altLang="ja-JP" sz="2400" b="1" dirty="0"/>
              <a:t>科目</a:t>
            </a:r>
            <a:r>
              <a:rPr lang="ja-JP" altLang="ja-JP" sz="2400" dirty="0"/>
              <a:t>が「</a:t>
            </a:r>
            <a:r>
              <a:rPr lang="ja-JP" altLang="ja-JP" sz="2400" b="1" dirty="0"/>
              <a:t>算数</a:t>
            </a:r>
            <a:r>
              <a:rPr lang="ja-JP" altLang="ja-JP" sz="2400" dirty="0"/>
              <a:t>」についての情報を得たい．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・その</a:t>
            </a:r>
            <a:r>
              <a:rPr lang="en-US" altLang="ja-JP" sz="2400" b="1" dirty="0"/>
              <a:t>SQL</a:t>
            </a:r>
            <a:r>
              <a:rPr lang="ja-JP" altLang="en-US" sz="2400" b="1" dirty="0"/>
              <a:t>を考えなさい</a:t>
            </a:r>
            <a:r>
              <a:rPr lang="ja-JP" altLang="en-US" sz="2400" dirty="0"/>
              <a:t>．</a:t>
            </a:r>
            <a:r>
              <a:rPr lang="ja-JP" altLang="ja-JP" sz="2400" dirty="0"/>
              <a:t>「</a:t>
            </a:r>
            <a:r>
              <a:rPr lang="en-US" altLang="ja-JP" sz="2400" b="1" dirty="0"/>
              <a:t>AND</a:t>
            </a:r>
            <a:r>
              <a:rPr lang="ja-JP" altLang="ja-JP" sz="2400" dirty="0"/>
              <a:t>」を使うこと．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b="1" dirty="0"/>
              <a:t>　　パソコンで実行</a:t>
            </a:r>
            <a:r>
              <a:rPr lang="ja-JP" altLang="en-US" sz="2400" dirty="0"/>
              <a:t>して</a:t>
            </a:r>
            <a:r>
              <a:rPr lang="ja-JP" altLang="en-US" sz="2400" b="1" dirty="0"/>
              <a:t>確認</a:t>
            </a:r>
            <a:r>
              <a:rPr lang="ja-JP" altLang="en-US" sz="2400" dirty="0"/>
              <a:t>しなさい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endParaRPr lang="en-US" altLang="ja-JP" sz="2400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44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259595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1" y="953114"/>
            <a:ext cx="8184356" cy="459043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（３）</a:t>
            </a:r>
            <a:r>
              <a:rPr lang="ja-JP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教室番号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が「</a:t>
            </a:r>
            <a:r>
              <a:rPr lang="en-US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」あるいは「</a:t>
            </a:r>
            <a:r>
              <a:rPr lang="en-US" altLang="ja-JP" sz="2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400" dirty="0">
                <a:ea typeface="メイリオ" panose="020B0604030504040204" pitchFamily="50" charset="-128"/>
                <a:cs typeface="Times New Roman" panose="02020603050405020304" pitchFamily="18" charset="0"/>
              </a:rPr>
              <a:t>」である授業についての情報を得たい．つまり，次のようなテーブルを得たい．</a:t>
            </a:r>
            <a:endParaRPr lang="ja-JP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・その</a:t>
            </a:r>
            <a:r>
              <a:rPr lang="en-US" altLang="ja-JP" sz="2400" b="1" dirty="0"/>
              <a:t>SQL</a:t>
            </a:r>
            <a:r>
              <a:rPr lang="ja-JP" altLang="en-US" sz="2400" b="1" dirty="0"/>
              <a:t>を考えなさい</a:t>
            </a:r>
            <a:r>
              <a:rPr lang="ja-JP" altLang="en-US" sz="2400" dirty="0"/>
              <a:t>．</a:t>
            </a:r>
            <a:r>
              <a:rPr lang="ja-JP" altLang="ja-JP" sz="2400" dirty="0"/>
              <a:t>「</a:t>
            </a:r>
            <a:r>
              <a:rPr lang="en-US" altLang="ja-JP" sz="2400" b="1" dirty="0"/>
              <a:t>OR</a:t>
            </a:r>
            <a:r>
              <a:rPr lang="ja-JP" altLang="ja-JP" sz="2400" dirty="0"/>
              <a:t>」を使う</a:t>
            </a:r>
            <a:r>
              <a:rPr lang="ja-JP" altLang="en-US" sz="2400" dirty="0"/>
              <a:t>か，「</a:t>
            </a:r>
            <a:r>
              <a:rPr lang="en-US" altLang="ja-JP" sz="2400" b="1" dirty="0"/>
              <a:t>IN</a:t>
            </a:r>
            <a:r>
              <a:rPr lang="ja-JP" altLang="en-US" sz="2400" dirty="0"/>
              <a:t>」を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400" dirty="0"/>
              <a:t>       </a:t>
            </a:r>
            <a:r>
              <a:rPr lang="ja-JP" altLang="en-US" sz="2400" dirty="0"/>
              <a:t>使うこと</a:t>
            </a:r>
            <a:r>
              <a:rPr lang="ja-JP" altLang="ja-JP" sz="2400" dirty="0"/>
              <a:t>．</a:t>
            </a:r>
            <a:r>
              <a:rPr lang="ja-JP" altLang="en-US" sz="2400" b="1" dirty="0"/>
              <a:t>パソコンで実行</a:t>
            </a:r>
            <a:r>
              <a:rPr lang="ja-JP" altLang="en-US" sz="2400" dirty="0"/>
              <a:t>して</a:t>
            </a:r>
            <a:r>
              <a:rPr lang="ja-JP" altLang="en-US" sz="2400" b="1" dirty="0"/>
              <a:t>確認</a:t>
            </a:r>
            <a:r>
              <a:rPr lang="ja-JP" altLang="en-US" sz="2400" dirty="0"/>
              <a:t>しなさい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endParaRPr lang="en-US" altLang="ja-JP" sz="2400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45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1" y="2958101"/>
            <a:ext cx="10053268" cy="195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5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NULL </a:t>
            </a:r>
            <a:r>
              <a:rPr kumimoji="1" lang="ja-JP" altLang="en-US" dirty="0"/>
              <a:t>を使う例（１）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カレーライスの値段が，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まだ決まっていない</a:t>
            </a:r>
            <a:r>
              <a:rPr kumimoji="1" lang="ja-JP" altLang="en-US" dirty="0"/>
              <a:t>（未定）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5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028700" y="2353191"/>
          <a:ext cx="392955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かき氷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NULL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サイダー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158091" y="3221872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値段は，必ず決まるはずだが，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まだ決まっていない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94388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NULL </a:t>
            </a:r>
            <a:r>
              <a:rPr kumimoji="1" lang="ja-JP" altLang="en-US" dirty="0"/>
              <a:t>を使う例（２）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苗字は分かるが，下の名前が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分からない</a:t>
            </a:r>
            <a:r>
              <a:rPr kumimoji="1" lang="ja-JP" altLang="en-US" dirty="0"/>
              <a:t>（不明）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6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028700" y="2353191"/>
          <a:ext cx="392955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徳川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家康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豊臣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秀吉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金子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NULL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158091" y="3221872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「名」は，必ずあるはずだが，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分からない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65645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NULL </a:t>
            </a:r>
            <a:r>
              <a:rPr kumimoji="1" lang="ja-JP" altLang="en-US" dirty="0"/>
              <a:t>を使う例（３）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試合をしていないので，勝率は</a:t>
            </a:r>
            <a:r>
              <a:rPr lang="ja-JP" altLang="en-US" b="1" dirty="0">
                <a:solidFill>
                  <a:srgbClr val="FF0000"/>
                </a:solidFill>
              </a:rPr>
              <a:t>存在しない</a:t>
            </a:r>
            <a:r>
              <a:rPr kumimoji="1" lang="ja-JP" altLang="en-US" dirty="0"/>
              <a:t>（非存在）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7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04021" y="2353191"/>
          <a:ext cx="514763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チーム名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試合数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勝ち数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勝率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A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6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0.6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B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0.75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C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0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0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NULL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829505" y="3683701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試合をしていないので，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勝率は</a:t>
            </a:r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存在しない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41023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リレーショナルデータベース</a:t>
            </a:r>
            <a:r>
              <a:rPr kumimoji="1" lang="ja-JP" altLang="en-US" dirty="0"/>
              <a:t>の </a:t>
            </a:r>
            <a:r>
              <a:rPr kumimoji="1" lang="en-US" altLang="ja-JP" dirty="0"/>
              <a:t>NULL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883367"/>
            <a:ext cx="6531718" cy="1082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1. </a:t>
            </a:r>
            <a:r>
              <a:rPr lang="ja-JP" altLang="en-US" sz="2400" b="1" u="sng" dirty="0">
                <a:solidFill>
                  <a:srgbClr val="FF0000"/>
                </a:solidFill>
              </a:rPr>
              <a:t>未定，未知，不明</a:t>
            </a:r>
            <a:r>
              <a:rPr lang="ja-JP" altLang="en-US" sz="2400" dirty="0"/>
              <a:t>（分からない場合）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2. </a:t>
            </a:r>
            <a:r>
              <a:rPr lang="ja-JP" altLang="en-US" sz="2400" b="1" u="sng" dirty="0">
                <a:solidFill>
                  <a:srgbClr val="FF0000"/>
                </a:solidFill>
              </a:rPr>
              <a:t>非存在</a:t>
            </a:r>
            <a:r>
              <a:rPr lang="ja-JP" altLang="en-US" sz="2400" dirty="0"/>
              <a:t>（もともと存在しない場合）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8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149495" y="1284684"/>
            <a:ext cx="1569661" cy="1463922"/>
            <a:chOff x="9797774" y="1209670"/>
            <a:chExt cx="2092881" cy="1951895"/>
          </a:xfrm>
        </p:grpSpPr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9797774" y="2696823"/>
              <a:ext cx="2092881" cy="464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defTabSz="685800">
                <a:spcBef>
                  <a:spcPct val="0"/>
                </a:spcBef>
                <a:buNone/>
              </a:pPr>
              <a:r>
                <a:rPr lang="ja-JP" altLang="en-US" sz="1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まとめページ</a:t>
              </a:r>
            </a:p>
          </p:txBody>
        </p:sp>
        <p:pic>
          <p:nvPicPr>
            <p:cNvPr id="7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1238" y="1209670"/>
              <a:ext cx="1909761" cy="1482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角丸四角形 7"/>
          <p:cNvSpPr/>
          <p:nvPr/>
        </p:nvSpPr>
        <p:spPr>
          <a:xfrm>
            <a:off x="172892" y="1696789"/>
            <a:ext cx="6325411" cy="1262164"/>
          </a:xfrm>
          <a:prstGeom prst="roundRect">
            <a:avLst/>
          </a:prstGeom>
          <a:noFill/>
          <a:ln w="7620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2396169" y="3308794"/>
            <a:ext cx="1231135" cy="499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3557" y="4151585"/>
            <a:ext cx="753443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en-US" altLang="ja-JP" sz="2700" dirty="0">
                <a:solidFill>
                  <a:srgbClr val="C00000"/>
                </a:solidFill>
                <a:latin typeface="Segoe UI"/>
                <a:ea typeface="メイリオ"/>
              </a:rPr>
              <a:t>NULL</a:t>
            </a:r>
            <a:r>
              <a:rPr kumimoji="1" lang="en-US" altLang="ja-JP" sz="2700" dirty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  <a:r>
              <a:rPr kumimoji="1" lang="ja-JP" altLang="en-US" sz="2700" dirty="0">
                <a:solidFill>
                  <a:prstClr val="black"/>
                </a:solidFill>
                <a:latin typeface="Segoe UI"/>
                <a:ea typeface="メイリオ"/>
              </a:rPr>
              <a:t>と記録する．　</a:t>
            </a:r>
            <a:r>
              <a:rPr kumimoji="1" lang="ja-JP" altLang="en-US" sz="2700" b="1" u="sng" dirty="0">
                <a:solidFill>
                  <a:srgbClr val="FF0000"/>
                </a:solidFill>
                <a:latin typeface="Segoe UI"/>
                <a:ea typeface="メイリオ"/>
              </a:rPr>
              <a:t>「</a:t>
            </a:r>
            <a:r>
              <a:rPr kumimoji="1" lang="en-US" altLang="ja-JP" sz="2700" b="1" u="sng" dirty="0">
                <a:solidFill>
                  <a:srgbClr val="FF0000"/>
                </a:solidFill>
                <a:latin typeface="Segoe UI"/>
                <a:ea typeface="メイリオ"/>
              </a:rPr>
              <a:t>0</a:t>
            </a:r>
            <a:r>
              <a:rPr kumimoji="1" lang="ja-JP" altLang="en-US" sz="2700" b="1" u="sng" dirty="0">
                <a:solidFill>
                  <a:srgbClr val="FF0000"/>
                </a:solidFill>
                <a:latin typeface="Segoe UI"/>
                <a:ea typeface="メイリオ"/>
              </a:rPr>
              <a:t>」や空文字は使わない</a:t>
            </a:r>
          </a:p>
        </p:txBody>
      </p:sp>
    </p:spTree>
    <p:extLst>
      <p:ext uri="{BB962C8B-B14F-4D97-AF65-F5344CB8AC3E}">
        <p14:creationId xmlns:p14="http://schemas.microsoft.com/office/powerpoint/2010/main" val="126287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NULL </a:t>
            </a:r>
            <a:r>
              <a:rPr kumimoji="1" lang="ja-JP" altLang="en-US" dirty="0"/>
              <a:t>を使う例（１）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カレーライスの値段が，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まだ決まっていない</a:t>
            </a:r>
            <a:r>
              <a:rPr kumimoji="1" lang="ja-JP" altLang="en-US" dirty="0"/>
              <a:t>（未定）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5940FB6-D91C-4C45-82A6-6C3F63B50793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Segoe UI"/>
                <a:ea typeface="メイリオ"/>
              </a:rPr>
              <a:pPr defTabSz="685800"/>
              <a:t>9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Segoe UI"/>
              <a:ea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209550" y="2353191"/>
          <a:ext cx="391351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かき氷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NULL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サイダー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89253" y="4649161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値段は，必ず決まるはずだが，</a:t>
            </a:r>
            <a:endParaRPr kumimoji="1" lang="en-US" altLang="ja-JP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まだ決まっていない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5055602" y="2353191"/>
          <a:ext cx="392955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価格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かき氷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サイダー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988974" y="478765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kumimoji="1" lang="ja-JP" altLang="en-US" b="1" u="sng" dirty="0">
                <a:solidFill>
                  <a:srgbClr val="FF0000"/>
                </a:solidFill>
                <a:latin typeface="Segoe UI"/>
                <a:ea typeface="メイリオ"/>
              </a:rPr>
              <a:t>カレーライスは無料</a:t>
            </a:r>
            <a:endParaRPr kumimoji="1" lang="en-US" altLang="ja-JP" b="1" u="sng" dirty="0">
              <a:solidFill>
                <a:srgbClr val="FF0000"/>
              </a:solidFill>
              <a:latin typeface="Segoe UI"/>
              <a:ea typeface="メイリオ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4123063" y="3221871"/>
            <a:ext cx="866132" cy="4792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white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60699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2089</Words>
  <Application>Microsoft Office PowerPoint</Application>
  <PresentationFormat>画面に合わせる (4:3)</PresentationFormat>
  <Paragraphs>485</Paragraphs>
  <Slides>45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4" baseType="lpstr">
      <vt:lpstr>Inconsolata</vt:lpstr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NULL，AND，OR </vt:lpstr>
      <vt:lpstr>今日の授業の内容は，何の役に立つか？</vt:lpstr>
      <vt:lpstr>7-1 リレーショナルデータベース の NULL</vt:lpstr>
      <vt:lpstr>リレーショナルデータベースの NULL</vt:lpstr>
      <vt:lpstr>NULL を使う例（１）</vt:lpstr>
      <vt:lpstr>NULL を使う例（２）</vt:lpstr>
      <vt:lpstr>NULL を使う例（３）</vt:lpstr>
      <vt:lpstr>リレーショナルデータベースの NULL</vt:lpstr>
      <vt:lpstr>NULL を使う例（１）</vt:lpstr>
      <vt:lpstr>NULL を使う例（２）</vt:lpstr>
      <vt:lpstr>NULL を使う例（３）</vt:lpstr>
      <vt:lpstr>IS NULL, IS NOT NULL</vt:lpstr>
      <vt:lpstr>IS NULL, IS NOT NULL</vt:lpstr>
      <vt:lpstr>マイクロソフト Access で NULL を設定したいときは</vt:lpstr>
      <vt:lpstr>実習タイム　その①　</vt:lpstr>
      <vt:lpstr>実習タイム　その① 　</vt:lpstr>
      <vt:lpstr>実習タイム　その① 　</vt:lpstr>
      <vt:lpstr>実習タイム　その①</vt:lpstr>
      <vt:lpstr>実習タイム　その①　</vt:lpstr>
      <vt:lpstr>実習タイム　その①　</vt:lpstr>
      <vt:lpstr>実習タイム　その①　</vt:lpstr>
      <vt:lpstr>実践演習</vt:lpstr>
      <vt:lpstr>実践演習</vt:lpstr>
      <vt:lpstr>実践演習</vt:lpstr>
      <vt:lpstr>7-2 AND と OR</vt:lpstr>
      <vt:lpstr>SQL の AND と OR</vt:lpstr>
      <vt:lpstr>ＡＮＤの例</vt:lpstr>
      <vt:lpstr>OR の例</vt:lpstr>
      <vt:lpstr>実習タイム　その② 　</vt:lpstr>
      <vt:lpstr>実習タイム　その②</vt:lpstr>
      <vt:lpstr>実習タイム　その②　</vt:lpstr>
      <vt:lpstr>実習タイム　その②　</vt:lpstr>
      <vt:lpstr>実習タイム　その②　</vt:lpstr>
      <vt:lpstr>チャレンジ課題</vt:lpstr>
      <vt:lpstr>課題　</vt:lpstr>
      <vt:lpstr>　</vt:lpstr>
      <vt:lpstr>PowerPoint プレゼンテーション</vt:lpstr>
      <vt:lpstr>PowerPoint プレゼンテーション</vt:lpstr>
      <vt:lpstr>PowerPoint プレゼンテーション</vt:lpstr>
      <vt:lpstr>課題　</vt:lpstr>
      <vt:lpstr>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の活用</dc:title>
  <dc:creator>kaneko kunihiko</dc:creator>
  <cp:lastModifiedBy>金子　邦彦</cp:lastModifiedBy>
  <cp:revision>36</cp:revision>
  <dcterms:created xsi:type="dcterms:W3CDTF">2019-11-02T00:06:04Z</dcterms:created>
  <dcterms:modified xsi:type="dcterms:W3CDTF">2022-06-17T08:37:40Z</dcterms:modified>
</cp:coreProperties>
</file>