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74"/>
  </p:notesMasterIdLst>
  <p:sldIdLst>
    <p:sldId id="874" r:id="rId4"/>
    <p:sldId id="1779" r:id="rId5"/>
    <p:sldId id="696" r:id="rId6"/>
    <p:sldId id="1419" r:id="rId7"/>
    <p:sldId id="1420" r:id="rId8"/>
    <p:sldId id="939" r:id="rId9"/>
    <p:sldId id="1443" r:id="rId10"/>
    <p:sldId id="1673" r:id="rId11"/>
    <p:sldId id="1686" r:id="rId12"/>
    <p:sldId id="1672" r:id="rId13"/>
    <p:sldId id="1685" r:id="rId14"/>
    <p:sldId id="1665" r:id="rId15"/>
    <p:sldId id="1674" r:id="rId16"/>
    <p:sldId id="1676" r:id="rId17"/>
    <p:sldId id="1677" r:id="rId18"/>
    <p:sldId id="1678" r:id="rId19"/>
    <p:sldId id="1687" r:id="rId20"/>
    <p:sldId id="1680" r:id="rId21"/>
    <p:sldId id="1679" r:id="rId22"/>
    <p:sldId id="1670" r:id="rId23"/>
    <p:sldId id="1407" r:id="rId24"/>
    <p:sldId id="1384" r:id="rId25"/>
    <p:sldId id="1413" r:id="rId26"/>
    <p:sldId id="1409" r:id="rId27"/>
    <p:sldId id="1410" r:id="rId28"/>
    <p:sldId id="1433" r:id="rId29"/>
    <p:sldId id="947" r:id="rId30"/>
    <p:sldId id="940" r:id="rId31"/>
    <p:sldId id="948" r:id="rId32"/>
    <p:sldId id="576" r:id="rId33"/>
    <p:sldId id="577" r:id="rId34"/>
    <p:sldId id="569" r:id="rId35"/>
    <p:sldId id="941" r:id="rId36"/>
    <p:sldId id="1681" r:id="rId37"/>
    <p:sldId id="852" r:id="rId38"/>
    <p:sldId id="573" r:id="rId39"/>
    <p:sldId id="863" r:id="rId40"/>
    <p:sldId id="949" r:id="rId41"/>
    <p:sldId id="951" r:id="rId42"/>
    <p:sldId id="960" r:id="rId43"/>
    <p:sldId id="961" r:id="rId44"/>
    <p:sldId id="962" r:id="rId45"/>
    <p:sldId id="963" r:id="rId46"/>
    <p:sldId id="464" r:id="rId47"/>
    <p:sldId id="964" r:id="rId48"/>
    <p:sldId id="965" r:id="rId49"/>
    <p:sldId id="966" r:id="rId50"/>
    <p:sldId id="942" r:id="rId51"/>
    <p:sldId id="1682" r:id="rId52"/>
    <p:sldId id="880" r:id="rId53"/>
    <p:sldId id="879" r:id="rId54"/>
    <p:sldId id="881" r:id="rId55"/>
    <p:sldId id="882" r:id="rId56"/>
    <p:sldId id="883" r:id="rId57"/>
    <p:sldId id="884" r:id="rId58"/>
    <p:sldId id="885" r:id="rId59"/>
    <p:sldId id="862" r:id="rId60"/>
    <p:sldId id="943" r:id="rId61"/>
    <p:sldId id="611" r:id="rId62"/>
    <p:sldId id="734" r:id="rId63"/>
    <p:sldId id="968" r:id="rId64"/>
    <p:sldId id="740" r:id="rId65"/>
    <p:sldId id="547" r:id="rId66"/>
    <p:sldId id="612" r:id="rId67"/>
    <p:sldId id="748" r:id="rId68"/>
    <p:sldId id="570" r:id="rId69"/>
    <p:sldId id="571" r:id="rId70"/>
    <p:sldId id="1688" r:id="rId71"/>
    <p:sldId id="1683" r:id="rId72"/>
    <p:sldId id="1748" r:id="rId7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4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40" y="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2246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971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68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09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40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54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27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71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AI</a:t>
            </a:r>
            <a:r>
              <a:rPr lang="ja-JP" altLang="en-US" dirty="0"/>
              <a:t>が画像分類する時代　ただし，</a:t>
            </a:r>
            <a:r>
              <a:rPr lang="en-US" altLang="ja-JP" dirty="0"/>
              <a:t>ImageNet </a:t>
            </a:r>
            <a:r>
              <a:rPr lang="ja-JP" altLang="en-US" dirty="0"/>
              <a:t>にぴったりあてはまるものの限る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61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33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85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29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227F-292C-4333-9896-A195B8265506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62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C13C-3502-43F0-BFAD-C985889B7534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13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D115-8EF2-43FE-89FA-5BD7EC244516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70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4E5BA-5E8E-46A6-901A-227C66F97D48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04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B452-AA5F-44EE-9117-0AF14C60684C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28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7D3-A9F9-40AE-AA5C-CB41FE20C6B7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61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0084-CE70-4751-B5FB-CCA1DEC2CD79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4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26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964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12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76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215FC-07D1-407E-BF1F-9FA8F9281629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2024/5/16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75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43512-C404-46EB-BDAD-D8C832828308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93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A802-EA63-488E-8B1D-CC4FEEC22C5C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75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4EBC-4EC1-4F18-BF2B-C01CDFB079F1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14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A7-4EC5-4C56-B5FD-7CC3D170E1F0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52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8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8C38B27B-9717-42AE-832E-A792F571544E}" type="datetime1">
              <a:rPr kumimoji="1" lang="ja-JP" altLang="en-US" smtClean="0"/>
              <a:t>2024/5/16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734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ai/mi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5tvmMX8r_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79960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5. </a:t>
            </a:r>
            <a:r>
              <a:rPr lang="ja-JP" altLang="en-US" dirty="0"/>
              <a:t>ディープラーニング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https://www.kkaneko.jp/ai/mi/index.html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8834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ニューラルネットワークの活性化関数のバリエーション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76549454-448C-F364-7475-3E77F02A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1368650"/>
            <a:ext cx="8775921" cy="481076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〇 </a:t>
            </a:r>
            <a:r>
              <a:rPr kumimoji="1" lang="ja-JP" altLang="en-US" sz="2400" b="1" dirty="0"/>
              <a:t>活性化関数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値を変換する機能</a:t>
            </a:r>
            <a:r>
              <a:rPr kumimoji="1" lang="ja-JP" altLang="en-US" sz="2400" dirty="0"/>
              <a:t>を持ち，</a:t>
            </a:r>
            <a:r>
              <a:rPr kumimoji="1" lang="ja-JP" altLang="en-US" sz="2400" b="1" dirty="0"/>
              <a:t>さまざまな種類</a:t>
            </a:r>
            <a:r>
              <a:rPr kumimoji="1" lang="ja-JP" altLang="en-US" sz="2400" dirty="0"/>
              <a:t>がある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>
              <a:spcBef>
                <a:spcPts val="1200"/>
              </a:spcBef>
            </a:pPr>
            <a:endParaRPr kumimoji="1" lang="en-US" altLang="ja-JP" sz="2400" dirty="0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B47B1151-5115-C779-DFDA-13CB2878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20" y="1988963"/>
            <a:ext cx="3296471" cy="2187116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7A52A6B-9305-CD5A-16E8-2EF46406EFE5}"/>
              </a:ext>
            </a:extLst>
          </p:cNvPr>
          <p:cNvSpPr txBox="1"/>
          <p:nvPr/>
        </p:nvSpPr>
        <p:spPr>
          <a:xfrm>
            <a:off x="5004608" y="4954652"/>
            <a:ext cx="2345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ReLU</a:t>
            </a:r>
            <a:r>
              <a:rPr kumimoji="1" lang="en-US" altLang="ja-JP" sz="2400" dirty="0"/>
              <a:t> </a:t>
            </a:r>
          </a:p>
          <a:p>
            <a:r>
              <a:rPr kumimoji="1" lang="ja-JP" altLang="en-US" sz="2400" dirty="0"/>
              <a:t>（</a:t>
            </a:r>
            <a:r>
              <a:rPr kumimoji="1" lang="en-US" altLang="ja-JP" sz="2400" dirty="0"/>
              <a:t>2011</a:t>
            </a:r>
            <a:r>
              <a:rPr kumimoji="1" lang="ja-JP" altLang="en-US" sz="2400" dirty="0"/>
              <a:t>年発表）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154950E-C144-BB66-4371-840E287CFB3B}"/>
              </a:ext>
            </a:extLst>
          </p:cNvPr>
          <p:cNvSpPr/>
          <p:nvPr/>
        </p:nvSpPr>
        <p:spPr>
          <a:xfrm>
            <a:off x="1643573" y="4506097"/>
            <a:ext cx="2825685" cy="1850253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65975E09-8065-F974-0EE3-A807BA55E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11" y="4506097"/>
            <a:ext cx="3099996" cy="210884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403C27D-0A7D-5C01-7F7B-F4B9DEE42B76}"/>
              </a:ext>
            </a:extLst>
          </p:cNvPr>
          <p:cNvSpPr txBox="1"/>
          <p:nvPr/>
        </p:nvSpPr>
        <p:spPr>
          <a:xfrm>
            <a:off x="5004608" y="2667022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シグモイド</a:t>
            </a:r>
            <a:r>
              <a:rPr kumimoji="1" lang="en-US" altLang="ja-JP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04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80F4C-070A-8BF0-C0A8-2D786EB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6D21B1-09E1-C808-E3DA-24DF7F9A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https://trinket.io/python/af9e01d901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911A15-A701-FDAC-8F44-01CE8BFB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5B0D61-E5ED-71B4-D14D-B7004032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32" y="1496560"/>
            <a:ext cx="6970411" cy="43485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D701B-59AA-08F8-9507-3048697FA1A2}"/>
              </a:ext>
            </a:extLst>
          </p:cNvPr>
          <p:cNvSpPr txBox="1"/>
          <p:nvPr/>
        </p:nvSpPr>
        <p:spPr>
          <a:xfrm>
            <a:off x="892629" y="6052457"/>
            <a:ext cx="6898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s(20.1, 0.8, -0.5) </a:t>
            </a:r>
            <a:r>
              <a:rPr kumimoji="1" lang="ja-JP" altLang="en-US" sz="2400" dirty="0"/>
              <a:t>の値は？ </a:t>
            </a:r>
            <a:r>
              <a:rPr kumimoji="1" lang="en-US" altLang="ja-JP" sz="2400" dirty="0"/>
              <a:t>S(25.1, 0.8, -0.5) </a:t>
            </a:r>
            <a:r>
              <a:rPr kumimoji="1" lang="ja-JP" altLang="en-US" sz="2400" dirty="0"/>
              <a:t>の値は？</a:t>
            </a:r>
          </a:p>
        </p:txBody>
      </p:sp>
    </p:spTree>
    <p:extLst>
      <p:ext uri="{BB962C8B-B14F-4D97-AF65-F5344CB8AC3E}">
        <p14:creationId xmlns:p14="http://schemas.microsoft.com/office/powerpoint/2010/main" val="33032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01" y="118983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ニューラルネットワークの処理の原理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26396"/>
            <a:ext cx="8461208" cy="285215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br>
              <a:rPr lang="en-US" altLang="ja-JP" sz="2400" dirty="0">
                <a:solidFill>
                  <a:srgbClr val="374151"/>
                </a:solidFill>
                <a:latin typeface="Söhne"/>
              </a:rPr>
            </a:br>
            <a:r>
              <a:rPr kumimoji="1" lang="en-US" altLang="ja-JP" sz="1800" dirty="0"/>
              <a:t>1 × w1, 1 × w2, 1 × w3, 0 × w4, 1 × w5, 1 × w6, 0 × w7,  0 × w8, 1 × w9</a:t>
            </a:r>
            <a:br>
              <a:rPr kumimoji="1" lang="en-US" altLang="ja-JP" sz="1800" dirty="0"/>
            </a:br>
            <a:r>
              <a:rPr kumimoji="1" lang="ja-JP" altLang="en-US" sz="1800" dirty="0"/>
              <a:t>（</a:t>
            </a:r>
            <a:r>
              <a:rPr kumimoji="1" lang="en-US" altLang="ja-JP" sz="1800" dirty="0"/>
              <a:t>w1 </a:t>
            </a:r>
            <a:r>
              <a:rPr kumimoji="1" lang="ja-JP" altLang="en-US" sz="1800" dirty="0"/>
              <a:t>から </a:t>
            </a:r>
            <a:r>
              <a:rPr kumimoji="1" lang="en-US" altLang="ja-JP" sz="1800" dirty="0"/>
              <a:t>w9 </a:t>
            </a:r>
            <a:r>
              <a:rPr kumimoji="1" lang="ja-JP" altLang="en-US" sz="1800" dirty="0"/>
              <a:t>は重み）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kumimoji="1" lang="en-US" altLang="ja-JP" sz="1800" dirty="0"/>
              <a:t>1 × w1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w2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w3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0 × w4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w5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w6 </a:t>
            </a:r>
            <a:r>
              <a:rPr kumimoji="1" lang="en-US" altLang="ja-JP" sz="1800" b="1" dirty="0"/>
              <a:t>+</a:t>
            </a:r>
            <a:r>
              <a:rPr lang="ja-JP" altLang="en-US" sz="1800" dirty="0"/>
              <a:t> </a:t>
            </a:r>
            <a:r>
              <a:rPr kumimoji="1" lang="en-US" altLang="ja-JP" sz="1800" dirty="0"/>
              <a:t>0 × w7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0 × w8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1 × w9 </a:t>
            </a:r>
            <a:r>
              <a:rPr kumimoji="1" lang="en-US" altLang="ja-JP" sz="1800" b="1" dirty="0"/>
              <a:t>+ b</a:t>
            </a:r>
            <a:r>
              <a:rPr lang="ja-JP" altLang="en-US" sz="1800" dirty="0"/>
              <a:t> （</a:t>
            </a:r>
            <a:r>
              <a:rPr lang="en-US" altLang="ja-JP" sz="1800" b="1" dirty="0"/>
              <a:t>b </a:t>
            </a:r>
            <a:r>
              <a:rPr lang="ja-JP" altLang="en-US" sz="1800" dirty="0"/>
              <a:t>は</a:t>
            </a:r>
            <a:r>
              <a:rPr lang="ja-JP" altLang="en-US" sz="1800" b="1" dirty="0"/>
              <a:t>バイアス</a:t>
            </a:r>
            <a:r>
              <a:rPr lang="ja-JP" altLang="en-US" sz="1800" dirty="0"/>
              <a:t>．</a:t>
            </a:r>
            <a:r>
              <a:rPr lang="ja-JP" altLang="en-US" sz="1800" b="1" dirty="0"/>
              <a:t>プラスや０やマイナスの数</a:t>
            </a:r>
            <a:r>
              <a:rPr lang="ja-JP" altLang="en-US" sz="1800" dirty="0"/>
              <a:t>）</a:t>
            </a:r>
            <a:endParaRPr kumimoji="1" lang="ja-JP" altLang="en-US" sz="18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活性化関数の適用による出力値の取得</a:t>
            </a:r>
            <a:br>
              <a:rPr lang="en-US" altLang="ja-JP" sz="2400" b="1" u="sng" dirty="0">
                <a:solidFill>
                  <a:srgbClr val="FF0000"/>
                </a:solidFill>
                <a:latin typeface="Söhne"/>
              </a:rPr>
            </a:br>
            <a:r>
              <a:rPr lang="en-US" altLang="ja-JP" sz="1800" b="1" i="1" dirty="0">
                <a:latin typeface="Söhne"/>
              </a:rPr>
              <a:t>f</a:t>
            </a:r>
            <a:r>
              <a:rPr lang="en-US" altLang="ja-JP" sz="1800" b="1" dirty="0">
                <a:latin typeface="Söhne"/>
              </a:rPr>
              <a:t>(</a:t>
            </a:r>
            <a:r>
              <a:rPr kumimoji="1" lang="en-US" altLang="ja-JP" sz="1800" dirty="0"/>
              <a:t>1 × w1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w2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w3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0 × w4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w5 </a:t>
            </a:r>
            <a:r>
              <a:rPr kumimoji="1" lang="en-US" altLang="ja-JP" sz="1800" b="1" dirty="0"/>
              <a:t>+</a:t>
            </a:r>
            <a:r>
              <a:rPr kumimoji="1" lang="en-US" altLang="ja-JP" sz="1800" dirty="0"/>
              <a:t> 1 × w6 </a:t>
            </a:r>
            <a:r>
              <a:rPr kumimoji="1" lang="en-US" altLang="ja-JP" sz="1800" b="1" dirty="0"/>
              <a:t>+</a:t>
            </a:r>
            <a:r>
              <a:rPr lang="ja-JP" altLang="en-US" sz="1800" dirty="0"/>
              <a:t> </a:t>
            </a:r>
            <a:r>
              <a:rPr kumimoji="1" lang="en-US" altLang="ja-JP" sz="1800" dirty="0"/>
              <a:t>0 × w7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0 × w8 </a:t>
            </a:r>
            <a:r>
              <a:rPr kumimoji="1" lang="en-US" altLang="ja-JP" sz="1800" b="1" dirty="0"/>
              <a:t>+ </a:t>
            </a:r>
            <a:r>
              <a:rPr kumimoji="1" lang="en-US" altLang="ja-JP" sz="1800" dirty="0"/>
              <a:t>1 × w9 </a:t>
            </a:r>
            <a:r>
              <a:rPr kumimoji="1" lang="en-US" altLang="ja-JP" sz="1800" b="1" dirty="0"/>
              <a:t>+ b)</a:t>
            </a:r>
            <a:r>
              <a:rPr kumimoji="1" lang="en-US" altLang="ja-JP" sz="1800" dirty="0"/>
              <a:t> </a:t>
            </a:r>
            <a:r>
              <a:rPr kumimoji="1" lang="ja-JP" altLang="en-US" sz="1800" dirty="0"/>
              <a:t>（</a:t>
            </a:r>
            <a:r>
              <a:rPr kumimoji="1" lang="en-US" altLang="ja-JP" sz="1800" b="1" i="1" dirty="0"/>
              <a:t>f</a:t>
            </a:r>
            <a:r>
              <a:rPr kumimoji="1" lang="ja-JP" altLang="en-US" sz="1800" b="1" dirty="0"/>
              <a:t> </a:t>
            </a:r>
            <a:r>
              <a:rPr kumimoji="1" lang="ja-JP" altLang="en-US" sz="1800" dirty="0"/>
              <a:t>は</a:t>
            </a:r>
            <a:r>
              <a:rPr kumimoji="1" lang="ja-JP" altLang="en-US" sz="1800" b="1" dirty="0"/>
              <a:t>活性化関数</a:t>
            </a:r>
            <a:r>
              <a:rPr kumimoji="1" lang="ja-JP" altLang="en-US" sz="1800" dirty="0"/>
              <a:t>）</a:t>
            </a:r>
            <a:endParaRPr lang="en-US" altLang="ja-JP" sz="2400" dirty="0"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6439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98049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024536-562D-43F4-A622-33200EC274CB}"/>
              </a:ext>
            </a:extLst>
          </p:cNvPr>
          <p:cNvSpPr/>
          <p:nvPr/>
        </p:nvSpPr>
        <p:spPr>
          <a:xfrm>
            <a:off x="13170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5DCE57-89AE-4830-B2FB-6CBF4DCE5A3A}"/>
              </a:ext>
            </a:extLst>
          </p:cNvPr>
          <p:cNvSpPr/>
          <p:nvPr/>
        </p:nvSpPr>
        <p:spPr>
          <a:xfrm>
            <a:off x="643944" y="458494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ADAADC-43AC-479D-B673-A26AD074A8E4}"/>
              </a:ext>
            </a:extLst>
          </p:cNvPr>
          <p:cNvSpPr/>
          <p:nvPr/>
        </p:nvSpPr>
        <p:spPr>
          <a:xfrm>
            <a:off x="98049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D207B7F-1999-4AFF-9B96-1A3412F51447}"/>
              </a:ext>
            </a:extLst>
          </p:cNvPr>
          <p:cNvSpPr/>
          <p:nvPr/>
        </p:nvSpPr>
        <p:spPr>
          <a:xfrm>
            <a:off x="131704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78DF4C-8A52-4D78-9D85-C050436B579D}"/>
              </a:ext>
            </a:extLst>
          </p:cNvPr>
          <p:cNvSpPr/>
          <p:nvPr/>
        </p:nvSpPr>
        <p:spPr>
          <a:xfrm>
            <a:off x="64394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5CDD7A-AB76-4DCC-9751-A6E3D62B8225}"/>
              </a:ext>
            </a:extLst>
          </p:cNvPr>
          <p:cNvSpPr/>
          <p:nvPr/>
        </p:nvSpPr>
        <p:spPr>
          <a:xfrm>
            <a:off x="98049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0ED95F-1CD2-413C-9749-26425EAE3DDB}"/>
              </a:ext>
            </a:extLst>
          </p:cNvPr>
          <p:cNvSpPr/>
          <p:nvPr/>
        </p:nvSpPr>
        <p:spPr>
          <a:xfrm>
            <a:off x="1317044" y="493894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769765" y="56541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616411" y="4190698"/>
            <a:ext cx="1064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1   2   3</a:t>
            </a:r>
          </a:p>
          <a:p>
            <a:r>
              <a:rPr kumimoji="1" lang="en-US" altLang="ja-JP" sz="2400" b="1" dirty="0">
                <a:solidFill>
                  <a:srgbClr val="00B0F0"/>
                </a:solidFill>
              </a:rPr>
              <a:t>4   5   6</a:t>
            </a:r>
          </a:p>
          <a:p>
            <a:r>
              <a:rPr kumimoji="1" lang="en-US" altLang="ja-JP" sz="2400" b="1" dirty="0">
                <a:solidFill>
                  <a:srgbClr val="00B0F0"/>
                </a:solidFill>
              </a:rPr>
              <a:t>7   8   9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1847904" y="3646282"/>
            <a:ext cx="5245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F0"/>
                </a:solidFill>
              </a:rPr>
              <a:t>1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2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3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4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5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6</a:t>
            </a:r>
            <a:r>
              <a:rPr kumimoji="1" lang="en-US" altLang="ja-JP" dirty="0"/>
              <a:t>  1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7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8</a:t>
            </a:r>
            <a:r>
              <a:rPr kumimoji="1" lang="en-US" altLang="ja-JP" dirty="0"/>
              <a:t>  0</a:t>
            </a:r>
          </a:p>
          <a:p>
            <a:r>
              <a:rPr kumimoji="1" lang="en-US" altLang="ja-JP" dirty="0">
                <a:solidFill>
                  <a:srgbClr val="00B0F0"/>
                </a:solidFill>
              </a:rPr>
              <a:t>9</a:t>
            </a:r>
            <a:r>
              <a:rPr kumimoji="1" lang="en-US" altLang="ja-JP" dirty="0"/>
              <a:t>  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BE313B-5CEC-4110-B93D-86BC6354F640}"/>
              </a:ext>
            </a:extLst>
          </p:cNvPr>
          <p:cNvSpPr txBox="1"/>
          <p:nvPr/>
        </p:nvSpPr>
        <p:spPr>
          <a:xfrm>
            <a:off x="-40719" y="6156177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白黒の画像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（画素は </a:t>
            </a:r>
            <a:r>
              <a:rPr kumimoji="1" lang="en-US" altLang="ja-JP" dirty="0"/>
              <a:t>0</a:t>
            </a:r>
            <a:r>
              <a:rPr kumimoji="1" lang="ja-JP" altLang="en-US" dirty="0"/>
              <a:t> または </a:t>
            </a:r>
            <a:r>
              <a:rPr kumimoji="1" lang="en-US" altLang="ja-JP" dirty="0"/>
              <a:t>1</a:t>
            </a:r>
            <a:r>
              <a:rPr kumimoji="1" lang="ja-JP" altLang="en-US" dirty="0"/>
              <a:t>）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6C40609-6E0D-4EC4-90A2-CE22EA13B873}"/>
              </a:ext>
            </a:extLst>
          </p:cNvPr>
          <p:cNvSpPr/>
          <p:nvPr/>
        </p:nvSpPr>
        <p:spPr>
          <a:xfrm>
            <a:off x="3467113" y="4584948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8FFE164-28A0-4D57-99A1-6F33B95B956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3829040"/>
            <a:ext cx="1083770" cy="1039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90522B5-4C58-4031-A4F3-E566D7C2B17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110727"/>
            <a:ext cx="1083770" cy="757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81C30FC-788F-4F48-A9E8-11FC714C457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383588"/>
            <a:ext cx="1083770" cy="484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D85F97C-A704-4D58-B701-9C662CDEE9C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61471" y="4655740"/>
            <a:ext cx="1105642" cy="212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709DE0A-CB9F-4B3F-998F-F9ED79DB87B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372407" y="4868154"/>
            <a:ext cx="1105642" cy="70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789CE56-32F1-47F9-A033-C42591111413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0535" y="4868153"/>
            <a:ext cx="1116578" cy="318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9C225B5-CF38-4BF9-9BC7-418D8ED94D79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72407" y="4868153"/>
            <a:ext cx="1094706" cy="566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CC3136E-81A9-42B6-AE1D-5F05A04B2F7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8670" y="4868153"/>
            <a:ext cx="1108443" cy="852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E7BEF77-4ED7-4E48-92B1-36694A58D089}"/>
              </a:ext>
            </a:extLst>
          </p:cNvPr>
          <p:cNvCxnSpPr>
            <a:cxnSpLocks/>
          </p:cNvCxnSpPr>
          <p:nvPr/>
        </p:nvCxnSpPr>
        <p:spPr>
          <a:xfrm flipV="1">
            <a:off x="2339599" y="4868153"/>
            <a:ext cx="1113777" cy="1136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2677990" y="37059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重み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203533" y="520361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ニューロン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AC9DCD9-444F-47D0-8BDA-0737F8F594EC}"/>
              </a:ext>
            </a:extLst>
          </p:cNvPr>
          <p:cNvSpPr txBox="1"/>
          <p:nvPr/>
        </p:nvSpPr>
        <p:spPr>
          <a:xfrm>
            <a:off x="2596402" y="4005429"/>
            <a:ext cx="409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/>
              <a:t>w1</a:t>
            </a:r>
            <a:r>
              <a:rPr kumimoji="1" lang="en-US" altLang="ja-JP" sz="1200" dirty="0"/>
              <a:t> </a:t>
            </a:r>
          </a:p>
          <a:p>
            <a:r>
              <a:rPr kumimoji="1" lang="en-US" altLang="ja-JP" sz="1200" dirty="0" err="1"/>
              <a:t>w2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w3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w4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w5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w6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w7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w8</a:t>
            </a:r>
            <a:endParaRPr kumimoji="1" lang="en-US" altLang="ja-JP" sz="1200" dirty="0"/>
          </a:p>
          <a:p>
            <a:r>
              <a:rPr kumimoji="1" lang="en-US" altLang="ja-JP" sz="1200" dirty="0" err="1"/>
              <a:t>w9</a:t>
            </a:r>
            <a:endParaRPr kumimoji="1" lang="ja-JP" altLang="en-US" dirty="0"/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>
            <a:stCxn id="22" idx="6"/>
          </p:cNvCxnSpPr>
          <p:nvPr/>
        </p:nvCxnSpPr>
        <p:spPr>
          <a:xfrm flipV="1">
            <a:off x="4085180" y="4859971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C88FF4-06A6-4DA0-98FB-3B76FCF70D10}"/>
              </a:ext>
            </a:extLst>
          </p:cNvPr>
          <p:cNvSpPr txBox="1"/>
          <p:nvPr/>
        </p:nvSpPr>
        <p:spPr>
          <a:xfrm>
            <a:off x="5170038" y="3554983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活性化関数</a:t>
            </a:r>
            <a:r>
              <a:rPr kumimoji="1" lang="ja-JP" altLang="en-US" sz="2000" dirty="0"/>
              <a:t>は</a:t>
            </a:r>
            <a:r>
              <a:rPr kumimoji="1" lang="ja-JP" altLang="en-US" sz="2000" u="sng" dirty="0"/>
              <a:t>さまざまな種類</a:t>
            </a:r>
            <a:endParaRPr kumimoji="1" lang="ja-JP" altLang="en-US" sz="20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504BB05-0CC7-4769-A5A2-7D20F8416EFA}"/>
              </a:ext>
            </a:extLst>
          </p:cNvPr>
          <p:cNvSpPr txBox="1"/>
          <p:nvPr/>
        </p:nvSpPr>
        <p:spPr>
          <a:xfrm>
            <a:off x="2598223" y="5734006"/>
            <a:ext cx="27222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合計は，</a:t>
            </a:r>
            <a:endParaRPr kumimoji="1" lang="en-US" altLang="ja-JP" dirty="0"/>
          </a:p>
          <a:p>
            <a:r>
              <a:rPr kumimoji="1" lang="en-US" altLang="ja-JP" sz="1600" dirty="0"/>
              <a:t>1 × </a:t>
            </a:r>
            <a:r>
              <a:rPr kumimoji="1" lang="en-US" altLang="ja-JP" sz="1600" dirty="0" err="1"/>
              <a:t>w1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w2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w3</a:t>
            </a:r>
            <a:r>
              <a:rPr kumimoji="1" lang="en-US" altLang="ja-JP" sz="1600" dirty="0"/>
              <a:t> +</a:t>
            </a:r>
          </a:p>
          <a:p>
            <a:r>
              <a:rPr kumimoji="1" lang="en-US" altLang="ja-JP" sz="1600" dirty="0"/>
              <a:t>0 × </a:t>
            </a:r>
            <a:r>
              <a:rPr kumimoji="1" lang="en-US" altLang="ja-JP" sz="1600" dirty="0" err="1"/>
              <a:t>w4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w5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w6</a:t>
            </a:r>
            <a:r>
              <a:rPr kumimoji="1" lang="en-US" altLang="ja-JP" sz="1600" dirty="0"/>
              <a:t> +</a:t>
            </a:r>
            <a:endParaRPr kumimoji="1" lang="ja-JP" altLang="en-US" sz="1600" dirty="0"/>
          </a:p>
          <a:p>
            <a:r>
              <a:rPr kumimoji="1" lang="en-US" altLang="ja-JP" sz="1600" dirty="0"/>
              <a:t>0 × </a:t>
            </a:r>
            <a:r>
              <a:rPr kumimoji="1" lang="en-US" altLang="ja-JP" sz="1600" dirty="0" err="1"/>
              <a:t>w7</a:t>
            </a:r>
            <a:r>
              <a:rPr kumimoji="1" lang="en-US" altLang="ja-JP" sz="1600" dirty="0"/>
              <a:t> + 0 × </a:t>
            </a:r>
            <a:r>
              <a:rPr kumimoji="1" lang="en-US" altLang="ja-JP" sz="1600" dirty="0" err="1"/>
              <a:t>w8</a:t>
            </a:r>
            <a:r>
              <a:rPr kumimoji="1" lang="en-US" altLang="ja-JP" sz="1600" dirty="0"/>
              <a:t> + 1 × </a:t>
            </a:r>
            <a:r>
              <a:rPr kumimoji="1" lang="en-US" altLang="ja-JP" sz="1600" dirty="0" err="1"/>
              <a:t>w9</a:t>
            </a:r>
            <a:endParaRPr kumimoji="1" lang="ja-JP" altLang="en-US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F8EF42-16F2-2071-4394-209AA4713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764" y="3890665"/>
            <a:ext cx="1886818" cy="1251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F8A734-9344-3B99-E47D-D15960B95687}"/>
              </a:ext>
            </a:extLst>
          </p:cNvPr>
          <p:cNvSpPr txBox="1"/>
          <p:nvPr/>
        </p:nvSpPr>
        <p:spPr>
          <a:xfrm>
            <a:off x="7160856" y="436301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シグモイド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8E9BE3-48B2-4A70-E289-30398EC46BBE}"/>
              </a:ext>
            </a:extLst>
          </p:cNvPr>
          <p:cNvSpPr txBox="1"/>
          <p:nvPr/>
        </p:nvSpPr>
        <p:spPr>
          <a:xfrm>
            <a:off x="7198141" y="547863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dirty="0"/>
              <a:t>（</a:t>
            </a:r>
            <a:r>
              <a:rPr kumimoji="1" lang="en-US" altLang="ja-JP" dirty="0"/>
              <a:t>2011</a:t>
            </a:r>
            <a:r>
              <a:rPr kumimoji="1" lang="ja-JP" altLang="en-US" dirty="0"/>
              <a:t>年発表）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DCA6EB-60CE-4A12-F1F3-571BF2AFEEC6}"/>
              </a:ext>
            </a:extLst>
          </p:cNvPr>
          <p:cNvSpPr/>
          <p:nvPr/>
        </p:nvSpPr>
        <p:spPr>
          <a:xfrm>
            <a:off x="5505450" y="5286901"/>
            <a:ext cx="1615017" cy="10694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895E997-625B-99E1-4E94-6EF9AB595E18}"/>
              </a:ext>
            </a:extLst>
          </p:cNvPr>
          <p:cNvSpPr txBox="1"/>
          <p:nvPr/>
        </p:nvSpPr>
        <p:spPr>
          <a:xfrm>
            <a:off x="5294029" y="5366676"/>
            <a:ext cx="264880" cy="1071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500" dirty="0"/>
              <a:t>0.9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0.8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0.7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0.6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0.5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0.4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0.3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0.2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0.1</a:t>
            </a:r>
          </a:p>
          <a:p>
            <a:pPr algn="r">
              <a:lnSpc>
                <a:spcPts val="400"/>
              </a:lnSpc>
            </a:pPr>
            <a:endParaRPr kumimoji="1" lang="en-US" altLang="ja-JP" sz="500" dirty="0"/>
          </a:p>
          <a:p>
            <a:pPr algn="r">
              <a:lnSpc>
                <a:spcPts val="400"/>
              </a:lnSpc>
            </a:pPr>
            <a:r>
              <a:rPr kumimoji="1" lang="en-US" altLang="ja-JP" sz="500" dirty="0"/>
              <a:t>0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8290333-C8D6-C722-0838-D511C0BD1C82}"/>
              </a:ext>
            </a:extLst>
          </p:cNvPr>
          <p:cNvSpPr txBox="1"/>
          <p:nvPr/>
        </p:nvSpPr>
        <p:spPr>
          <a:xfrm>
            <a:off x="5457084" y="6356351"/>
            <a:ext cx="1632178" cy="147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500" dirty="0"/>
              <a:t>-2.0     -1.5     -1.0     -0.5      0.0      0.5      1.0      1.5      2.0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96D0B52-1F20-05A4-5669-5CF982765B0E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5505450" y="6356351"/>
            <a:ext cx="807509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BB2B60D-E3AD-226E-6869-551FE61B39A8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6312959" y="5286900"/>
            <a:ext cx="332316" cy="1069451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3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構造のバリエーション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〇 </a:t>
            </a:r>
            <a:r>
              <a:rPr lang="ja-JP" altLang="en-US" sz="2400" b="1" u="sng" dirty="0">
                <a:solidFill>
                  <a:srgbClr val="FF0000"/>
                </a:solidFill>
              </a:rPr>
              <a:t>層構造</a:t>
            </a:r>
            <a:r>
              <a:rPr lang="ja-JP" altLang="en-US" sz="2400" u="sng" dirty="0">
                <a:solidFill>
                  <a:srgbClr val="FF0000"/>
                </a:solidFill>
              </a:rPr>
              <a:t>で</a:t>
            </a:r>
            <a:r>
              <a:rPr lang="ja-JP" altLang="en-US" sz="2400" b="1" u="sng" dirty="0">
                <a:solidFill>
                  <a:srgbClr val="FF0000"/>
                </a:solidFill>
              </a:rPr>
              <a:t>全結合</a:t>
            </a:r>
            <a:r>
              <a:rPr lang="ja-JP" altLang="en-US" sz="2400" u="sng" dirty="0">
                <a:solidFill>
                  <a:srgbClr val="FF0000"/>
                </a:solidFill>
              </a:rPr>
              <a:t>のもの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最もシンプル</a:t>
            </a:r>
            <a:endParaRPr lang="en-US" altLang="ja-JP" sz="2400" b="1" dirty="0"/>
          </a:p>
          <a:p>
            <a:pPr marL="914400" lvl="1" indent="-457200"/>
            <a:r>
              <a:rPr lang="ja-JP" altLang="en-US" b="1" dirty="0">
                <a:solidFill>
                  <a:srgbClr val="FF0000"/>
                </a:solidFill>
              </a:rPr>
              <a:t>層構造</a:t>
            </a:r>
            <a:r>
              <a:rPr lang="ja-JP" altLang="en-US" dirty="0"/>
              <a:t>：</a:t>
            </a:r>
            <a:r>
              <a:rPr lang="ja-JP" altLang="en-US" b="1" dirty="0"/>
              <a:t>前の層</a:t>
            </a:r>
            <a:r>
              <a:rPr lang="ja-JP" altLang="en-US" dirty="0">
                <a:solidFill>
                  <a:schemeClr val="tx1"/>
                </a:solidFill>
              </a:rPr>
              <a:t>から</a:t>
            </a:r>
            <a:r>
              <a:rPr lang="ja-JP" altLang="en-US" dirty="0"/>
              <a:t>結果</a:t>
            </a:r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ja-JP" altLang="en-US" b="1" dirty="0">
                <a:solidFill>
                  <a:schemeClr val="tx1"/>
                </a:solidFill>
              </a:rPr>
              <a:t>受けとって</a:t>
            </a:r>
            <a:r>
              <a:rPr lang="ja-JP" altLang="en-US" dirty="0">
                <a:solidFill>
                  <a:schemeClr val="tx1"/>
                </a:solidFill>
              </a:rPr>
              <a:t>，</a:t>
            </a:r>
            <a:r>
              <a:rPr lang="ja-JP" altLang="en-US" b="1" dirty="0"/>
              <a:t>次の層</a:t>
            </a:r>
            <a:r>
              <a:rPr lang="ja-JP" altLang="en-US" dirty="0">
                <a:solidFill>
                  <a:schemeClr val="tx1"/>
                </a:solidFill>
              </a:rPr>
              <a:t>へ</a:t>
            </a:r>
            <a:r>
              <a:rPr lang="ja-JP" altLang="en-US" dirty="0"/>
              <a:t>結果</a:t>
            </a:r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ja-JP" altLang="en-US" b="1" dirty="0">
                <a:solidFill>
                  <a:schemeClr val="tx1"/>
                </a:solidFill>
              </a:rPr>
              <a:t>渡す</a:t>
            </a:r>
            <a:endParaRPr lang="en-US" altLang="ja-JP" b="1" dirty="0">
              <a:solidFill>
                <a:schemeClr val="tx1"/>
              </a:solidFill>
            </a:endParaRPr>
          </a:p>
          <a:p>
            <a:pPr marL="914400" lvl="1" indent="-457200"/>
            <a:r>
              <a:rPr lang="ja-JP" altLang="en-US" b="1" dirty="0">
                <a:solidFill>
                  <a:srgbClr val="FF0000"/>
                </a:solidFill>
              </a:rPr>
              <a:t>全結合</a:t>
            </a:r>
            <a:r>
              <a:rPr lang="ja-JP" altLang="en-US" dirty="0">
                <a:solidFill>
                  <a:schemeClr val="tx1"/>
                </a:solidFill>
              </a:rPr>
              <a:t>：二層の間で，すべての</a:t>
            </a:r>
            <a:r>
              <a:rPr lang="ja-JP" altLang="en-US" b="1" dirty="0"/>
              <a:t>ニューロン同士が結合</a:t>
            </a:r>
            <a:endParaRPr lang="en-US" altLang="ja-JP" b="1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  <a:p>
            <a:pPr>
              <a:spcBef>
                <a:spcPts val="1200"/>
              </a:spcBef>
            </a:pP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〇 フィードバック，メモリなど複雑なものもある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05F0CA0-2461-1CF0-D61E-4D43E8F1D8D6}"/>
              </a:ext>
            </a:extLst>
          </p:cNvPr>
          <p:cNvGrpSpPr/>
          <p:nvPr/>
        </p:nvGrpSpPr>
        <p:grpSpPr>
          <a:xfrm>
            <a:off x="1160618" y="2604338"/>
            <a:ext cx="2348008" cy="1397447"/>
            <a:chOff x="2023646" y="3734046"/>
            <a:chExt cx="4813872" cy="290125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564ADB9-8BC7-9D69-96DF-E7F7F7405D3A}"/>
                </a:ext>
              </a:extLst>
            </p:cNvPr>
            <p:cNvSpPr/>
            <p:nvPr/>
          </p:nvSpPr>
          <p:spPr>
            <a:xfrm>
              <a:off x="2023646" y="3734050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0D891E3-C253-92BB-D110-409F905AE2B5}"/>
                </a:ext>
              </a:extLst>
            </p:cNvPr>
            <p:cNvSpPr/>
            <p:nvPr/>
          </p:nvSpPr>
          <p:spPr>
            <a:xfrm>
              <a:off x="2023646" y="4611905"/>
              <a:ext cx="366361" cy="592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0EF4AC2-D835-0A73-ED06-3EA8EDE4F25A}"/>
                </a:ext>
              </a:extLst>
            </p:cNvPr>
            <p:cNvSpPr/>
            <p:nvPr/>
          </p:nvSpPr>
          <p:spPr>
            <a:xfrm>
              <a:off x="3816883" y="3734048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B1907D8-5D18-72EE-6CE1-1CC117CC2918}"/>
                </a:ext>
              </a:extLst>
            </p:cNvPr>
            <p:cNvSpPr/>
            <p:nvPr/>
          </p:nvSpPr>
          <p:spPr>
            <a:xfrm>
              <a:off x="3816883" y="4503544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1F9E3DB-187D-9446-9400-D06A6E037276}"/>
                </a:ext>
              </a:extLst>
            </p:cNvPr>
            <p:cNvSpPr/>
            <p:nvPr/>
          </p:nvSpPr>
          <p:spPr>
            <a:xfrm>
              <a:off x="3816883" y="527304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F37CF47-BF03-A93E-224C-F2837F25FA8E}"/>
                </a:ext>
              </a:extLst>
            </p:cNvPr>
            <p:cNvSpPr/>
            <p:nvPr/>
          </p:nvSpPr>
          <p:spPr>
            <a:xfrm>
              <a:off x="3816883" y="6042536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A88F6EE-B386-6CAD-9CB8-7A56987E939E}"/>
                </a:ext>
              </a:extLst>
            </p:cNvPr>
            <p:cNvSpPr/>
            <p:nvPr/>
          </p:nvSpPr>
          <p:spPr>
            <a:xfrm>
              <a:off x="6471157" y="373404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CB52557-D14D-3ADE-6E4D-B7D2C1FB3125}"/>
                </a:ext>
              </a:extLst>
            </p:cNvPr>
            <p:cNvSpPr/>
            <p:nvPr/>
          </p:nvSpPr>
          <p:spPr>
            <a:xfrm>
              <a:off x="6471157" y="4520974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5E20C402-8798-6081-F107-4CBFB3ABD284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 flipV="1">
              <a:off x="2390007" y="4030431"/>
              <a:ext cx="1426876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6C707B27-7193-4B79-5933-931511CD985A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2390007" y="4030433"/>
              <a:ext cx="1440594" cy="841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24131FA7-94C3-5CE5-41CC-354A310BDEBD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390007" y="4030435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047541D4-C7E9-80A2-1544-6E74C4059AD1}"/>
                </a:ext>
              </a:extLst>
            </p:cNvPr>
            <p:cNvCxnSpPr>
              <a:cxnSpLocks/>
            </p:cNvCxnSpPr>
            <p:nvPr/>
          </p:nvCxnSpPr>
          <p:spPr>
            <a:xfrm>
              <a:off x="2390007" y="4030437"/>
              <a:ext cx="1426876" cy="1538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953AA924-1A36-A2B4-B4ED-161264F4CAB1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2390007" y="4030439"/>
              <a:ext cx="1426876" cy="2308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DB7A2C3-A189-ECE0-1743-28508C4D113A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2390007" y="4030431"/>
              <a:ext cx="1426876" cy="8778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06F59C4A-6DE4-8265-695E-BAC3683B4C0F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390007" y="4799927"/>
              <a:ext cx="1426876" cy="1083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5F88DD48-0BBB-FF7C-4E73-553ED6326F0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2390007" y="4908288"/>
              <a:ext cx="1426876" cy="661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00389BD7-378A-A03C-E5FE-009887DF70B0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>
            <a:xfrm>
              <a:off x="2390007" y="4908288"/>
              <a:ext cx="1426876" cy="14306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B96522CC-5A62-4945-DA8D-6FFBC2F2E4B4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4183244" y="4030429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446DB79D-F2BB-F126-9D39-13BBB579428B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183244" y="4040470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9769F1B8-5729-70DE-35C9-C7A69564DE43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83244" y="4030429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3331A44A-5D7B-A666-41F5-7ED9003A914B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4183244" y="4750872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A6D0BFB0-7550-75DE-5E73-2E79A5A2F2DC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71362" y="4030429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EA896A09-AE3D-E9C5-A181-DA1514270A2E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4158453" y="4030429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25D3EAA4-3871-C9CB-BAC8-036E36F4E047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4183244" y="4817357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0473BC18-83D6-E2DA-920A-860D31DC7260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V="1">
              <a:off x="4208035" y="4817357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F637F32-569B-02AE-7717-35537C55A598}"/>
              </a:ext>
            </a:extLst>
          </p:cNvPr>
          <p:cNvGrpSpPr/>
          <p:nvPr/>
        </p:nvGrpSpPr>
        <p:grpSpPr>
          <a:xfrm>
            <a:off x="1528269" y="4700083"/>
            <a:ext cx="2604282" cy="1590071"/>
            <a:chOff x="1520792" y="1443784"/>
            <a:chExt cx="3878979" cy="2314179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43579EE2-0003-1924-F143-74EA95FCF8BC}"/>
                </a:ext>
              </a:extLst>
            </p:cNvPr>
            <p:cNvSpPr/>
            <p:nvPr/>
          </p:nvSpPr>
          <p:spPr>
            <a:xfrm>
              <a:off x="1520792" y="1443789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437452DF-11F4-9C32-2877-069B08031C65}"/>
                </a:ext>
              </a:extLst>
            </p:cNvPr>
            <p:cNvSpPr/>
            <p:nvPr/>
          </p:nvSpPr>
          <p:spPr>
            <a:xfrm>
              <a:off x="2645343" y="1443788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DE193AE9-AED6-ABBA-08A3-B611EEEBD653}"/>
                </a:ext>
              </a:extLst>
            </p:cNvPr>
            <p:cNvSpPr/>
            <p:nvPr/>
          </p:nvSpPr>
          <p:spPr>
            <a:xfrm>
              <a:off x="3739013" y="1443784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02F931D-0652-4FC6-BCCC-649ABD33EDB3}"/>
                </a:ext>
              </a:extLst>
            </p:cNvPr>
            <p:cNvSpPr/>
            <p:nvPr/>
          </p:nvSpPr>
          <p:spPr>
            <a:xfrm>
              <a:off x="4894445" y="1443786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D6C93656-CB42-97AB-FC28-FE05634BADCB}"/>
                </a:ext>
              </a:extLst>
            </p:cNvPr>
            <p:cNvCxnSpPr>
              <a:stCxn id="40" idx="3"/>
              <a:endCxn id="41" idx="1"/>
            </p:cNvCxnSpPr>
            <p:nvPr/>
          </p:nvCxnSpPr>
          <p:spPr>
            <a:xfrm flipV="1">
              <a:off x="2026118" y="2225841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AE43A712-F724-EA76-FAFE-F89D5166469C}"/>
                </a:ext>
              </a:extLst>
            </p:cNvPr>
            <p:cNvCxnSpPr/>
            <p:nvPr/>
          </p:nvCxnSpPr>
          <p:spPr>
            <a:xfrm flipV="1">
              <a:off x="3119788" y="2225837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B8000D69-11DA-F00C-7624-2ED88D37B0DB}"/>
                </a:ext>
              </a:extLst>
            </p:cNvPr>
            <p:cNvCxnSpPr/>
            <p:nvPr/>
          </p:nvCxnSpPr>
          <p:spPr>
            <a:xfrm flipV="1">
              <a:off x="4275220" y="2225836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620E8FB5-EBC0-BE2B-C389-626FAFC6557F}"/>
                </a:ext>
              </a:extLst>
            </p:cNvPr>
            <p:cNvSpPr txBox="1"/>
            <p:nvPr/>
          </p:nvSpPr>
          <p:spPr>
            <a:xfrm flipH="1">
              <a:off x="1958339" y="2230322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A515132-A81A-0B2B-A4EC-E262E7F0819F}"/>
                </a:ext>
              </a:extLst>
            </p:cNvPr>
            <p:cNvSpPr txBox="1"/>
            <p:nvPr/>
          </p:nvSpPr>
          <p:spPr>
            <a:xfrm flipH="1">
              <a:off x="3114574" y="2225836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9119C0E3-0D1E-6B9D-34E5-22A14FA30690}"/>
                </a:ext>
              </a:extLst>
            </p:cNvPr>
            <p:cNvSpPr txBox="1"/>
            <p:nvPr/>
          </p:nvSpPr>
          <p:spPr>
            <a:xfrm flipH="1">
              <a:off x="4270809" y="2221350"/>
              <a:ext cx="963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50" name="フリーフォーム 18">
              <a:extLst>
                <a:ext uri="{FF2B5EF4-FFF2-40B4-BE49-F238E27FC236}">
                  <a16:creationId xmlns:a16="http://schemas.microsoft.com/office/drawing/2014/main" id="{772F6B76-D787-0FE6-F7D1-07C520E32D61}"/>
                </a:ext>
              </a:extLst>
            </p:cNvPr>
            <p:cNvSpPr/>
            <p:nvPr/>
          </p:nvSpPr>
          <p:spPr>
            <a:xfrm>
              <a:off x="2714741" y="2983831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フリーフォーム 19">
              <a:extLst>
                <a:ext uri="{FF2B5EF4-FFF2-40B4-BE49-F238E27FC236}">
                  <a16:creationId xmlns:a16="http://schemas.microsoft.com/office/drawing/2014/main" id="{E1A81DC6-5318-27EA-723A-4E9755175C4B}"/>
                </a:ext>
              </a:extLst>
            </p:cNvPr>
            <p:cNvSpPr/>
            <p:nvPr/>
          </p:nvSpPr>
          <p:spPr>
            <a:xfrm>
              <a:off x="3800775" y="2983831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D0BA038-0464-0F28-6FB8-3C50D4DD550D}"/>
                </a:ext>
              </a:extLst>
            </p:cNvPr>
            <p:cNvSpPr txBox="1"/>
            <p:nvPr/>
          </p:nvSpPr>
          <p:spPr>
            <a:xfrm>
              <a:off x="1750166" y="3220440"/>
              <a:ext cx="2681766" cy="537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B004361-8B8D-7D69-8BF7-442540D73AA8}"/>
              </a:ext>
            </a:extLst>
          </p:cNvPr>
          <p:cNvSpPr txBox="1"/>
          <p:nvPr/>
        </p:nvSpPr>
        <p:spPr>
          <a:xfrm>
            <a:off x="2332862" y="6321176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RNN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74743ACB-9960-4D4F-D317-49F3F5950919}"/>
              </a:ext>
            </a:extLst>
          </p:cNvPr>
          <p:cNvGrpSpPr/>
          <p:nvPr/>
        </p:nvGrpSpPr>
        <p:grpSpPr>
          <a:xfrm>
            <a:off x="4868867" y="4700083"/>
            <a:ext cx="3021685" cy="1601794"/>
            <a:chOff x="1520792" y="4490179"/>
            <a:chExt cx="3915727" cy="2288769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2F2DA3C-71EF-2A1D-0F91-EE0D258E2B89}"/>
                </a:ext>
              </a:extLst>
            </p:cNvPr>
            <p:cNvSpPr/>
            <p:nvPr/>
          </p:nvSpPr>
          <p:spPr>
            <a:xfrm>
              <a:off x="1520792" y="4490184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3F0457E4-912C-4993-247E-F6FCE2F8A854}"/>
                </a:ext>
              </a:extLst>
            </p:cNvPr>
            <p:cNvSpPr/>
            <p:nvPr/>
          </p:nvSpPr>
          <p:spPr>
            <a:xfrm>
              <a:off x="2645343" y="4490183"/>
              <a:ext cx="505326" cy="156410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34474E97-086F-CDEF-84DD-FE9A0171C53C}"/>
                </a:ext>
              </a:extLst>
            </p:cNvPr>
            <p:cNvSpPr/>
            <p:nvPr/>
          </p:nvSpPr>
          <p:spPr>
            <a:xfrm>
              <a:off x="3739013" y="4490179"/>
              <a:ext cx="505326" cy="156410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FAEF5D5D-A126-BB3F-E729-94700CADDBAC}"/>
                </a:ext>
              </a:extLst>
            </p:cNvPr>
            <p:cNvSpPr/>
            <p:nvPr/>
          </p:nvSpPr>
          <p:spPr>
            <a:xfrm>
              <a:off x="4894445" y="4490181"/>
              <a:ext cx="505326" cy="15641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7B5D17C8-A98A-1AB0-8F08-6A55A1F3A8C8}"/>
                </a:ext>
              </a:extLst>
            </p:cNvPr>
            <p:cNvCxnSpPr>
              <a:stCxn id="55" idx="3"/>
              <a:endCxn id="56" idx="1"/>
            </p:cNvCxnSpPr>
            <p:nvPr/>
          </p:nvCxnSpPr>
          <p:spPr>
            <a:xfrm flipV="1">
              <a:off x="2026118" y="5272236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8AD55C87-FF59-ADCE-D11E-46FBC7BB3576}"/>
                </a:ext>
              </a:extLst>
            </p:cNvPr>
            <p:cNvCxnSpPr/>
            <p:nvPr/>
          </p:nvCxnSpPr>
          <p:spPr>
            <a:xfrm flipV="1">
              <a:off x="3119788" y="5272232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3E63C5B-46AD-D1BD-36EF-9326E32715A6}"/>
                </a:ext>
              </a:extLst>
            </p:cNvPr>
            <p:cNvCxnSpPr/>
            <p:nvPr/>
          </p:nvCxnSpPr>
          <p:spPr>
            <a:xfrm flipV="1">
              <a:off x="4275220" y="5272231"/>
              <a:ext cx="619225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64C8D4B-2A12-C21A-BD0C-E86C137D739B}"/>
                </a:ext>
              </a:extLst>
            </p:cNvPr>
            <p:cNvSpPr txBox="1"/>
            <p:nvPr/>
          </p:nvSpPr>
          <p:spPr>
            <a:xfrm flipH="1">
              <a:off x="1958338" y="5276717"/>
              <a:ext cx="1129766" cy="43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68A66B76-C206-7FB2-5CDA-76BFB37A39F5}"/>
                </a:ext>
              </a:extLst>
            </p:cNvPr>
            <p:cNvSpPr txBox="1"/>
            <p:nvPr/>
          </p:nvSpPr>
          <p:spPr>
            <a:xfrm flipH="1">
              <a:off x="3114574" y="5272231"/>
              <a:ext cx="1110493" cy="43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47C1BF55-3AC1-F474-351B-109D171F9710}"/>
                </a:ext>
              </a:extLst>
            </p:cNvPr>
            <p:cNvSpPr txBox="1"/>
            <p:nvPr/>
          </p:nvSpPr>
          <p:spPr>
            <a:xfrm flipH="1">
              <a:off x="4270808" y="5267744"/>
              <a:ext cx="963329" cy="7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全結合</a:t>
              </a:r>
            </a:p>
          </p:txBody>
        </p:sp>
        <p:sp>
          <p:nvSpPr>
            <p:cNvPr id="65" name="フリーフォーム 32">
              <a:extLst>
                <a:ext uri="{FF2B5EF4-FFF2-40B4-BE49-F238E27FC236}">
                  <a16:creationId xmlns:a16="http://schemas.microsoft.com/office/drawing/2014/main" id="{D230063D-B9C6-0E72-3D57-F7C634AF7DCA}"/>
                </a:ext>
              </a:extLst>
            </p:cNvPr>
            <p:cNvSpPr/>
            <p:nvPr/>
          </p:nvSpPr>
          <p:spPr>
            <a:xfrm>
              <a:off x="2714741" y="6030226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6" name="フリーフォーム 33">
              <a:extLst>
                <a:ext uri="{FF2B5EF4-FFF2-40B4-BE49-F238E27FC236}">
                  <a16:creationId xmlns:a16="http://schemas.microsoft.com/office/drawing/2014/main" id="{85506EC9-F0A1-D277-510B-E28D89D5FEF5}"/>
                </a:ext>
              </a:extLst>
            </p:cNvPr>
            <p:cNvSpPr/>
            <p:nvPr/>
          </p:nvSpPr>
          <p:spPr>
            <a:xfrm>
              <a:off x="3800775" y="6030226"/>
              <a:ext cx="370565" cy="370629"/>
            </a:xfrm>
            <a:custGeom>
              <a:avLst/>
              <a:gdLst>
                <a:gd name="connsiteX0" fmla="*/ 302779 w 370565"/>
                <a:gd name="connsiteY0" fmla="*/ 14438 h 370629"/>
                <a:gd name="connsiteX1" fmla="*/ 365343 w 370565"/>
                <a:gd name="connsiteY1" fmla="*/ 182880 h 370629"/>
                <a:gd name="connsiteX2" fmla="*/ 182463 w 370565"/>
                <a:gd name="connsiteY2" fmla="*/ 370572 h 370629"/>
                <a:gd name="connsiteX3" fmla="*/ 4396 w 370565"/>
                <a:gd name="connsiteY3" fmla="*/ 163629 h 370629"/>
                <a:gd name="connsiteX4" fmla="*/ 71773 w 370565"/>
                <a:gd name="connsiteY4" fmla="*/ 0 h 37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65" h="370629">
                  <a:moveTo>
                    <a:pt x="302779" y="14438"/>
                  </a:moveTo>
                  <a:cubicBezTo>
                    <a:pt x="344087" y="68981"/>
                    <a:pt x="385396" y="123524"/>
                    <a:pt x="365343" y="182880"/>
                  </a:cubicBezTo>
                  <a:cubicBezTo>
                    <a:pt x="345290" y="242236"/>
                    <a:pt x="242621" y="373780"/>
                    <a:pt x="182463" y="370572"/>
                  </a:cubicBezTo>
                  <a:cubicBezTo>
                    <a:pt x="122305" y="367364"/>
                    <a:pt x="22844" y="225391"/>
                    <a:pt x="4396" y="163629"/>
                  </a:cubicBezTo>
                  <a:cubicBezTo>
                    <a:pt x="-14052" y="101867"/>
                    <a:pt x="28860" y="50933"/>
                    <a:pt x="71773" y="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F6D78A2D-C08E-1BB9-E0EA-8C4B687411FE}"/>
                </a:ext>
              </a:extLst>
            </p:cNvPr>
            <p:cNvSpPr txBox="1"/>
            <p:nvPr/>
          </p:nvSpPr>
          <p:spPr>
            <a:xfrm>
              <a:off x="1750165" y="6266835"/>
              <a:ext cx="1942855" cy="439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91D7E9F9-E6D6-2688-E189-FA27BC54949D}"/>
                </a:ext>
              </a:extLst>
            </p:cNvPr>
            <p:cNvSpPr txBox="1"/>
            <p:nvPr/>
          </p:nvSpPr>
          <p:spPr>
            <a:xfrm>
              <a:off x="3493664" y="6339172"/>
              <a:ext cx="1942855" cy="439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フィードバック</a:t>
              </a: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9444A356-ABD0-AEB9-7FF4-35469E4A7E09}"/>
                </a:ext>
              </a:extLst>
            </p:cNvPr>
            <p:cNvSpPr txBox="1"/>
            <p:nvPr/>
          </p:nvSpPr>
          <p:spPr>
            <a:xfrm flipH="1">
              <a:off x="2365260" y="5484780"/>
              <a:ext cx="1520666" cy="105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メモリニューロン付き</a:t>
              </a: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701C8179-449D-2B3A-3AB9-224EFEDA9A25}"/>
                </a:ext>
              </a:extLst>
            </p:cNvPr>
            <p:cNvSpPr txBox="1"/>
            <p:nvPr/>
          </p:nvSpPr>
          <p:spPr>
            <a:xfrm flipH="1">
              <a:off x="3665742" y="5475389"/>
              <a:ext cx="1658446" cy="74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メモリニューロン付き</a:t>
              </a:r>
            </a:p>
          </p:txBody>
        </p: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FDB8332-11CD-F996-9F4C-1D02BAD38EB8}"/>
              </a:ext>
            </a:extLst>
          </p:cNvPr>
          <p:cNvSpPr txBox="1"/>
          <p:nvPr/>
        </p:nvSpPr>
        <p:spPr>
          <a:xfrm>
            <a:off x="6152294" y="6338701"/>
            <a:ext cx="864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LSTM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09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層構造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入力から出力への一方向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に流れる</a:t>
            </a:r>
            <a:endParaRPr kumimoji="1" lang="en-US" altLang="ja-JP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同じ種類のニューロン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で構成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82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全結合のニューラルネットワーク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71518" y="5201976"/>
            <a:ext cx="7258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全結合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２つの層の間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すべてのニューロン同士が結合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される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１つのニューロンの出力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は，次の層の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すべてのニューロンに影響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08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012FC-372D-D614-6ED1-C86445F9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ニューラルネットワークが多様に利用できる原理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04C27-069C-BBB8-6D6F-4A3F41B3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89187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u="sng" dirty="0">
                <a:solidFill>
                  <a:srgbClr val="FF0000"/>
                </a:solidFill>
              </a:rPr>
              <a:t>望みの出力が得らえる</a:t>
            </a:r>
            <a:r>
              <a:rPr kumimoji="1" lang="ja-JP" altLang="en-US" sz="2400" dirty="0"/>
              <a:t>ように，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重み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バイアスを調整</a:t>
            </a:r>
          </a:p>
          <a:p>
            <a:r>
              <a:rPr kumimoji="1" lang="ja-JP" altLang="en-US" sz="2400" dirty="0"/>
              <a:t>このとき，結合のさせ方，ニューロン数，ニューロンの種類などは</a:t>
            </a:r>
            <a:r>
              <a:rPr kumimoji="1" lang="ja-JP" altLang="en-US" sz="2400" b="1" dirty="0"/>
              <a:t>変化させない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5D28D5-E964-3BC7-851D-05F336E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1A04F3-0C09-E3F2-48FC-9CB4441D62C8}"/>
              </a:ext>
            </a:extLst>
          </p:cNvPr>
          <p:cNvSpPr/>
          <p:nvPr/>
        </p:nvSpPr>
        <p:spPr>
          <a:xfrm>
            <a:off x="222348" y="263163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769A69-A39B-6AD2-C435-D94FF1A613C6}"/>
              </a:ext>
            </a:extLst>
          </p:cNvPr>
          <p:cNvSpPr/>
          <p:nvPr/>
        </p:nvSpPr>
        <p:spPr>
          <a:xfrm>
            <a:off x="558898" y="263163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CCBF23-9EE2-9128-650D-6549FC2D21D2}"/>
              </a:ext>
            </a:extLst>
          </p:cNvPr>
          <p:cNvSpPr txBox="1"/>
          <p:nvPr/>
        </p:nvSpPr>
        <p:spPr>
          <a:xfrm>
            <a:off x="437920" y="53092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入力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7BBDB35-CE71-29C8-F468-249A1AF52E4B}"/>
              </a:ext>
            </a:extLst>
          </p:cNvPr>
          <p:cNvSpPr/>
          <p:nvPr/>
        </p:nvSpPr>
        <p:spPr>
          <a:xfrm>
            <a:off x="222348" y="339283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584773-9899-ADA5-346B-CD638B9E9DD5}"/>
              </a:ext>
            </a:extLst>
          </p:cNvPr>
          <p:cNvSpPr/>
          <p:nvPr/>
        </p:nvSpPr>
        <p:spPr>
          <a:xfrm>
            <a:off x="558898" y="339283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7FBCA5-C163-FCCD-8150-3CD20B1A91C8}"/>
              </a:ext>
            </a:extLst>
          </p:cNvPr>
          <p:cNvSpPr/>
          <p:nvPr/>
        </p:nvSpPr>
        <p:spPr>
          <a:xfrm>
            <a:off x="222348" y="484997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2CF6A6-E26F-AAD4-6BF2-030A8191CC6F}"/>
              </a:ext>
            </a:extLst>
          </p:cNvPr>
          <p:cNvSpPr/>
          <p:nvPr/>
        </p:nvSpPr>
        <p:spPr>
          <a:xfrm>
            <a:off x="558898" y="484997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76CDA66-2840-32C4-D977-AA067CBB0C8F}"/>
              </a:ext>
            </a:extLst>
          </p:cNvPr>
          <p:cNvSpPr/>
          <p:nvPr/>
        </p:nvSpPr>
        <p:spPr>
          <a:xfrm>
            <a:off x="546752" y="411966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F16827-69B1-E8C1-F01A-283DD410D8D7}"/>
              </a:ext>
            </a:extLst>
          </p:cNvPr>
          <p:cNvSpPr/>
          <p:nvPr/>
        </p:nvSpPr>
        <p:spPr>
          <a:xfrm>
            <a:off x="212499" y="4106859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A38EE7-A1BE-255F-272E-73A1C25C6401}"/>
              </a:ext>
            </a:extLst>
          </p:cNvPr>
          <p:cNvSpPr txBox="1"/>
          <p:nvPr/>
        </p:nvSpPr>
        <p:spPr>
          <a:xfrm>
            <a:off x="1533176" y="5315361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望みの</a:t>
            </a:r>
            <a:endParaRPr kumimoji="1" lang="en-US" altLang="ja-JP" sz="2400" dirty="0"/>
          </a:p>
          <a:p>
            <a:r>
              <a:rPr kumimoji="1" lang="ja-JP" altLang="en-US" sz="2400" dirty="0"/>
              <a:t>出力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092DD1-CEC8-B8A9-6015-AF02D1DB4329}"/>
              </a:ext>
            </a:extLst>
          </p:cNvPr>
          <p:cNvSpPr txBox="1"/>
          <p:nvPr/>
        </p:nvSpPr>
        <p:spPr>
          <a:xfrm>
            <a:off x="927882" y="257991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EEA430-C6D9-FE6E-C7C1-14F65ACBF547}"/>
              </a:ext>
            </a:extLst>
          </p:cNvPr>
          <p:cNvSpPr txBox="1"/>
          <p:nvPr/>
        </p:nvSpPr>
        <p:spPr>
          <a:xfrm>
            <a:off x="927882" y="335959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B4AFB33-07C3-38E2-0774-CAF3DFE00822}"/>
              </a:ext>
            </a:extLst>
          </p:cNvPr>
          <p:cNvSpPr txBox="1"/>
          <p:nvPr/>
        </p:nvSpPr>
        <p:spPr>
          <a:xfrm>
            <a:off x="927882" y="405032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A43314-FBF0-57BD-12C1-7532F8E5800F}"/>
              </a:ext>
            </a:extLst>
          </p:cNvPr>
          <p:cNvSpPr txBox="1"/>
          <p:nvPr/>
        </p:nvSpPr>
        <p:spPr>
          <a:xfrm>
            <a:off x="927882" y="479825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3C9F57C2-7F55-FA69-1D51-169EA708494A}"/>
              </a:ext>
            </a:extLst>
          </p:cNvPr>
          <p:cNvSpPr/>
          <p:nvPr/>
        </p:nvSpPr>
        <p:spPr>
          <a:xfrm>
            <a:off x="3806177" y="2793910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B4FF80-46E4-304E-942A-8B7F551ED05C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752274" y="2901204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17EE68E8-D380-DE80-6AF4-A6F5799B6ABD}"/>
              </a:ext>
            </a:extLst>
          </p:cNvPr>
          <p:cNvCxnSpPr>
            <a:cxnSpLocks/>
          </p:cNvCxnSpPr>
          <p:nvPr/>
        </p:nvCxnSpPr>
        <p:spPr>
          <a:xfrm flipV="1">
            <a:off x="2709463" y="3077117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D57F665-8BAC-D2A9-E4F6-921D92796252}"/>
              </a:ext>
            </a:extLst>
          </p:cNvPr>
          <p:cNvSpPr txBox="1"/>
          <p:nvPr/>
        </p:nvSpPr>
        <p:spPr>
          <a:xfrm>
            <a:off x="3542597" y="341257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ニューロン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012516-3587-5324-5416-BF175D4EC37A}"/>
              </a:ext>
            </a:extLst>
          </p:cNvPr>
          <p:cNvSpPr txBox="1"/>
          <p:nvPr/>
        </p:nvSpPr>
        <p:spPr>
          <a:xfrm>
            <a:off x="2784287" y="2590719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073ABFD6-A312-8532-3E57-02181179FB52}"/>
              </a:ext>
            </a:extLst>
          </p:cNvPr>
          <p:cNvCxnSpPr>
            <a:cxnSpLocks/>
            <a:stCxn id="19" idx="6"/>
            <a:endCxn id="33" idx="2"/>
          </p:cNvCxnSpPr>
          <p:nvPr/>
        </p:nvCxnSpPr>
        <p:spPr>
          <a:xfrm>
            <a:off x="4424244" y="3077115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AA6C3A-E1F9-53F0-E53F-BEB6CE1DF46C}"/>
              </a:ext>
            </a:extLst>
          </p:cNvPr>
          <p:cNvSpPr txBox="1"/>
          <p:nvPr/>
        </p:nvSpPr>
        <p:spPr>
          <a:xfrm>
            <a:off x="2940122" y="23292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F345CAF8-2884-537B-82DA-B545D1D23475}"/>
              </a:ext>
            </a:extLst>
          </p:cNvPr>
          <p:cNvSpPr/>
          <p:nvPr/>
        </p:nvSpPr>
        <p:spPr>
          <a:xfrm>
            <a:off x="3865745" y="530447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056F6B86-077B-73A4-A044-D657FDFBB537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811842" y="5411771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C31E8B4-1C92-93C9-5244-9465EE900B47}"/>
              </a:ext>
            </a:extLst>
          </p:cNvPr>
          <p:cNvCxnSpPr>
            <a:cxnSpLocks/>
          </p:cNvCxnSpPr>
          <p:nvPr/>
        </p:nvCxnSpPr>
        <p:spPr>
          <a:xfrm flipV="1">
            <a:off x="2769031" y="5587684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FF8B81E-2852-F28A-E018-FA5384593D1C}"/>
              </a:ext>
            </a:extLst>
          </p:cNvPr>
          <p:cNvSpPr txBox="1"/>
          <p:nvPr/>
        </p:nvSpPr>
        <p:spPr>
          <a:xfrm>
            <a:off x="3602165" y="59231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ニューロン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7CC234C-A89D-9E05-26D2-FA845D7AAA14}"/>
              </a:ext>
            </a:extLst>
          </p:cNvPr>
          <p:cNvSpPr txBox="1"/>
          <p:nvPr/>
        </p:nvSpPr>
        <p:spPr>
          <a:xfrm>
            <a:off x="2843855" y="5101286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6D095EE-9F3C-2D11-BD42-AA13FB2B76E5}"/>
              </a:ext>
            </a:extLst>
          </p:cNvPr>
          <p:cNvCxnSpPr>
            <a:cxnSpLocks/>
            <a:stCxn id="26" idx="6"/>
            <a:endCxn id="33" idx="2"/>
          </p:cNvCxnSpPr>
          <p:nvPr/>
        </p:nvCxnSpPr>
        <p:spPr>
          <a:xfrm flipV="1">
            <a:off x="4483812" y="4308127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8A6EBCF-C312-30FC-B763-67FA8B0A83AB}"/>
              </a:ext>
            </a:extLst>
          </p:cNvPr>
          <p:cNvSpPr txBox="1"/>
          <p:nvPr/>
        </p:nvSpPr>
        <p:spPr>
          <a:xfrm>
            <a:off x="2999690" y="4773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10FC8539-E143-6DC3-656F-4262081EE3B2}"/>
              </a:ext>
            </a:extLst>
          </p:cNvPr>
          <p:cNvSpPr/>
          <p:nvPr/>
        </p:nvSpPr>
        <p:spPr>
          <a:xfrm>
            <a:off x="5433727" y="402492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1AE0B08-F3DA-88CF-2CE4-1C04FB73BF29}"/>
              </a:ext>
            </a:extLst>
          </p:cNvPr>
          <p:cNvSpPr txBox="1"/>
          <p:nvPr/>
        </p:nvSpPr>
        <p:spPr>
          <a:xfrm>
            <a:off x="4905438" y="22600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活性化関数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4D12943-3B0F-48B9-B854-46EEDBABE267}"/>
              </a:ext>
            </a:extLst>
          </p:cNvPr>
          <p:cNvGrpSpPr/>
          <p:nvPr/>
        </p:nvGrpSpPr>
        <p:grpSpPr>
          <a:xfrm>
            <a:off x="4507116" y="2658362"/>
            <a:ext cx="3186479" cy="923330"/>
            <a:chOff x="5722270" y="1627233"/>
            <a:chExt cx="3186479" cy="923330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F50B576A-1BCB-616D-0FF6-F4A15D47B298}"/>
                </a:ext>
              </a:extLst>
            </p:cNvPr>
            <p:cNvSpPr txBox="1"/>
            <p:nvPr/>
          </p:nvSpPr>
          <p:spPr>
            <a:xfrm>
              <a:off x="7800753" y="1627233"/>
              <a:ext cx="1107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ReLU</a:t>
              </a:r>
              <a:endParaRPr kumimoji="1" lang="en-US" altLang="ja-JP" dirty="0"/>
            </a:p>
            <a:p>
              <a:r>
                <a:rPr kumimoji="1" lang="ja-JP" altLang="en-US" b="1" dirty="0"/>
                <a:t>バイアス</a:t>
              </a:r>
              <a:endParaRPr kumimoji="1" lang="en-US" altLang="ja-JP" b="1" dirty="0"/>
            </a:p>
            <a:p>
              <a:r>
                <a:rPr kumimoji="1" lang="ja-JP" altLang="en-US" b="1" dirty="0"/>
                <a:t>は </a:t>
              </a:r>
              <a:r>
                <a:rPr kumimoji="1" lang="en-US" altLang="ja-JP" b="1" dirty="0"/>
                <a:t>0</a:t>
              </a:r>
              <a:r>
                <a:rPr kumimoji="1" lang="en-US" altLang="ja-JP" dirty="0"/>
                <a:t> </a:t>
              </a: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001247D6-4637-FF7C-6F00-E27242BEEAD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85F319D-81D6-B943-F2C0-0F6AA170C413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2.0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1.0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0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5436E0DA-C4C1-92A3-F202-67CDC10C052F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-2.0    -1.0    0.0     1.0     2.0</a:t>
              </a: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3318609-2501-954D-7A37-EAB67B63CE40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A288ED5-517F-9716-F5B1-0A93DBC7122A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3E4DA3F-4530-0AFA-2C37-01368DE6ACE8}"/>
              </a:ext>
            </a:extLst>
          </p:cNvPr>
          <p:cNvSpPr txBox="1"/>
          <p:nvPr/>
        </p:nvSpPr>
        <p:spPr>
          <a:xfrm>
            <a:off x="5088678" y="3617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重み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6336FED-2077-B66F-B489-173F2687220B}"/>
              </a:ext>
            </a:extLst>
          </p:cNvPr>
          <p:cNvSpPr txBox="1"/>
          <p:nvPr/>
        </p:nvSpPr>
        <p:spPr>
          <a:xfrm>
            <a:off x="4888391" y="3543470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-1</a:t>
            </a:r>
          </a:p>
          <a:p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2</a:t>
            </a:r>
          </a:p>
          <a:p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927DD14-D047-E1D8-D0B7-95A0868CD30D}"/>
              </a:ext>
            </a:extLst>
          </p:cNvPr>
          <p:cNvSpPr txBox="1"/>
          <p:nvPr/>
        </p:nvSpPr>
        <p:spPr>
          <a:xfrm>
            <a:off x="6570374" y="598667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b="1" dirty="0"/>
              <a:t>バイアス</a:t>
            </a:r>
            <a:endParaRPr kumimoji="1" lang="en-US" altLang="ja-JP" b="1" dirty="0"/>
          </a:p>
          <a:p>
            <a:r>
              <a:rPr kumimoji="1" lang="ja-JP" altLang="en-US" b="1" dirty="0"/>
              <a:t>は </a:t>
            </a:r>
            <a:r>
              <a:rPr kumimoji="1" lang="en-US" altLang="ja-JP" b="1" dirty="0"/>
              <a:t>-1 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BD7ECC8-BE02-2BEC-CC4C-15F776D4B64B}"/>
              </a:ext>
            </a:extLst>
          </p:cNvPr>
          <p:cNvSpPr/>
          <p:nvPr/>
        </p:nvSpPr>
        <p:spPr>
          <a:xfrm>
            <a:off x="4892224" y="5876520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514AD04-AF42-990C-E21A-01BCC0D47FF0}"/>
              </a:ext>
            </a:extLst>
          </p:cNvPr>
          <p:cNvSpPr txBox="1"/>
          <p:nvPr/>
        </p:nvSpPr>
        <p:spPr>
          <a:xfrm>
            <a:off x="4560267" y="5876520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498A368-37EA-E968-5949-E1BF198C9078}"/>
              </a:ext>
            </a:extLst>
          </p:cNvPr>
          <p:cNvSpPr txBox="1"/>
          <p:nvPr/>
        </p:nvSpPr>
        <p:spPr>
          <a:xfrm>
            <a:off x="4806583" y="6497710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C4E27A0-5E3A-33F9-4F98-7EFE87380E86}"/>
              </a:ext>
            </a:extLst>
          </p:cNvPr>
          <p:cNvCxnSpPr>
            <a:cxnSpLocks/>
          </p:cNvCxnSpPr>
          <p:nvPr/>
        </p:nvCxnSpPr>
        <p:spPr>
          <a:xfrm>
            <a:off x="4892224" y="6422810"/>
            <a:ext cx="117946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38FBDA16-1C0D-9FFE-1D15-AF069D195605}"/>
              </a:ext>
            </a:extLst>
          </p:cNvPr>
          <p:cNvCxnSpPr>
            <a:cxnSpLocks/>
          </p:cNvCxnSpPr>
          <p:nvPr/>
        </p:nvCxnSpPr>
        <p:spPr>
          <a:xfrm flipV="1">
            <a:off x="6048352" y="5986679"/>
            <a:ext cx="451072" cy="44656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D69948A-CE64-9A06-AA53-A861AD61FF03}"/>
              </a:ext>
            </a:extLst>
          </p:cNvPr>
          <p:cNvSpPr txBox="1"/>
          <p:nvPr/>
        </p:nvSpPr>
        <p:spPr>
          <a:xfrm>
            <a:off x="8036004" y="398981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endParaRPr kumimoji="1" lang="en-US" altLang="ja-JP" dirty="0"/>
          </a:p>
          <a:p>
            <a:r>
              <a:rPr kumimoji="1" lang="ja-JP" altLang="en-US" b="1" dirty="0"/>
              <a:t>バイアス</a:t>
            </a:r>
            <a:endParaRPr kumimoji="1" lang="en-US" altLang="ja-JP" b="1" dirty="0"/>
          </a:p>
          <a:p>
            <a:r>
              <a:rPr kumimoji="1" lang="ja-JP" altLang="en-US" b="1" dirty="0"/>
              <a:t>は </a:t>
            </a:r>
            <a:r>
              <a:rPr kumimoji="1" lang="en-US" altLang="ja-JP" b="1" dirty="0"/>
              <a:t>+1</a:t>
            </a:r>
            <a:endParaRPr kumimoji="1" lang="en-US" altLang="ja-JP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3CA2BEA-BAC5-459B-3449-12FE59C51C9C}"/>
              </a:ext>
            </a:extLst>
          </p:cNvPr>
          <p:cNvSpPr/>
          <p:nvPr/>
        </p:nvSpPr>
        <p:spPr>
          <a:xfrm>
            <a:off x="6357854" y="3879655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F1439B0-13B8-98CB-43EC-C806B34C66FD}"/>
              </a:ext>
            </a:extLst>
          </p:cNvPr>
          <p:cNvSpPr txBox="1"/>
          <p:nvPr/>
        </p:nvSpPr>
        <p:spPr>
          <a:xfrm>
            <a:off x="6025897" y="3879655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C06B288-D11E-9977-3014-4CB851D41DF8}"/>
              </a:ext>
            </a:extLst>
          </p:cNvPr>
          <p:cNvSpPr txBox="1"/>
          <p:nvPr/>
        </p:nvSpPr>
        <p:spPr>
          <a:xfrm>
            <a:off x="6272213" y="4500845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A5BCFE47-1549-56CE-5453-2E6DCC13364F}"/>
              </a:ext>
            </a:extLst>
          </p:cNvPr>
          <p:cNvCxnSpPr>
            <a:cxnSpLocks/>
          </p:cNvCxnSpPr>
          <p:nvPr/>
        </p:nvCxnSpPr>
        <p:spPr>
          <a:xfrm>
            <a:off x="6357854" y="4425945"/>
            <a:ext cx="5000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244FDC7-856E-396E-F411-1280DB33B1EF}"/>
              </a:ext>
            </a:extLst>
          </p:cNvPr>
          <p:cNvCxnSpPr>
            <a:cxnSpLocks/>
          </p:cNvCxnSpPr>
          <p:nvPr/>
        </p:nvCxnSpPr>
        <p:spPr>
          <a:xfrm flipV="1">
            <a:off x="6835420" y="3892287"/>
            <a:ext cx="608355" cy="55397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537205C-6185-59B4-C082-8EBDAC6D627F}"/>
              </a:ext>
            </a:extLst>
          </p:cNvPr>
          <p:cNvSpPr txBox="1"/>
          <p:nvPr/>
        </p:nvSpPr>
        <p:spPr>
          <a:xfrm>
            <a:off x="188034" y="216767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1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7D1A0-5FFA-D1A5-5A9A-E12F8A79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7B13B3-3ABB-797C-B54F-568E520B1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https://trinket.io/python/8a0eed74c9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596F77-E95F-FDCB-7DD5-608B5D31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B73A7E-29FD-5E1B-602F-2F184DF4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6" y="1631208"/>
            <a:ext cx="7247248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56E89C-E6B2-07BE-B9D0-B763E21F1516}"/>
              </a:ext>
            </a:extLst>
          </p:cNvPr>
          <p:cNvSpPr/>
          <p:nvPr/>
        </p:nvSpPr>
        <p:spPr>
          <a:xfrm>
            <a:off x="5014112" y="3708846"/>
            <a:ext cx="2076175" cy="957678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B94F9C-7C40-9989-92C5-A607DE3DCB4F}"/>
              </a:ext>
            </a:extLst>
          </p:cNvPr>
          <p:cNvSpPr/>
          <p:nvPr/>
        </p:nvSpPr>
        <p:spPr>
          <a:xfrm>
            <a:off x="2412474" y="2419808"/>
            <a:ext cx="2076175" cy="1280441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C4018EA-FAA9-F229-3726-440773718578}"/>
              </a:ext>
            </a:extLst>
          </p:cNvPr>
          <p:cNvSpPr/>
          <p:nvPr/>
        </p:nvSpPr>
        <p:spPr>
          <a:xfrm>
            <a:off x="2508936" y="4964984"/>
            <a:ext cx="2010036" cy="923326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F10C91F-04CD-49C2-A058-B57B6070939A}"/>
              </a:ext>
            </a:extLst>
          </p:cNvPr>
          <p:cNvSpPr/>
          <p:nvPr/>
        </p:nvSpPr>
        <p:spPr>
          <a:xfrm>
            <a:off x="128667" y="172009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465217" y="1720096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A78D9A8-9E60-4401-AA33-6BC4BDFDF3DE}"/>
              </a:ext>
            </a:extLst>
          </p:cNvPr>
          <p:cNvSpPr/>
          <p:nvPr/>
        </p:nvSpPr>
        <p:spPr>
          <a:xfrm>
            <a:off x="128667" y="2481301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F102FCA-AFE1-45B9-AC8C-5A4F030B549A}"/>
              </a:ext>
            </a:extLst>
          </p:cNvPr>
          <p:cNvSpPr/>
          <p:nvPr/>
        </p:nvSpPr>
        <p:spPr>
          <a:xfrm>
            <a:off x="465217" y="2481301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128667" y="393844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465217" y="393844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CB82A1-2978-4A09-83EF-EA070E45F5C4}"/>
              </a:ext>
            </a:extLst>
          </p:cNvPr>
          <p:cNvSpPr/>
          <p:nvPr/>
        </p:nvSpPr>
        <p:spPr>
          <a:xfrm>
            <a:off x="453071" y="321093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6DF0032-43AF-4104-9A9F-56675AE24963}"/>
              </a:ext>
            </a:extLst>
          </p:cNvPr>
          <p:cNvSpPr/>
          <p:nvPr/>
        </p:nvSpPr>
        <p:spPr>
          <a:xfrm>
            <a:off x="127049" y="321093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F8C7C20-32B7-46BF-B596-145369A9A1DF}"/>
              </a:ext>
            </a:extLst>
          </p:cNvPr>
          <p:cNvSpPr txBox="1"/>
          <p:nvPr/>
        </p:nvSpPr>
        <p:spPr>
          <a:xfrm>
            <a:off x="834201" y="166837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2E7C518-6C1D-4E9F-B560-2845C1662B35}"/>
              </a:ext>
            </a:extLst>
          </p:cNvPr>
          <p:cNvSpPr txBox="1"/>
          <p:nvPr/>
        </p:nvSpPr>
        <p:spPr>
          <a:xfrm>
            <a:off x="834201" y="2448059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6506928-A712-490A-97A8-8CDD73E47823}"/>
              </a:ext>
            </a:extLst>
          </p:cNvPr>
          <p:cNvSpPr txBox="1"/>
          <p:nvPr/>
        </p:nvSpPr>
        <p:spPr>
          <a:xfrm>
            <a:off x="834201" y="313878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834201" y="388672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0,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      </a:t>
            </a:r>
            <a:r>
              <a:rPr kumimoji="1"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3712496" y="188237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2658593" y="198966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2615782" y="216558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664508" y="1666300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330563" y="216558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3771989" y="398345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2718086" y="409074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2655527" y="4313200"/>
            <a:ext cx="1142729" cy="236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2772413" y="3859277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1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1</a:t>
            </a:r>
          </a:p>
          <a:p>
            <a:endParaRPr kumimoji="1" lang="ja-JP" altLang="en-US" dirty="0"/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390056" y="3396592"/>
            <a:ext cx="949990" cy="8700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340046" y="311338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4413435" y="1829168"/>
            <a:ext cx="3632667" cy="789249"/>
            <a:chOff x="5722270" y="1709574"/>
            <a:chExt cx="3632667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1622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ReLU</a:t>
              </a:r>
              <a:endParaRPr kumimoji="1" lang="en-US" altLang="ja-JP" dirty="0"/>
            </a:p>
            <a:p>
              <a:r>
                <a:rPr kumimoji="1" lang="ja-JP" altLang="en-US" dirty="0"/>
                <a:t>バイアスは０</a:t>
              </a:r>
              <a:r>
                <a:rPr kumimoji="1" lang="en-US" altLang="ja-JP" dirty="0"/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2.0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1.0</a:t>
              </a:r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endParaRPr kumimoji="1" lang="en-US" altLang="ja-JP" sz="1100" dirty="0"/>
            </a:p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400"/>
                </a:lnSpc>
              </a:pPr>
              <a:r>
                <a:rPr kumimoji="1" lang="en-US" altLang="ja-JP" sz="1100" dirty="0"/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48AEDE34-406A-4D54-9806-CA77751FC2FB}"/>
              </a:ext>
            </a:extLst>
          </p:cNvPr>
          <p:cNvSpPr/>
          <p:nvPr/>
        </p:nvSpPr>
        <p:spPr>
          <a:xfrm>
            <a:off x="4798543" y="4964985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650E61F-35DE-4CEF-AC14-B3123AFD5B1F}"/>
              </a:ext>
            </a:extLst>
          </p:cNvPr>
          <p:cNvSpPr txBox="1"/>
          <p:nvPr/>
        </p:nvSpPr>
        <p:spPr>
          <a:xfrm>
            <a:off x="4466586" y="4964985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67B97031-1BDE-48C1-BB40-C25468955D9F}"/>
              </a:ext>
            </a:extLst>
          </p:cNvPr>
          <p:cNvSpPr txBox="1"/>
          <p:nvPr/>
        </p:nvSpPr>
        <p:spPr>
          <a:xfrm>
            <a:off x="4712902" y="5586175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87847630-F7C0-4AF1-B8F8-032DD84AD848}"/>
              </a:ext>
            </a:extLst>
          </p:cNvPr>
          <p:cNvCxnSpPr>
            <a:cxnSpLocks/>
          </p:cNvCxnSpPr>
          <p:nvPr/>
        </p:nvCxnSpPr>
        <p:spPr>
          <a:xfrm>
            <a:off x="4798543" y="5511275"/>
            <a:ext cx="117946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1DE50523-6B8C-4F9A-8DBB-E547E2190304}"/>
              </a:ext>
            </a:extLst>
          </p:cNvPr>
          <p:cNvCxnSpPr>
            <a:cxnSpLocks/>
          </p:cNvCxnSpPr>
          <p:nvPr/>
        </p:nvCxnSpPr>
        <p:spPr>
          <a:xfrm flipV="1">
            <a:off x="5954671" y="5075144"/>
            <a:ext cx="451072" cy="44656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4794710" y="263193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-1</a:t>
            </a:r>
          </a:p>
          <a:p>
            <a:endParaRPr kumimoji="1" lang="en-US" altLang="ja-JP" sz="2000" b="1" dirty="0">
              <a:solidFill>
                <a:srgbClr val="FF0000"/>
              </a:solidFill>
            </a:endParaRP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sz="2000" b="1" dirty="0">
                <a:solidFill>
                  <a:srgbClr val="FF0000"/>
                </a:solidFill>
              </a:rPr>
              <a:t>2</a:t>
            </a:r>
          </a:p>
          <a:p>
            <a:endParaRPr kumimoji="1" lang="ja-JP" altLang="en-US" dirty="0"/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1658B17-DB98-4431-9E62-DE5BE8A844F2}"/>
              </a:ext>
            </a:extLst>
          </p:cNvPr>
          <p:cNvSpPr/>
          <p:nvPr/>
        </p:nvSpPr>
        <p:spPr>
          <a:xfrm>
            <a:off x="6264173" y="2968120"/>
            <a:ext cx="1615017" cy="546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69FD4479-4B00-4580-80E1-E1FAEB7D7D2A}"/>
              </a:ext>
            </a:extLst>
          </p:cNvPr>
          <p:cNvSpPr txBox="1"/>
          <p:nvPr/>
        </p:nvSpPr>
        <p:spPr>
          <a:xfrm>
            <a:off x="5932216" y="2968120"/>
            <a:ext cx="364267" cy="681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2.0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1.0</a:t>
            </a:r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endParaRPr kumimoji="1" lang="en-US" altLang="ja-JP" sz="1100" dirty="0"/>
          </a:p>
          <a:p>
            <a:pPr algn="r">
              <a:lnSpc>
                <a:spcPts val="400"/>
              </a:lnSpc>
            </a:pPr>
            <a:r>
              <a:rPr kumimoji="1" lang="en-US" altLang="ja-JP" sz="1100" dirty="0"/>
              <a:t>0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D179FBB-57C9-434D-AA10-3DAA96FF2006}"/>
              </a:ext>
            </a:extLst>
          </p:cNvPr>
          <p:cNvSpPr txBox="1"/>
          <p:nvPr/>
        </p:nvSpPr>
        <p:spPr>
          <a:xfrm>
            <a:off x="6178532" y="3589310"/>
            <a:ext cx="1745992" cy="168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00"/>
              </a:lnSpc>
            </a:pPr>
            <a:r>
              <a:rPr kumimoji="1" lang="en-US" altLang="ja-JP" sz="1100" dirty="0"/>
              <a:t>-2.0    -1.0    0.0     1.0     2.0</a:t>
            </a:r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CD5F06A3-8E75-4947-8A52-7A670C70B607}"/>
              </a:ext>
            </a:extLst>
          </p:cNvPr>
          <p:cNvCxnSpPr>
            <a:cxnSpLocks/>
          </p:cNvCxnSpPr>
          <p:nvPr/>
        </p:nvCxnSpPr>
        <p:spPr>
          <a:xfrm>
            <a:off x="6264173" y="3514410"/>
            <a:ext cx="50008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0FCCCBE3-A83F-4653-BE5A-EC448A488794}"/>
              </a:ext>
            </a:extLst>
          </p:cNvPr>
          <p:cNvCxnSpPr>
            <a:cxnSpLocks/>
          </p:cNvCxnSpPr>
          <p:nvPr/>
        </p:nvCxnSpPr>
        <p:spPr>
          <a:xfrm flipV="1">
            <a:off x="6741739" y="2980752"/>
            <a:ext cx="608355" cy="55397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23A78E9-22D8-4BE5-BCF7-8D36114AEBB4}"/>
              </a:ext>
            </a:extLst>
          </p:cNvPr>
          <p:cNvSpPr txBox="1"/>
          <p:nvPr/>
        </p:nvSpPr>
        <p:spPr>
          <a:xfrm>
            <a:off x="416776" y="221154"/>
            <a:ext cx="8802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それぞれの</a:t>
            </a:r>
            <a:r>
              <a:rPr kumimoji="1" lang="ja-JP" altLang="en-US" sz="2800" b="1" dirty="0"/>
              <a:t>ニューロン</a:t>
            </a:r>
            <a:r>
              <a:rPr kumimoji="1" lang="ja-JP" altLang="en-US" sz="2800" dirty="0"/>
              <a:t>が「</a:t>
            </a:r>
            <a:r>
              <a:rPr kumimoji="1" lang="ja-JP" altLang="en-US" sz="2800" b="1" dirty="0"/>
              <a:t>特定のパターンを識別して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いる</a:t>
            </a:r>
            <a:r>
              <a:rPr kumimoji="1" lang="ja-JP" altLang="en-US" sz="2800" dirty="0"/>
              <a:t>」と考えることもできる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3AE0EDE-DF7A-486E-919E-C8E88D8FB4BB}"/>
              </a:ext>
            </a:extLst>
          </p:cNvPr>
          <p:cNvSpPr/>
          <p:nvPr/>
        </p:nvSpPr>
        <p:spPr>
          <a:xfrm>
            <a:off x="3696788" y="24629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00F5B34E-7216-4398-8930-97E430E8FF26}"/>
              </a:ext>
            </a:extLst>
          </p:cNvPr>
          <p:cNvSpPr/>
          <p:nvPr/>
        </p:nvSpPr>
        <p:spPr>
          <a:xfrm>
            <a:off x="4033338" y="24629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359C4B9-CD2D-4495-B05F-3A2DD4D300B4}"/>
              </a:ext>
            </a:extLst>
          </p:cNvPr>
          <p:cNvSpPr/>
          <p:nvPr/>
        </p:nvSpPr>
        <p:spPr>
          <a:xfrm>
            <a:off x="3690363" y="286550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F7DCFD6-6114-43A5-8024-57FDFB2103D3}"/>
              </a:ext>
            </a:extLst>
          </p:cNvPr>
          <p:cNvSpPr/>
          <p:nvPr/>
        </p:nvSpPr>
        <p:spPr>
          <a:xfrm>
            <a:off x="4026913" y="286550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1FE34F0-FD53-4B40-8064-7B6A3B065C15}"/>
              </a:ext>
            </a:extLst>
          </p:cNvPr>
          <p:cNvSpPr/>
          <p:nvPr/>
        </p:nvSpPr>
        <p:spPr>
          <a:xfrm>
            <a:off x="4025001" y="328469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9C88E2B2-4F9C-443D-BDFA-C0D45135CCEF}"/>
              </a:ext>
            </a:extLst>
          </p:cNvPr>
          <p:cNvSpPr/>
          <p:nvPr/>
        </p:nvSpPr>
        <p:spPr>
          <a:xfrm>
            <a:off x="3683949" y="328355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5FC0711-2354-4D6E-85D9-655D7D2E43E5}"/>
              </a:ext>
            </a:extLst>
          </p:cNvPr>
          <p:cNvSpPr txBox="1"/>
          <p:nvPr/>
        </p:nvSpPr>
        <p:spPr>
          <a:xfrm>
            <a:off x="2399565" y="258295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ニューロンが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FCB2EA5-EB93-4721-9A2B-C48A23942285}"/>
              </a:ext>
            </a:extLst>
          </p:cNvPr>
          <p:cNvSpPr txBox="1"/>
          <p:nvPr/>
        </p:nvSpPr>
        <p:spPr>
          <a:xfrm>
            <a:off x="2487057" y="493807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ニューロンが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FD41C543-E8D3-4619-A05C-C0892BE0812B}"/>
              </a:ext>
            </a:extLst>
          </p:cNvPr>
          <p:cNvSpPr/>
          <p:nvPr/>
        </p:nvSpPr>
        <p:spPr>
          <a:xfrm>
            <a:off x="3778548" y="5211217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93FB7CD2-1F9E-4EAB-87C3-09712849EC4D}"/>
              </a:ext>
            </a:extLst>
          </p:cNvPr>
          <p:cNvSpPr/>
          <p:nvPr/>
        </p:nvSpPr>
        <p:spPr>
          <a:xfrm>
            <a:off x="4115098" y="5211217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F638CAA-6F41-4E47-9CFB-92703706FF1D}"/>
              </a:ext>
            </a:extLst>
          </p:cNvPr>
          <p:cNvSpPr txBox="1"/>
          <p:nvPr/>
        </p:nvSpPr>
        <p:spPr>
          <a:xfrm>
            <a:off x="5000794" y="375736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ニューロンが</a:t>
            </a:r>
            <a:endParaRPr kumimoji="1" lang="en-US" altLang="ja-JP" b="1" dirty="0"/>
          </a:p>
          <a:p>
            <a:r>
              <a:rPr kumimoji="1" lang="ja-JP" altLang="en-US" b="1" dirty="0"/>
              <a:t>識別する</a:t>
            </a:r>
            <a:endParaRPr kumimoji="1" lang="en-US" altLang="ja-JP" b="1" dirty="0"/>
          </a:p>
          <a:p>
            <a:r>
              <a:rPr kumimoji="1" lang="ja-JP" altLang="en-US" b="1" dirty="0"/>
              <a:t>パターン</a:t>
            </a:r>
            <a:endParaRPr kumimoji="1" lang="en-US" altLang="ja-JP" b="1" dirty="0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5338204B-9218-4FBB-8BA6-872505BBBB9A}"/>
              </a:ext>
            </a:extLst>
          </p:cNvPr>
          <p:cNvSpPr/>
          <p:nvPr/>
        </p:nvSpPr>
        <p:spPr>
          <a:xfrm>
            <a:off x="6286540" y="375455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4278E6D5-BA17-405F-93C1-F92F08B177ED}"/>
              </a:ext>
            </a:extLst>
          </p:cNvPr>
          <p:cNvSpPr/>
          <p:nvPr/>
        </p:nvSpPr>
        <p:spPr>
          <a:xfrm>
            <a:off x="6623090" y="3754556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F9C0DF3-BAEE-4411-8C83-E0FE4129FB6B}"/>
              </a:ext>
            </a:extLst>
          </p:cNvPr>
          <p:cNvSpPr/>
          <p:nvPr/>
        </p:nvSpPr>
        <p:spPr>
          <a:xfrm>
            <a:off x="6621178" y="417373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3D7B816D-293B-412E-B8A0-1A6FE2FE92CA}"/>
              </a:ext>
            </a:extLst>
          </p:cNvPr>
          <p:cNvSpPr/>
          <p:nvPr/>
        </p:nvSpPr>
        <p:spPr>
          <a:xfrm>
            <a:off x="6280126" y="4172606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4DE177-24E0-8F29-F255-1291DAEA14E6}"/>
              </a:ext>
            </a:extLst>
          </p:cNvPr>
          <p:cNvSpPr txBox="1"/>
          <p:nvPr/>
        </p:nvSpPr>
        <p:spPr>
          <a:xfrm>
            <a:off x="94353" y="1256139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</a:rPr>
              <a:t>1   2</a:t>
            </a:r>
            <a:endParaRPr kumimoji="1"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EEB763-0C5F-40C4-B47A-C8FB0FE34EAE}"/>
              </a:ext>
            </a:extLst>
          </p:cNvPr>
          <p:cNvSpPr txBox="1"/>
          <p:nvPr/>
        </p:nvSpPr>
        <p:spPr>
          <a:xfrm>
            <a:off x="6476693" y="507514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</a:p>
          <a:p>
            <a:r>
              <a:rPr kumimoji="1" lang="ja-JP" altLang="en-US" dirty="0"/>
              <a:t>バイアス</a:t>
            </a:r>
            <a:endParaRPr kumimoji="1" lang="en-US" altLang="ja-JP" dirty="0"/>
          </a:p>
          <a:p>
            <a:r>
              <a:rPr kumimoji="1" lang="ja-JP" altLang="en-US" dirty="0"/>
              <a:t>は </a:t>
            </a:r>
            <a:r>
              <a:rPr kumimoji="1" lang="en-US" altLang="ja-JP" dirty="0"/>
              <a:t>-1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C225EB-491B-92B6-BF49-4CBD3D14D045}"/>
              </a:ext>
            </a:extLst>
          </p:cNvPr>
          <p:cNvSpPr txBox="1"/>
          <p:nvPr/>
        </p:nvSpPr>
        <p:spPr>
          <a:xfrm>
            <a:off x="7942323" y="307827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ReLU</a:t>
            </a:r>
            <a:endParaRPr kumimoji="1" lang="en-US" altLang="ja-JP" dirty="0"/>
          </a:p>
          <a:p>
            <a:r>
              <a:rPr kumimoji="1" lang="ja-JP" altLang="en-US" dirty="0"/>
              <a:t>バイアス</a:t>
            </a:r>
            <a:endParaRPr kumimoji="1" lang="en-US" altLang="ja-JP" dirty="0"/>
          </a:p>
          <a:p>
            <a:r>
              <a:rPr kumimoji="1" lang="ja-JP" altLang="en-US" dirty="0"/>
              <a:t>は </a:t>
            </a:r>
            <a:r>
              <a:rPr kumimoji="1" lang="en-US" altLang="ja-JP" dirty="0"/>
              <a:t>+1 </a:t>
            </a:r>
          </a:p>
        </p:txBody>
      </p:sp>
    </p:spTree>
    <p:extLst>
      <p:ext uri="{BB962C8B-B14F-4D97-AF65-F5344CB8AC3E}">
        <p14:creationId xmlns:p14="http://schemas.microsoft.com/office/powerpoint/2010/main" val="70330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は，単純な原理で動く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を受け取る．中では，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値の変換</a:t>
            </a:r>
            <a:r>
              <a:rPr lang="ja-JP" altLang="en-US" sz="2400" dirty="0"/>
              <a:t>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層構造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全結合</a:t>
            </a:r>
            <a:r>
              <a:rPr lang="ja-JP" altLang="en-US" sz="2400" dirty="0"/>
              <a:t>のニューラルネットワークが最もシンプルである．</a:t>
            </a:r>
            <a:r>
              <a:rPr lang="ja-JP" altLang="en-US" sz="2400" b="1" dirty="0"/>
              <a:t>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  <a:r>
              <a:rPr lang="ja-JP" altLang="en-US" sz="2400" b="1" dirty="0"/>
              <a:t>２つの層の間のニューロン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すべて結合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望みの出力を得る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学習</a:t>
            </a:r>
            <a:r>
              <a:rPr lang="ja-JP" altLang="en-US" sz="2400" dirty="0"/>
              <a:t>では，</a:t>
            </a:r>
            <a:r>
              <a:rPr lang="ja-JP" altLang="en-US" sz="2400" b="1" dirty="0">
                <a:solidFill>
                  <a:srgbClr val="FF0000"/>
                </a:solidFill>
              </a:rPr>
              <a:t>データを利用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望みの出力が得られるよう</a:t>
            </a:r>
            <a:r>
              <a:rPr lang="ja-JP" altLang="en-US" sz="2400" dirty="0">
                <a:solidFill>
                  <a:srgbClr val="FF0000"/>
                </a:solidFill>
              </a:rPr>
              <a:t>に，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が行われる．画像認識や自然言語処理などに広く利用されている．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41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7836" y="879968"/>
            <a:ext cx="6664635" cy="45847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① ニューラルネットワークの基本的仕組み、から深層学習（ディープラーニング）の概要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、分類への応用、学習の原理まで、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必要な事項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を体系的に説明。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② 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ニューロンの働き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、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層構造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、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結合の重み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の役割を図を交えてビジュアルに分かりやすく説明。イメージしやすい。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③ 原理の説明と、例での説明の両方により、ニューラルネットワークの実際の応用と本質を理解。</a:t>
            </a:r>
            <a:endParaRPr lang="en-US" altLang="ja-JP" sz="2400" dirty="0">
              <a:solidFill>
                <a:srgbClr val="37415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ja-JP" altLang="en-US" sz="2400" dirty="0">
              <a:solidFill>
                <a:srgbClr val="374151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まとめや確認問題で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理解を確実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に。</a:t>
            </a:r>
            <a:r>
              <a:rPr lang="ja-JP" altLang="en-US" sz="2400" b="1" dirty="0">
                <a:solidFill>
                  <a:srgbClr val="374151"/>
                </a:solidFill>
                <a:latin typeface="Abadi" panose="020B0604020104020204" pitchFamily="34" charset="0"/>
              </a:rPr>
              <a:t>易しい内容から難しい内容まで幅広く</a:t>
            </a:r>
            <a:r>
              <a:rPr lang="ja-JP" altLang="en-US" sz="2400" dirty="0">
                <a:solidFill>
                  <a:srgbClr val="374151"/>
                </a:solidFill>
                <a:latin typeface="Abadi" panose="020B0604020104020204" pitchFamily="34" charset="0"/>
              </a:rPr>
              <a:t>説明。</a:t>
            </a:r>
            <a:endParaRPr lang="en-US" altLang="ja-JP" sz="2400" dirty="0">
              <a:solidFill>
                <a:srgbClr val="374151"/>
              </a:solidFill>
              <a:latin typeface="Abadi" panose="020B060402010402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37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5-2 </a:t>
            </a:r>
            <a:r>
              <a:rPr lang="ja-JP" altLang="en-US" dirty="0"/>
              <a:t>深層学習</a:t>
            </a:r>
            <a:br>
              <a:rPr lang="en-US" altLang="ja-JP" dirty="0"/>
            </a:br>
            <a:r>
              <a:rPr lang="ja-JP" altLang="en-US" dirty="0"/>
              <a:t>（ディープラーニング）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28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61AFA3-DC87-46CB-822A-AA40C11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1080738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ディープニューラルネットワーク</a:t>
            </a:r>
            <a:r>
              <a:rPr lang="ja-JP" altLang="en-US" dirty="0"/>
              <a:t>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層が深い（</a:t>
            </a:r>
            <a:r>
              <a:rPr lang="ja-JP" altLang="en-US" b="1" u="sng" dirty="0">
                <a:solidFill>
                  <a:srgbClr val="FF0000"/>
                </a:solidFill>
              </a:rPr>
              <a:t>層の数が多い</a:t>
            </a:r>
            <a:r>
              <a:rPr lang="ja-JP" altLang="en-US" dirty="0"/>
              <a:t>）</a:t>
            </a:r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407904" y="2397868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6CD0BD-0177-427C-BDB3-5F463FF2B67B}"/>
              </a:ext>
            </a:extLst>
          </p:cNvPr>
          <p:cNvSpPr txBox="1"/>
          <p:nvPr/>
        </p:nvSpPr>
        <p:spPr>
          <a:xfrm>
            <a:off x="856093" y="541989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層の数が少ない（浅い）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486206-1AC5-45F5-94FD-DB1F37662932}"/>
              </a:ext>
            </a:extLst>
          </p:cNvPr>
          <p:cNvSpPr txBox="1"/>
          <p:nvPr/>
        </p:nvSpPr>
        <p:spPr>
          <a:xfrm>
            <a:off x="5341751" y="55330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層の数が多い（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深い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DC369F1-3A61-4D63-8EA4-B478BD8F2950}"/>
              </a:ext>
            </a:extLst>
          </p:cNvPr>
          <p:cNvSpPr/>
          <p:nvPr/>
        </p:nvSpPr>
        <p:spPr>
          <a:xfrm>
            <a:off x="1582153" y="3254542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F51FA1-2904-45DD-B13A-05D1157AC4A8}"/>
              </a:ext>
            </a:extLst>
          </p:cNvPr>
          <p:cNvSpPr/>
          <p:nvPr/>
        </p:nvSpPr>
        <p:spPr>
          <a:xfrm>
            <a:off x="1927831" y="3560567"/>
            <a:ext cx="270710" cy="12633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B939A-78D7-4C32-9063-7A420F0C952E}"/>
              </a:ext>
            </a:extLst>
          </p:cNvPr>
          <p:cNvSpPr/>
          <p:nvPr/>
        </p:nvSpPr>
        <p:spPr>
          <a:xfrm>
            <a:off x="2273509" y="3429000"/>
            <a:ext cx="270710" cy="149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3D64FA4-062E-41F8-99F3-234479FB1D2C}"/>
              </a:ext>
            </a:extLst>
          </p:cNvPr>
          <p:cNvSpPr/>
          <p:nvPr/>
        </p:nvSpPr>
        <p:spPr>
          <a:xfrm>
            <a:off x="5167564" y="3389338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F41FB1-94DB-4591-BB81-20D868402759}"/>
              </a:ext>
            </a:extLst>
          </p:cNvPr>
          <p:cNvSpPr/>
          <p:nvPr/>
        </p:nvSpPr>
        <p:spPr>
          <a:xfrm>
            <a:off x="5513242" y="3521506"/>
            <a:ext cx="270710" cy="16227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1FBB16C-DEA7-4049-BE60-F4393E838B52}"/>
              </a:ext>
            </a:extLst>
          </p:cNvPr>
          <p:cNvSpPr/>
          <p:nvPr/>
        </p:nvSpPr>
        <p:spPr>
          <a:xfrm>
            <a:off x="5858920" y="3661607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0251E1A-B984-474F-B659-5B3E73D3E3CF}"/>
              </a:ext>
            </a:extLst>
          </p:cNvPr>
          <p:cNvSpPr/>
          <p:nvPr/>
        </p:nvSpPr>
        <p:spPr>
          <a:xfrm>
            <a:off x="6204598" y="3985124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FDABD12-23DE-4FE0-B071-04BFB9FFE8AA}"/>
              </a:ext>
            </a:extLst>
          </p:cNvPr>
          <p:cNvSpPr/>
          <p:nvPr/>
        </p:nvSpPr>
        <p:spPr>
          <a:xfrm>
            <a:off x="6563227" y="3707062"/>
            <a:ext cx="270710" cy="1253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2ED5DF-3DED-44B1-BDB8-22DBCFE01176}"/>
              </a:ext>
            </a:extLst>
          </p:cNvPr>
          <p:cNvSpPr/>
          <p:nvPr/>
        </p:nvSpPr>
        <p:spPr>
          <a:xfrm>
            <a:off x="6921856" y="3429000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F18B233-29CD-4716-9160-BBD28502222B}"/>
              </a:ext>
            </a:extLst>
          </p:cNvPr>
          <p:cNvSpPr/>
          <p:nvPr/>
        </p:nvSpPr>
        <p:spPr>
          <a:xfrm>
            <a:off x="7280485" y="3707062"/>
            <a:ext cx="270710" cy="1299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4589AE5-3D71-452D-91A9-DEE9E3CC156E}"/>
              </a:ext>
            </a:extLst>
          </p:cNvPr>
          <p:cNvSpPr/>
          <p:nvPr/>
        </p:nvSpPr>
        <p:spPr>
          <a:xfrm>
            <a:off x="7639114" y="3985124"/>
            <a:ext cx="270710" cy="871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65CA097-D6C8-41F4-ADB4-6456BE855401}"/>
              </a:ext>
            </a:extLst>
          </p:cNvPr>
          <p:cNvSpPr/>
          <p:nvPr/>
        </p:nvSpPr>
        <p:spPr>
          <a:xfrm>
            <a:off x="7997743" y="3429000"/>
            <a:ext cx="270710" cy="1855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01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ディープニューラルネットワーク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-431321" y="2258386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EEAC7A-246C-4000-8511-AE082D2F202F}"/>
              </a:ext>
            </a:extLst>
          </p:cNvPr>
          <p:cNvSpPr txBox="1"/>
          <p:nvPr/>
        </p:nvSpPr>
        <p:spPr>
          <a:xfrm>
            <a:off x="1503723" y="2419611"/>
            <a:ext cx="92333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３層の</a:t>
            </a:r>
            <a:endParaRPr kumimoji="1" lang="en-US" altLang="ja-JP" sz="2400" dirty="0"/>
          </a:p>
          <a:p>
            <a:r>
              <a:rPr kumimoji="1" lang="ja-JP" altLang="en-US" sz="2400" dirty="0"/>
              <a:t>ニューラルネットワーク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40C183-E7B4-4FAC-A2CA-BA4FC7586018}"/>
              </a:ext>
            </a:extLst>
          </p:cNvPr>
          <p:cNvSpPr txBox="1"/>
          <p:nvPr/>
        </p:nvSpPr>
        <p:spPr>
          <a:xfrm>
            <a:off x="2489303" y="2419612"/>
            <a:ext cx="92333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３層の</a:t>
            </a:r>
            <a:endParaRPr kumimoji="1" lang="en-US" altLang="ja-JP" sz="2400" dirty="0"/>
          </a:p>
          <a:p>
            <a:r>
              <a:rPr kumimoji="1" lang="ja-JP" altLang="en-US" sz="2400" dirty="0"/>
              <a:t>ニューラルネットワーク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AFC7D-2B8E-4D6E-8B6D-DF173916181F}"/>
              </a:ext>
            </a:extLst>
          </p:cNvPr>
          <p:cNvSpPr txBox="1"/>
          <p:nvPr/>
        </p:nvSpPr>
        <p:spPr>
          <a:xfrm>
            <a:off x="3474883" y="2419610"/>
            <a:ext cx="9233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/>
              <a:t>２層の</a:t>
            </a:r>
            <a:endParaRPr kumimoji="1" lang="en-US" altLang="ja-JP" sz="2400" dirty="0"/>
          </a:p>
          <a:p>
            <a:r>
              <a:rPr kumimoji="1" lang="ja-JP" altLang="en-US" sz="2400" dirty="0"/>
              <a:t>ニューラルネットワーク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66E380-7508-4666-AE3F-5882E18DD3D8}"/>
              </a:ext>
            </a:extLst>
          </p:cNvPr>
          <p:cNvSpPr txBox="1"/>
          <p:nvPr/>
        </p:nvSpPr>
        <p:spPr>
          <a:xfrm>
            <a:off x="5064486" y="392580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合計で８層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4CCC332-5E3D-4212-ACAD-CEA97B4A74B7}"/>
              </a:ext>
            </a:extLst>
          </p:cNvPr>
          <p:cNvSpPr txBox="1">
            <a:spLocks/>
          </p:cNvSpPr>
          <p:nvPr/>
        </p:nvSpPr>
        <p:spPr>
          <a:xfrm>
            <a:off x="242136" y="960513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層が浅い（</a:t>
            </a:r>
            <a:r>
              <a:rPr lang="ja-JP" altLang="en-US" b="1" u="sng" dirty="0">
                <a:solidFill>
                  <a:srgbClr val="FF0000"/>
                </a:solidFill>
              </a:rPr>
              <a:t>層の数が少ない</a:t>
            </a:r>
            <a:r>
              <a:rPr lang="ja-JP" altLang="en-US" dirty="0"/>
              <a:t>）</a:t>
            </a:r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を</a:t>
            </a:r>
            <a:r>
              <a:rPr lang="ja-JP" altLang="en-US" b="1" u="sng" dirty="0"/>
              <a:t>組み合わせる</a:t>
            </a:r>
            <a:r>
              <a:rPr lang="ja-JP" altLang="en-US" dirty="0"/>
              <a:t>こともある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955CED-52A0-44F6-8B2E-990760EBA0A9}"/>
              </a:ext>
            </a:extLst>
          </p:cNvPr>
          <p:cNvSpPr txBox="1"/>
          <p:nvPr/>
        </p:nvSpPr>
        <p:spPr>
          <a:xfrm>
            <a:off x="4905068" y="464297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（さまざまな組み合わせが</a:t>
            </a:r>
            <a:endParaRPr kumimoji="1" lang="en-US" altLang="ja-JP" sz="2400" dirty="0"/>
          </a:p>
          <a:p>
            <a:r>
              <a:rPr kumimoji="1" lang="ja-JP" altLang="en-US" sz="2400" dirty="0"/>
              <a:t>　ありえる）</a:t>
            </a:r>
          </a:p>
        </p:txBody>
      </p:sp>
    </p:spTree>
    <p:extLst>
      <p:ext uri="{BB962C8B-B14F-4D97-AF65-F5344CB8AC3E}">
        <p14:creationId xmlns:p14="http://schemas.microsoft.com/office/powerpoint/2010/main" val="3672635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B7124-B33E-48A2-9B82-C0B319A8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ディープラーニングへ</a:t>
            </a:r>
            <a:r>
              <a:rPr lang="ja-JP" altLang="en-US" dirty="0"/>
              <a:t>の期待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7E2BFE-6182-4B5F-9E0E-51F156BD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844187" cy="2136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u="sng" dirty="0">
                <a:solidFill>
                  <a:srgbClr val="FF0000"/>
                </a:solidFill>
              </a:rPr>
              <a:t>ディープラーニング（ディープニューラルネットワークの学習）により、難問にチャレンジ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F2FECA-7B99-4002-A309-A877CA7A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334E8E5-0C08-49D4-B266-0BCD9A9AF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61" y="3939898"/>
            <a:ext cx="1782612" cy="19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12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ディープラーニングへの期待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184DFCE-24CD-460A-8B3A-8B0E9ACB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さまざまなレベルのパターン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165AEE-4EDB-44FE-B66E-503A62168838}"/>
              </a:ext>
            </a:extLst>
          </p:cNvPr>
          <p:cNvSpPr txBox="1"/>
          <p:nvPr/>
        </p:nvSpPr>
        <p:spPr>
          <a:xfrm>
            <a:off x="2002949" y="6043923"/>
            <a:ext cx="5310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MIT Introduction to Deep Learning | 6.S191, </a:t>
            </a:r>
          </a:p>
          <a:p>
            <a:r>
              <a:rPr kumimoji="1" lang="en-US" altLang="ja-JP" sz="1400" dirty="0">
                <a:hlinkClick r:id="rId2"/>
              </a:rPr>
              <a:t>https://www.youtube.com/watch?v=5tvmMX8r_OM</a:t>
            </a:r>
            <a:endParaRPr kumimoji="1" lang="en-US" altLang="ja-JP" sz="1400" dirty="0"/>
          </a:p>
          <a:p>
            <a:r>
              <a:rPr kumimoji="1" lang="ja-JP" altLang="en-US" sz="1400" dirty="0"/>
              <a:t>の「</a:t>
            </a:r>
            <a:r>
              <a:rPr kumimoji="1" lang="en-US" altLang="ja-JP" sz="1400" dirty="0"/>
              <a:t>Why Deep Learning</a:t>
            </a:r>
            <a:r>
              <a:rPr kumimoji="1" lang="ja-JP" altLang="en-US" sz="1400" dirty="0"/>
              <a:t>」のページ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2EDF588-8FBF-4297-995E-B3BD6E29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47" y="1496202"/>
            <a:ext cx="8525306" cy="39541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D81421A-914D-4B45-BA2D-3C1F9482D5DC}"/>
              </a:ext>
            </a:extLst>
          </p:cNvPr>
          <p:cNvSpPr txBox="1"/>
          <p:nvPr/>
        </p:nvSpPr>
        <p:spPr>
          <a:xfrm>
            <a:off x="539364" y="5550991"/>
            <a:ext cx="767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線や点のレベル　目，鼻，耳のレベル　顔の構造のレベル</a:t>
            </a:r>
          </a:p>
        </p:txBody>
      </p:sp>
    </p:spTree>
    <p:extLst>
      <p:ext uri="{BB962C8B-B14F-4D97-AF65-F5344CB8AC3E}">
        <p14:creationId xmlns:p14="http://schemas.microsoft.com/office/powerpoint/2010/main" val="189537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A6A1F8C-2558-4ACF-9211-852949B2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26" y="1969685"/>
            <a:ext cx="4936619" cy="22896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ディープラーニングへの期待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430877-6C0D-4511-A675-A84F96B0A8DE}"/>
              </a:ext>
            </a:extLst>
          </p:cNvPr>
          <p:cNvSpPr txBox="1"/>
          <p:nvPr/>
        </p:nvSpPr>
        <p:spPr>
          <a:xfrm>
            <a:off x="356736" y="783457"/>
            <a:ext cx="85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さまざまなレベルのパターン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抽出・認識</a:t>
            </a:r>
            <a:r>
              <a:rPr kumimoji="1" lang="ja-JP" altLang="en-US" sz="2400" dirty="0"/>
              <a:t>できるようになる」という考える場合も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D7EC0F6-D44E-4F23-B5BE-6269E1AC001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369138" y="3963543"/>
            <a:ext cx="468652" cy="1427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7586733-0550-42A8-96A8-4A4DE35E742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3593043" y="3961344"/>
            <a:ext cx="345167" cy="1417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949D1E4-65CE-4621-9EEE-0F60C17BE70B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728162" y="4011885"/>
            <a:ext cx="310468" cy="13557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4215EA5-19D7-4552-81DB-7B326BA558C5}"/>
              </a:ext>
            </a:extLst>
          </p:cNvPr>
          <p:cNvSpPr txBox="1"/>
          <p:nvPr/>
        </p:nvSpPr>
        <p:spPr>
          <a:xfrm>
            <a:off x="5593570" y="471237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「より出力に近い層では，</a:t>
            </a:r>
            <a:endParaRPr kumimoji="1" lang="en-US" altLang="ja-JP" sz="2400" dirty="0"/>
          </a:p>
          <a:p>
            <a:r>
              <a:rPr kumimoji="1" lang="ja-JP" altLang="en-US" sz="2400" b="1" dirty="0"/>
              <a:t>より高次のパターン</a:t>
            </a:r>
            <a:r>
              <a:rPr kumimoji="1" lang="ja-JP" altLang="en-US" sz="2400" dirty="0"/>
              <a:t>を</a:t>
            </a:r>
            <a:endParaRPr kumimoji="1" lang="en-US" altLang="ja-JP" sz="2400" dirty="0"/>
          </a:p>
          <a:p>
            <a:r>
              <a:rPr kumimoji="1" lang="ja-JP" altLang="en-US" sz="2400" dirty="0"/>
              <a:t>認識したい」という</a:t>
            </a:r>
            <a:endParaRPr kumimoji="1" lang="en-US" altLang="ja-JP" sz="2400" dirty="0"/>
          </a:p>
          <a:p>
            <a:r>
              <a:rPr kumimoji="1" lang="ja-JP" altLang="en-US" sz="2400" dirty="0"/>
              <a:t>考え方も</a:t>
            </a:r>
            <a:endParaRPr kumimoji="1" lang="en-US" altLang="ja-JP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6A74D0-75CB-E124-5387-272CB97CAF77}"/>
              </a:ext>
            </a:extLst>
          </p:cNvPr>
          <p:cNvSpPr/>
          <p:nvPr/>
        </p:nvSpPr>
        <p:spPr>
          <a:xfrm>
            <a:off x="1985177" y="4719367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4A21FD-CA98-DC87-DBF9-C2DC2ADEEEB0}"/>
              </a:ext>
            </a:extLst>
          </p:cNvPr>
          <p:cNvSpPr/>
          <p:nvPr/>
        </p:nvSpPr>
        <p:spPr>
          <a:xfrm>
            <a:off x="2343806" y="4991636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411B4A-8F8F-6485-A0C0-64B1D981D78C}"/>
              </a:ext>
            </a:extLst>
          </p:cNvPr>
          <p:cNvSpPr/>
          <p:nvPr/>
        </p:nvSpPr>
        <p:spPr>
          <a:xfrm>
            <a:off x="2702435" y="5390631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E0D9A0-E56E-921D-AA7B-6EC087829B75}"/>
              </a:ext>
            </a:extLst>
          </p:cNvPr>
          <p:cNvSpPr/>
          <p:nvPr/>
        </p:nvSpPr>
        <p:spPr>
          <a:xfrm>
            <a:off x="3085597" y="4713574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F0848B-F19E-DD71-FF0D-8FAF8AA5C5DB}"/>
              </a:ext>
            </a:extLst>
          </p:cNvPr>
          <p:cNvSpPr/>
          <p:nvPr/>
        </p:nvSpPr>
        <p:spPr>
          <a:xfrm>
            <a:off x="1378006" y="4516231"/>
            <a:ext cx="4167402" cy="2205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B72E66-0E00-958A-C06F-F726FB281EB5}"/>
              </a:ext>
            </a:extLst>
          </p:cNvPr>
          <p:cNvSpPr/>
          <p:nvPr/>
        </p:nvSpPr>
        <p:spPr>
          <a:xfrm>
            <a:off x="3444226" y="4980148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8102EF3-A7E9-A96B-AB93-1A25F4B989B4}"/>
              </a:ext>
            </a:extLst>
          </p:cNvPr>
          <p:cNvSpPr/>
          <p:nvPr/>
        </p:nvSpPr>
        <p:spPr>
          <a:xfrm>
            <a:off x="3802855" y="5379143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E6CE741-1387-273D-2D87-79D7943F45F6}"/>
              </a:ext>
            </a:extLst>
          </p:cNvPr>
          <p:cNvSpPr/>
          <p:nvPr/>
        </p:nvSpPr>
        <p:spPr>
          <a:xfrm>
            <a:off x="4544646" y="4968660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2090B21-AE93-FE10-FFF7-E8E725C81F3F}"/>
              </a:ext>
            </a:extLst>
          </p:cNvPr>
          <p:cNvSpPr/>
          <p:nvPr/>
        </p:nvSpPr>
        <p:spPr>
          <a:xfrm>
            <a:off x="4903275" y="5367655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4842B8C-C95A-7326-573C-9784FD6F044B}"/>
              </a:ext>
            </a:extLst>
          </p:cNvPr>
          <p:cNvSpPr/>
          <p:nvPr/>
        </p:nvSpPr>
        <p:spPr>
          <a:xfrm>
            <a:off x="4168555" y="4702086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165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BBF466-DE8F-4410-9DB8-86FCE265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76534"/>
          </a:xfrm>
        </p:spPr>
        <p:txBody>
          <a:bodyPr/>
          <a:lstStyle/>
          <a:p>
            <a:r>
              <a:rPr kumimoji="1" lang="ja-JP" altLang="en-US" dirty="0"/>
              <a:t>画像分類の精度の向上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B5D30A-4BA3-470B-B32F-4CC99B58E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169" y="981597"/>
            <a:ext cx="5601831" cy="4268069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ディープラーニング</a:t>
            </a:r>
            <a:r>
              <a:rPr kumimoji="1" lang="ja-JP" altLang="en-US" dirty="0"/>
              <a:t>の進展</a:t>
            </a:r>
            <a:endParaRPr kumimoji="1" lang="en-US" altLang="ja-JP" dirty="0"/>
          </a:p>
          <a:p>
            <a:r>
              <a:rPr lang="ja-JP" altLang="en-US" b="1" dirty="0"/>
              <a:t>画像分類は，場合によっては，</a:t>
            </a:r>
            <a:r>
              <a:rPr lang="en-US" altLang="ja-JP" b="1" dirty="0"/>
              <a:t>AI </a:t>
            </a:r>
            <a:r>
              <a:rPr lang="ja-JP" altLang="en-US" b="1" dirty="0"/>
              <a:t>が</a:t>
            </a:r>
            <a:r>
              <a:rPr kumimoji="1" lang="ja-JP" altLang="en-US" b="1" dirty="0"/>
              <a:t>人間と同等の精度　</a:t>
            </a:r>
            <a:r>
              <a:rPr kumimoji="1" lang="ja-JP" altLang="en-US" dirty="0"/>
              <a:t>とも</a:t>
            </a:r>
            <a:r>
              <a:rPr kumimoji="1" lang="ja-JP" altLang="en-US" dirty="0" err="1"/>
              <a:t>考えらるように</a:t>
            </a:r>
            <a:endParaRPr kumimoji="1" lang="en-US" altLang="ja-JP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dirty="0"/>
              <a:t>画像分類の誤り率 </a:t>
            </a:r>
            <a:r>
              <a:rPr lang="en-US" altLang="ja-JP" dirty="0"/>
              <a:t>(top 5</a:t>
            </a:r>
            <a:r>
              <a:rPr lang="ja-JP" altLang="en-US" dirty="0"/>
              <a:t> </a:t>
            </a:r>
            <a:r>
              <a:rPr lang="en-US" altLang="ja-JP" dirty="0"/>
              <a:t>error)</a:t>
            </a:r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dirty="0"/>
              <a:t>人間</a:t>
            </a:r>
            <a:r>
              <a:rPr lang="en-US" altLang="ja-JP" b="1" dirty="0"/>
              <a:t>: 5.1</a:t>
            </a:r>
            <a:r>
              <a:rPr lang="ja-JP" altLang="en-US" b="1" dirty="0"/>
              <a:t> </a:t>
            </a:r>
            <a:r>
              <a:rPr lang="en-US" altLang="ja-JP" b="1" dirty="0"/>
              <a:t>%</a:t>
            </a:r>
          </a:p>
          <a:p>
            <a:pPr marL="0" indent="0">
              <a:buNone/>
            </a:pPr>
            <a:r>
              <a:rPr lang="en-US" altLang="ja-JP" b="1" dirty="0"/>
              <a:t>     </a:t>
            </a:r>
            <a:r>
              <a:rPr lang="en-US" altLang="ja-JP" b="1" dirty="0" err="1"/>
              <a:t>PReLU</a:t>
            </a:r>
            <a:r>
              <a:rPr lang="en-US" altLang="ja-JP" b="1" dirty="0"/>
              <a:t> </a:t>
            </a:r>
            <a:r>
              <a:rPr lang="ja-JP" altLang="en-US" b="1" dirty="0"/>
              <a:t>による画像分類</a:t>
            </a:r>
            <a:r>
              <a:rPr lang="en-US" altLang="ja-JP" b="1" dirty="0"/>
              <a:t>: 4.9 %</a:t>
            </a:r>
          </a:p>
          <a:p>
            <a:pPr marL="0" indent="0">
              <a:buNone/>
            </a:pPr>
            <a:r>
              <a:rPr lang="en-US" altLang="ja-JP" b="1" dirty="0"/>
              <a:t>     </a:t>
            </a:r>
            <a:r>
              <a:rPr lang="ja-JP" altLang="en-US" b="1" dirty="0"/>
              <a:t>（</a:t>
            </a:r>
            <a:r>
              <a:rPr lang="en-US" altLang="ja-JP" b="1" dirty="0"/>
              <a:t>2015</a:t>
            </a:r>
            <a:r>
              <a:rPr lang="ja-JP" altLang="en-US" b="1" dirty="0"/>
              <a:t>年発表）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371EAC-C819-4EA9-93AF-79ADAC2E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E3215A-882B-4D45-857C-D09502DB92A2}"/>
              </a:ext>
            </a:extLst>
          </p:cNvPr>
          <p:cNvSpPr/>
          <p:nvPr/>
        </p:nvSpPr>
        <p:spPr>
          <a:xfrm>
            <a:off x="334808" y="4528252"/>
            <a:ext cx="3345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b="1" dirty="0"/>
              <a:t>ImageNet </a:t>
            </a:r>
            <a:r>
              <a:rPr kumimoji="1" lang="ja-JP" altLang="en-US" sz="2400" b="1" dirty="0"/>
              <a:t>データセット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の画像分類の結果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87B59C-CF60-4F69-810F-50FF3AC203FB}"/>
              </a:ext>
            </a:extLst>
          </p:cNvPr>
          <p:cNvSpPr txBox="1"/>
          <p:nvPr/>
        </p:nvSpPr>
        <p:spPr>
          <a:xfrm>
            <a:off x="334808" y="5885784"/>
            <a:ext cx="805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文献</a:t>
            </a:r>
            <a:r>
              <a:rPr kumimoji="1" lang="en-US" altLang="ja-JP" sz="1400" dirty="0"/>
              <a:t>: </a:t>
            </a:r>
            <a:r>
              <a:rPr kumimoji="1" lang="en-US" altLang="ja-JP" sz="1400" dirty="0" err="1"/>
              <a:t>Kaiming</a:t>
            </a:r>
            <a:r>
              <a:rPr kumimoji="1" lang="en-US" altLang="ja-JP" sz="1400" dirty="0"/>
              <a:t> He, </a:t>
            </a:r>
            <a:r>
              <a:rPr kumimoji="1" lang="en-US" altLang="ja-JP" sz="1400" dirty="0" err="1"/>
              <a:t>Xiangyu</a:t>
            </a:r>
            <a:r>
              <a:rPr kumimoji="1" lang="en-US" altLang="ja-JP" sz="1400" dirty="0"/>
              <a:t> Zhang, </a:t>
            </a:r>
            <a:r>
              <a:rPr kumimoji="1" lang="en-US" altLang="ja-JP" sz="1400" dirty="0" err="1"/>
              <a:t>Shaoqing</a:t>
            </a:r>
            <a:r>
              <a:rPr kumimoji="1" lang="en-US" altLang="ja-JP" sz="1400" dirty="0"/>
              <a:t> Ren, Jian Sun,</a:t>
            </a:r>
          </a:p>
          <a:p>
            <a:r>
              <a:rPr kumimoji="1" lang="en-US" altLang="ja-JP" sz="1400" dirty="0"/>
              <a:t>Delving Deep into Rectifiers: Surpassing Human-Level Performance on ImageNet Classification</a:t>
            </a:r>
          </a:p>
          <a:p>
            <a:r>
              <a:rPr kumimoji="1" lang="en-US" altLang="ja-JP" sz="1400" dirty="0" err="1"/>
              <a:t>arXiv:1502.01852</a:t>
            </a:r>
            <a:r>
              <a:rPr kumimoji="1" lang="en-US" altLang="ja-JP" sz="1400" dirty="0"/>
              <a:t>, 2015.</a:t>
            </a: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639F11-3AAB-4784-B773-0486FF1E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075"/>
            <a:ext cx="3544866" cy="28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ディープラーニングの研究の進展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多層でも学習が</a:t>
            </a:r>
            <a:r>
              <a:rPr lang="ja-JP" altLang="en-US" b="1" u="sng" dirty="0">
                <a:solidFill>
                  <a:srgbClr val="FF0000"/>
                </a:solidFill>
              </a:rPr>
              <a:t>成功するため</a:t>
            </a:r>
            <a:r>
              <a:rPr lang="ja-JP" altLang="en-US" dirty="0"/>
              <a:t>のさまざまな工夫</a:t>
            </a:r>
            <a:endParaRPr lang="en-US" altLang="ja-JP" dirty="0"/>
          </a:p>
          <a:p>
            <a:pPr lvl="1"/>
            <a:r>
              <a:rPr kumimoji="1" lang="ja-JP" altLang="en-US" dirty="0"/>
              <a:t>活性化関数</a:t>
            </a:r>
            <a:r>
              <a:rPr kumimoji="1" lang="en-US" altLang="ja-JP" dirty="0"/>
              <a:t>: </a:t>
            </a:r>
            <a:r>
              <a:rPr kumimoji="1" lang="en-US" altLang="ja-JP" dirty="0" err="1"/>
              <a:t>ReLU</a:t>
            </a:r>
            <a:r>
              <a:rPr kumimoji="1" lang="en-US" altLang="ja-JP" dirty="0"/>
              <a:t> 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pPr lvl="1"/>
            <a:r>
              <a:rPr lang="ja-JP" altLang="en-US" dirty="0"/>
              <a:t>ドロップアウト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He </a:t>
            </a:r>
            <a:r>
              <a:rPr kumimoji="1" lang="ja-JP" altLang="en-US" dirty="0"/>
              <a:t>の初期化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大量の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</a:t>
            </a:r>
            <a:r>
              <a:rPr kumimoji="1" lang="ja-JP" altLang="en-US" dirty="0"/>
              <a:t>の準備</a:t>
            </a:r>
            <a:endParaRPr kumimoji="1" lang="en-US" altLang="ja-JP" dirty="0"/>
          </a:p>
          <a:p>
            <a:pPr lvl="1"/>
            <a:r>
              <a:rPr kumimoji="1" lang="ja-JP" altLang="en-US" b="1" dirty="0"/>
              <a:t>繰り返し学習</a:t>
            </a:r>
            <a:r>
              <a:rPr kumimoji="1" lang="ja-JP" altLang="en-US" dirty="0"/>
              <a:t>による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解消</a:t>
            </a:r>
            <a:endParaRPr kumimoji="1" lang="en-US" altLang="ja-JP" b="1" dirty="0"/>
          </a:p>
          <a:p>
            <a:pPr lvl="1"/>
            <a:r>
              <a:rPr kumimoji="1" lang="ja-JP" altLang="en-US" b="1" dirty="0"/>
              <a:t>データ拡張</a:t>
            </a:r>
            <a:r>
              <a:rPr kumimoji="1" lang="ja-JP" altLang="en-US" dirty="0"/>
              <a:t>による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</a:t>
            </a:r>
            <a:r>
              <a:rPr kumimoji="1" lang="ja-JP" altLang="en-US" dirty="0"/>
              <a:t>の増量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高速にシミュレーション</a:t>
            </a:r>
            <a:r>
              <a:rPr lang="ja-JP" altLang="en-US" dirty="0"/>
              <a:t>できる高性能のコンピュータ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365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5-3 </a:t>
            </a:r>
            <a:r>
              <a:rPr lang="ja-JP" altLang="en-US" dirty="0"/>
              <a:t>ニューロン，活性化，</a:t>
            </a:r>
            <a:br>
              <a:rPr lang="en-US" altLang="ja-JP" dirty="0"/>
            </a:br>
            <a:r>
              <a:rPr lang="ja-JP" altLang="en-US" dirty="0"/>
              <a:t>結合の重み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287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F0A94-D1C1-4BC1-9E30-4597D65E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結合の重み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F5A01A-C55E-4597-8E1E-ADF0E7D1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0B7D1C-5FD2-4764-8871-60497B7E4681}"/>
              </a:ext>
            </a:extLst>
          </p:cNvPr>
          <p:cNvSpPr/>
          <p:nvPr/>
        </p:nvSpPr>
        <p:spPr>
          <a:xfrm>
            <a:off x="660729" y="205737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EA1F8A-65C5-4853-9D05-F0C12DEEDE0D}"/>
              </a:ext>
            </a:extLst>
          </p:cNvPr>
          <p:cNvSpPr/>
          <p:nvPr/>
        </p:nvSpPr>
        <p:spPr>
          <a:xfrm>
            <a:off x="2453966" y="1179522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45E56-2E0F-4D9D-8F29-D31AA6784873}"/>
              </a:ext>
            </a:extLst>
          </p:cNvPr>
          <p:cNvSpPr/>
          <p:nvPr/>
        </p:nvSpPr>
        <p:spPr>
          <a:xfrm>
            <a:off x="2453966" y="1949018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CC8B9E-7D38-4CB2-AED7-9BD5B909AC17}"/>
              </a:ext>
            </a:extLst>
          </p:cNvPr>
          <p:cNvSpPr/>
          <p:nvPr/>
        </p:nvSpPr>
        <p:spPr>
          <a:xfrm>
            <a:off x="2453966" y="271851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10CF819-E5BA-4381-8F69-4A5C634286D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027090" y="147590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F46C9BA-9754-4C12-8A4C-29B7813407D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027090" y="224540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928460-6517-4C2C-94C0-99DE4986E9D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27090" y="235376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C727731-A427-47A8-96D3-E505680E67BC}"/>
              </a:ext>
            </a:extLst>
          </p:cNvPr>
          <p:cNvCxnSpPr>
            <a:cxnSpLocks/>
          </p:cNvCxnSpPr>
          <p:nvPr/>
        </p:nvCxnSpPr>
        <p:spPr>
          <a:xfrm>
            <a:off x="1027090" y="2381227"/>
            <a:ext cx="1426876" cy="68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A99FE-5379-4533-9174-AB3208F9F3A4}"/>
              </a:ext>
            </a:extLst>
          </p:cNvPr>
          <p:cNvSpPr/>
          <p:nvPr/>
        </p:nvSpPr>
        <p:spPr>
          <a:xfrm>
            <a:off x="2453966" y="3583867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6D57D4-85BC-4EDC-A999-0E0C32B71AFB}"/>
              </a:ext>
            </a:extLst>
          </p:cNvPr>
          <p:cNvSpPr txBox="1"/>
          <p:nvPr/>
        </p:nvSpPr>
        <p:spPr>
          <a:xfrm>
            <a:off x="123886" y="2901315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E6FF4F-F98A-45DA-B7B8-7DB901BE0FFA}"/>
              </a:ext>
            </a:extLst>
          </p:cNvPr>
          <p:cNvSpPr txBox="1"/>
          <p:nvPr/>
        </p:nvSpPr>
        <p:spPr>
          <a:xfrm>
            <a:off x="2966083" y="1291239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A5BAE6-2E0D-4EDF-91B7-50A31EC1014D}"/>
              </a:ext>
            </a:extLst>
          </p:cNvPr>
          <p:cNvSpPr txBox="1"/>
          <p:nvPr/>
        </p:nvSpPr>
        <p:spPr>
          <a:xfrm>
            <a:off x="2966083" y="2060735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069927-8D9E-4F0F-9578-D52A541E5740}"/>
              </a:ext>
            </a:extLst>
          </p:cNvPr>
          <p:cNvSpPr txBox="1"/>
          <p:nvPr/>
        </p:nvSpPr>
        <p:spPr>
          <a:xfrm>
            <a:off x="2966083" y="2830231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5A3F05-7324-4215-B843-0DD19BCFE102}"/>
              </a:ext>
            </a:extLst>
          </p:cNvPr>
          <p:cNvSpPr txBox="1"/>
          <p:nvPr/>
        </p:nvSpPr>
        <p:spPr>
          <a:xfrm>
            <a:off x="2966083" y="3599727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2F254E-34C2-493E-9278-DCBFEE82A701}"/>
              </a:ext>
            </a:extLst>
          </p:cNvPr>
          <p:cNvSpPr txBox="1"/>
          <p:nvPr/>
        </p:nvSpPr>
        <p:spPr>
          <a:xfrm>
            <a:off x="1519955" y="14086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D59AD4-81A3-4199-8D8B-8DE6F4C6A6C1}"/>
              </a:ext>
            </a:extLst>
          </p:cNvPr>
          <p:cNvSpPr txBox="1"/>
          <p:nvPr/>
        </p:nvSpPr>
        <p:spPr>
          <a:xfrm>
            <a:off x="1739405" y="1946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EBBE953-FA41-498C-837A-B14842C05A0F}"/>
              </a:ext>
            </a:extLst>
          </p:cNvPr>
          <p:cNvSpPr txBox="1"/>
          <p:nvPr/>
        </p:nvSpPr>
        <p:spPr>
          <a:xfrm>
            <a:off x="1829640" y="248876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150140-D577-48FE-81CF-3B000CA7FF87}"/>
              </a:ext>
            </a:extLst>
          </p:cNvPr>
          <p:cNvSpPr txBox="1"/>
          <p:nvPr/>
        </p:nvSpPr>
        <p:spPr>
          <a:xfrm>
            <a:off x="1632199" y="33888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ー２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F905B96-D763-4993-AEF1-88E85A185AF4}"/>
              </a:ext>
            </a:extLst>
          </p:cNvPr>
          <p:cNvSpPr txBox="1"/>
          <p:nvPr/>
        </p:nvSpPr>
        <p:spPr>
          <a:xfrm>
            <a:off x="5064486" y="202385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次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のニューロンの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入力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　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前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のニューロンの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出力</a:t>
            </a:r>
            <a:endParaRPr kumimoji="1"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結合の重み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B5D1CF7-40B5-EF3D-592E-82F81553468A}"/>
              </a:ext>
            </a:extLst>
          </p:cNvPr>
          <p:cNvSpPr txBox="1"/>
          <p:nvPr/>
        </p:nvSpPr>
        <p:spPr>
          <a:xfrm>
            <a:off x="454386" y="479682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結合の重み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結合ごとに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違う値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82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ニューラルネットワークの仕組み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ディープラーニング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ニューロン，活性化，結合の重み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活性化関数，伝搬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ニューラルネットワーク</a:t>
            </a:r>
            <a:r>
              <a:rPr lang="ja-JP" altLang="en-US" sz="2400" dirty="0"/>
              <a:t>を用いた分類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ニューラルネットワークの学習</a:t>
            </a:r>
            <a:endParaRPr kumimoji="1" lang="ja-JP" altLang="en-US" sz="2400" dirty="0"/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F0A94-D1C1-4BC1-9E30-4597D65E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確認問題①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F5A01A-C55E-4597-8E1E-ADF0E7D1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0B7D1C-5FD2-4764-8871-60497B7E4681}"/>
              </a:ext>
            </a:extLst>
          </p:cNvPr>
          <p:cNvSpPr/>
          <p:nvPr/>
        </p:nvSpPr>
        <p:spPr>
          <a:xfrm>
            <a:off x="660729" y="205737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EA1F8A-65C5-4853-9D05-F0C12DEEDE0D}"/>
              </a:ext>
            </a:extLst>
          </p:cNvPr>
          <p:cNvSpPr/>
          <p:nvPr/>
        </p:nvSpPr>
        <p:spPr>
          <a:xfrm>
            <a:off x="2453966" y="1179522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45E56-2E0F-4D9D-8F29-D31AA6784873}"/>
              </a:ext>
            </a:extLst>
          </p:cNvPr>
          <p:cNvSpPr/>
          <p:nvPr/>
        </p:nvSpPr>
        <p:spPr>
          <a:xfrm>
            <a:off x="2453966" y="1949018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CC8B9E-7D38-4CB2-AED7-9BD5B909AC17}"/>
              </a:ext>
            </a:extLst>
          </p:cNvPr>
          <p:cNvSpPr/>
          <p:nvPr/>
        </p:nvSpPr>
        <p:spPr>
          <a:xfrm>
            <a:off x="2453966" y="271851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10CF819-E5BA-4381-8F69-4A5C634286D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027090" y="147590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F46C9BA-9754-4C12-8A4C-29B7813407D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027090" y="224540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928460-6517-4C2C-94C0-99DE4986E9D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27090" y="235376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C727731-A427-47A8-96D3-E505680E67BC}"/>
              </a:ext>
            </a:extLst>
          </p:cNvPr>
          <p:cNvCxnSpPr>
            <a:cxnSpLocks/>
          </p:cNvCxnSpPr>
          <p:nvPr/>
        </p:nvCxnSpPr>
        <p:spPr>
          <a:xfrm>
            <a:off x="1027090" y="2381227"/>
            <a:ext cx="1426876" cy="68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A99FE-5379-4533-9174-AB3208F9F3A4}"/>
              </a:ext>
            </a:extLst>
          </p:cNvPr>
          <p:cNvSpPr/>
          <p:nvPr/>
        </p:nvSpPr>
        <p:spPr>
          <a:xfrm>
            <a:off x="2453966" y="3583867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6D57D4-85BC-4EDC-A999-0E0C32B71AFB}"/>
              </a:ext>
            </a:extLst>
          </p:cNvPr>
          <p:cNvSpPr txBox="1"/>
          <p:nvPr/>
        </p:nvSpPr>
        <p:spPr>
          <a:xfrm>
            <a:off x="123886" y="2901315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E6FF4F-F98A-45DA-B7B8-7DB901BE0FFA}"/>
              </a:ext>
            </a:extLst>
          </p:cNvPr>
          <p:cNvSpPr txBox="1"/>
          <p:nvPr/>
        </p:nvSpPr>
        <p:spPr>
          <a:xfrm>
            <a:off x="2966083" y="1291239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A5BAE6-2E0D-4EDF-91B7-50A31EC1014D}"/>
              </a:ext>
            </a:extLst>
          </p:cNvPr>
          <p:cNvSpPr txBox="1"/>
          <p:nvPr/>
        </p:nvSpPr>
        <p:spPr>
          <a:xfrm>
            <a:off x="2966083" y="2060735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069927-8D9E-4F0F-9578-D52A541E5740}"/>
              </a:ext>
            </a:extLst>
          </p:cNvPr>
          <p:cNvSpPr txBox="1"/>
          <p:nvPr/>
        </p:nvSpPr>
        <p:spPr>
          <a:xfrm>
            <a:off x="2966083" y="2830231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5A3F05-7324-4215-B843-0DD19BCFE102}"/>
              </a:ext>
            </a:extLst>
          </p:cNvPr>
          <p:cNvSpPr txBox="1"/>
          <p:nvPr/>
        </p:nvSpPr>
        <p:spPr>
          <a:xfrm>
            <a:off x="2966083" y="3599727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2F254E-34C2-493E-9278-DCBFEE82A701}"/>
              </a:ext>
            </a:extLst>
          </p:cNvPr>
          <p:cNvSpPr txBox="1"/>
          <p:nvPr/>
        </p:nvSpPr>
        <p:spPr>
          <a:xfrm>
            <a:off x="1519955" y="14086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D59AD4-81A3-4199-8D8B-8DE6F4C6A6C1}"/>
              </a:ext>
            </a:extLst>
          </p:cNvPr>
          <p:cNvSpPr txBox="1"/>
          <p:nvPr/>
        </p:nvSpPr>
        <p:spPr>
          <a:xfrm>
            <a:off x="1739405" y="1946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EBBE953-FA41-498C-837A-B14842C05A0F}"/>
              </a:ext>
            </a:extLst>
          </p:cNvPr>
          <p:cNvSpPr txBox="1"/>
          <p:nvPr/>
        </p:nvSpPr>
        <p:spPr>
          <a:xfrm>
            <a:off x="1829640" y="248876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150140-D577-48FE-81CF-3B000CA7FF87}"/>
              </a:ext>
            </a:extLst>
          </p:cNvPr>
          <p:cNvSpPr txBox="1"/>
          <p:nvPr/>
        </p:nvSpPr>
        <p:spPr>
          <a:xfrm>
            <a:off x="1632199" y="33888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ー２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F905B96-D763-4993-AEF1-88E85A185AF4}"/>
              </a:ext>
            </a:extLst>
          </p:cNvPr>
          <p:cNvSpPr txBox="1"/>
          <p:nvPr/>
        </p:nvSpPr>
        <p:spPr>
          <a:xfrm>
            <a:off x="4772871" y="1091348"/>
            <a:ext cx="432240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が、左の図のように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している．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3, 4, 2, -2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である．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を出力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したとき，それにより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A, B, C, D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が受け取る値は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何か？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（答え）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 -2</a:t>
            </a:r>
          </a:p>
        </p:txBody>
      </p:sp>
    </p:spTree>
    <p:extLst>
      <p:ext uri="{BB962C8B-B14F-4D97-AF65-F5344CB8AC3E}">
        <p14:creationId xmlns:p14="http://schemas.microsoft.com/office/powerpoint/2010/main" val="1697198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F0A94-D1C1-4BC1-9E30-4597D65E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確認問題②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F5A01A-C55E-4597-8E1E-ADF0E7D1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0B7D1C-5FD2-4764-8871-60497B7E4681}"/>
              </a:ext>
            </a:extLst>
          </p:cNvPr>
          <p:cNvSpPr/>
          <p:nvPr/>
        </p:nvSpPr>
        <p:spPr>
          <a:xfrm>
            <a:off x="660729" y="205737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EA1F8A-65C5-4853-9D05-F0C12DEEDE0D}"/>
              </a:ext>
            </a:extLst>
          </p:cNvPr>
          <p:cNvSpPr/>
          <p:nvPr/>
        </p:nvSpPr>
        <p:spPr>
          <a:xfrm>
            <a:off x="2453966" y="1179522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45E56-2E0F-4D9D-8F29-D31AA6784873}"/>
              </a:ext>
            </a:extLst>
          </p:cNvPr>
          <p:cNvSpPr/>
          <p:nvPr/>
        </p:nvSpPr>
        <p:spPr>
          <a:xfrm>
            <a:off x="2453966" y="1949018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CC8B9E-7D38-4CB2-AED7-9BD5B909AC17}"/>
              </a:ext>
            </a:extLst>
          </p:cNvPr>
          <p:cNvSpPr/>
          <p:nvPr/>
        </p:nvSpPr>
        <p:spPr>
          <a:xfrm>
            <a:off x="2453966" y="271851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10CF819-E5BA-4381-8F69-4A5C634286D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027090" y="147590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F46C9BA-9754-4C12-8A4C-29B7813407D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027090" y="224540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928460-6517-4C2C-94C0-99DE4986E9D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27090" y="235376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C727731-A427-47A8-96D3-E505680E67BC}"/>
              </a:ext>
            </a:extLst>
          </p:cNvPr>
          <p:cNvCxnSpPr>
            <a:cxnSpLocks/>
          </p:cNvCxnSpPr>
          <p:nvPr/>
        </p:nvCxnSpPr>
        <p:spPr>
          <a:xfrm>
            <a:off x="1027090" y="2381227"/>
            <a:ext cx="1426876" cy="68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A99FE-5379-4533-9174-AB3208F9F3A4}"/>
              </a:ext>
            </a:extLst>
          </p:cNvPr>
          <p:cNvSpPr/>
          <p:nvPr/>
        </p:nvSpPr>
        <p:spPr>
          <a:xfrm>
            <a:off x="2453966" y="3583867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6D57D4-85BC-4EDC-A999-0E0C32B71AFB}"/>
              </a:ext>
            </a:extLst>
          </p:cNvPr>
          <p:cNvSpPr txBox="1"/>
          <p:nvPr/>
        </p:nvSpPr>
        <p:spPr>
          <a:xfrm>
            <a:off x="123886" y="2901315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E6FF4F-F98A-45DA-B7B8-7DB901BE0FFA}"/>
              </a:ext>
            </a:extLst>
          </p:cNvPr>
          <p:cNvSpPr txBox="1"/>
          <p:nvPr/>
        </p:nvSpPr>
        <p:spPr>
          <a:xfrm>
            <a:off x="2966083" y="1291239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A5BAE6-2E0D-4EDF-91B7-50A31EC1014D}"/>
              </a:ext>
            </a:extLst>
          </p:cNvPr>
          <p:cNvSpPr txBox="1"/>
          <p:nvPr/>
        </p:nvSpPr>
        <p:spPr>
          <a:xfrm>
            <a:off x="2966083" y="2060735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069927-8D9E-4F0F-9578-D52A541E5740}"/>
              </a:ext>
            </a:extLst>
          </p:cNvPr>
          <p:cNvSpPr txBox="1"/>
          <p:nvPr/>
        </p:nvSpPr>
        <p:spPr>
          <a:xfrm>
            <a:off x="2966083" y="2830231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5A3F05-7324-4215-B843-0DD19BCFE102}"/>
              </a:ext>
            </a:extLst>
          </p:cNvPr>
          <p:cNvSpPr txBox="1"/>
          <p:nvPr/>
        </p:nvSpPr>
        <p:spPr>
          <a:xfrm>
            <a:off x="2966083" y="3599727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2F254E-34C2-493E-9278-DCBFEE82A701}"/>
              </a:ext>
            </a:extLst>
          </p:cNvPr>
          <p:cNvSpPr txBox="1"/>
          <p:nvPr/>
        </p:nvSpPr>
        <p:spPr>
          <a:xfrm>
            <a:off x="1519955" y="14086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D59AD4-81A3-4199-8D8B-8DE6F4C6A6C1}"/>
              </a:ext>
            </a:extLst>
          </p:cNvPr>
          <p:cNvSpPr txBox="1"/>
          <p:nvPr/>
        </p:nvSpPr>
        <p:spPr>
          <a:xfrm>
            <a:off x="1739405" y="1946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EBBE953-FA41-498C-837A-B14842C05A0F}"/>
              </a:ext>
            </a:extLst>
          </p:cNvPr>
          <p:cNvSpPr txBox="1"/>
          <p:nvPr/>
        </p:nvSpPr>
        <p:spPr>
          <a:xfrm>
            <a:off x="1829640" y="248876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150140-D577-48FE-81CF-3B000CA7FF87}"/>
              </a:ext>
            </a:extLst>
          </p:cNvPr>
          <p:cNvSpPr txBox="1"/>
          <p:nvPr/>
        </p:nvSpPr>
        <p:spPr>
          <a:xfrm>
            <a:off x="1632199" y="33888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ー２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F905B96-D763-4993-AEF1-88E85A185AF4}"/>
              </a:ext>
            </a:extLst>
          </p:cNvPr>
          <p:cNvSpPr txBox="1"/>
          <p:nvPr/>
        </p:nvSpPr>
        <p:spPr>
          <a:xfrm>
            <a:off x="4821598" y="1075488"/>
            <a:ext cx="432240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が、左の図のように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している．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3, 4, 2, -2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である．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</a:t>
            </a:r>
            <a:r>
              <a:rPr kumimoji="1" lang="ja-JP" alt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非活性化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を出力したとき，それにより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A, B, C, D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が受け取る値は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何か？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（答え）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 0</a:t>
            </a:r>
          </a:p>
        </p:txBody>
      </p:sp>
    </p:spTree>
    <p:extLst>
      <p:ext uri="{BB962C8B-B14F-4D97-AF65-F5344CB8AC3E}">
        <p14:creationId xmlns:p14="http://schemas.microsoft.com/office/powerpoint/2010/main" val="2602954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ニューロン間の結合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229492" y="3263990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</p:cNvCxnSpPr>
          <p:nvPr/>
        </p:nvCxnSpPr>
        <p:spPr>
          <a:xfrm>
            <a:off x="1914620" y="2940327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557593" y="401397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844967" y="3560373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AFF2D7-C88C-4355-A277-9891359E7477}"/>
              </a:ext>
            </a:extLst>
          </p:cNvPr>
          <p:cNvSpPr txBox="1"/>
          <p:nvPr/>
        </p:nvSpPr>
        <p:spPr>
          <a:xfrm>
            <a:off x="4296111" y="2663134"/>
            <a:ext cx="4791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ニューロン間の結合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の値が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○○倍（結合の重み倍）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されて、次の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になる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E274E1-B58F-4EF1-971B-5E4433D7E453}"/>
              </a:ext>
            </a:extLst>
          </p:cNvPr>
          <p:cNvSpPr txBox="1"/>
          <p:nvPr/>
        </p:nvSpPr>
        <p:spPr>
          <a:xfrm>
            <a:off x="1332080" y="436652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331ADE-ED0D-49A5-AEBD-056356175D4E}"/>
              </a:ext>
            </a:extLst>
          </p:cNvPr>
          <p:cNvSpPr/>
          <p:nvPr/>
        </p:nvSpPr>
        <p:spPr>
          <a:xfrm>
            <a:off x="1548259" y="2609580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4FA1485-01D1-4D56-8138-E823E127D7F2}"/>
              </a:ext>
            </a:extLst>
          </p:cNvPr>
          <p:cNvSpPr/>
          <p:nvPr/>
        </p:nvSpPr>
        <p:spPr>
          <a:xfrm>
            <a:off x="1522020" y="3688916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ECA1AE-DF3B-4015-AE02-F8EDBDD3F8DC}"/>
              </a:ext>
            </a:extLst>
          </p:cNvPr>
          <p:cNvSpPr txBox="1"/>
          <p:nvPr/>
        </p:nvSpPr>
        <p:spPr>
          <a:xfrm>
            <a:off x="1580014" y="22111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B1B4EE-0EF0-49B7-A3A9-F33E1D5B3FD5}"/>
              </a:ext>
            </a:extLst>
          </p:cNvPr>
          <p:cNvSpPr txBox="1"/>
          <p:nvPr/>
        </p:nvSpPr>
        <p:spPr>
          <a:xfrm>
            <a:off x="1580014" y="33809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出力：５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5356EF-6EA2-4F4A-9349-92EC3658268F}"/>
              </a:ext>
            </a:extLst>
          </p:cNvPr>
          <p:cNvSpPr txBox="1"/>
          <p:nvPr/>
        </p:nvSpPr>
        <p:spPr>
          <a:xfrm>
            <a:off x="2311536" y="28589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9557728-F6B8-4452-90A2-24A893C223FA}"/>
              </a:ext>
            </a:extLst>
          </p:cNvPr>
          <p:cNvSpPr txBox="1"/>
          <p:nvPr/>
        </p:nvSpPr>
        <p:spPr>
          <a:xfrm>
            <a:off x="2086996" y="38359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E6C4E06-EAAB-4B33-833A-DCDDB3185291}"/>
              </a:ext>
            </a:extLst>
          </p:cNvPr>
          <p:cNvSpPr txBox="1"/>
          <p:nvPr/>
        </p:nvSpPr>
        <p:spPr>
          <a:xfrm>
            <a:off x="2678530" y="31246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CE0A887-A2FB-4445-9393-E9C55CED3CD5}"/>
              </a:ext>
            </a:extLst>
          </p:cNvPr>
          <p:cNvSpPr txBox="1"/>
          <p:nvPr/>
        </p:nvSpPr>
        <p:spPr>
          <a:xfrm>
            <a:off x="2729545" y="360185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１０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80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5-4 </a:t>
            </a:r>
            <a:r>
              <a:rPr lang="ja-JP" altLang="en-US" dirty="0"/>
              <a:t>活性化関数，伝搬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4177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層構造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入力から出力への一方向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に流れる</a:t>
            </a:r>
            <a:endParaRPr kumimoji="1" lang="en-US" altLang="ja-JP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同じ種類のニューロン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で構成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175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ニューロンの活性化と非活性化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AFF2D7-C88C-4355-A277-9891359E7477}"/>
              </a:ext>
            </a:extLst>
          </p:cNvPr>
          <p:cNvSpPr txBox="1"/>
          <p:nvPr/>
        </p:nvSpPr>
        <p:spPr>
          <a:xfrm>
            <a:off x="762000" y="2668688"/>
            <a:ext cx="7983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の出力が，プラスの大きな値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の出力が，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０に近い値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→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していない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84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活性化と非活性化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665642-5C75-4016-96C7-DEC9ACFBB98E}"/>
              </a:ext>
            </a:extLst>
          </p:cNvPr>
          <p:cNvSpPr txBox="1"/>
          <p:nvPr/>
        </p:nvSpPr>
        <p:spPr>
          <a:xfrm>
            <a:off x="1486638" y="585130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したり、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非活性化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したりする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（入力に応じて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ダイナミック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に変化）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98AAF86C-6DDD-4646-8A5B-D8D2A4302DBF}"/>
              </a:ext>
            </a:extLst>
          </p:cNvPr>
          <p:cNvCxnSpPr>
            <a:cxnSpLocks/>
          </p:cNvCxnSpPr>
          <p:nvPr/>
        </p:nvCxnSpPr>
        <p:spPr>
          <a:xfrm>
            <a:off x="2271854" y="3021293"/>
            <a:ext cx="1426876" cy="1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D5F59C9-F2ED-4C40-905E-FA779E7E50E0}"/>
              </a:ext>
            </a:extLst>
          </p:cNvPr>
          <p:cNvCxnSpPr>
            <a:cxnSpLocks/>
          </p:cNvCxnSpPr>
          <p:nvPr/>
        </p:nvCxnSpPr>
        <p:spPr>
          <a:xfrm>
            <a:off x="4043426" y="3002214"/>
            <a:ext cx="2309578" cy="3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411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</a:rPr>
              <a:t>伝搬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2437560" y="2359371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2437560" y="3237226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4230797" y="235936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4230797" y="3128865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4230797" y="3898361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4230797" y="4667857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885071" y="2359367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885071" y="3146295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803921" y="2655754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803921" y="2655756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803921" y="265575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803921" y="2655760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803921" y="2655752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803921" y="3425248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803921" y="3533609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803921" y="3533609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597158" y="266579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597158" y="265575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597158" y="337619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585276" y="265575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572367" y="2655750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597158" y="344267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621949" y="3442678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665642-5C75-4016-96C7-DEC9ACFBB98E}"/>
              </a:ext>
            </a:extLst>
          </p:cNvPr>
          <p:cNvSpPr txBox="1"/>
          <p:nvPr/>
        </p:nvSpPr>
        <p:spPr>
          <a:xfrm>
            <a:off x="103731" y="4701790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したニューロンは、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大きな値を出力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非活性化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したニューロンは、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０に近い値を出力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C4309F-9FB1-4C87-B340-737BDC4A5ED3}"/>
              </a:ext>
            </a:extLst>
          </p:cNvPr>
          <p:cNvSpPr txBox="1"/>
          <p:nvPr/>
        </p:nvSpPr>
        <p:spPr>
          <a:xfrm>
            <a:off x="2702142" y="30132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BA5BF29-8D07-461E-A016-98D08E10C0D6}"/>
              </a:ext>
            </a:extLst>
          </p:cNvPr>
          <p:cNvSpPr txBox="1"/>
          <p:nvPr/>
        </p:nvSpPr>
        <p:spPr>
          <a:xfrm>
            <a:off x="5125606" y="5124816"/>
            <a:ext cx="3570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次の層のニューロンに、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伝搬される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・重みが正なら、正の値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・重みが負なら、負の値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5D987760-9CAA-4D02-97B6-BAE8F5AFCDD6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803921" y="2643710"/>
            <a:ext cx="1426876" cy="12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4E060EBF-5780-4E7B-ABA1-4EFD1BB8DAE1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575493" y="2624631"/>
            <a:ext cx="2309578" cy="3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22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活性化関数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B1E4729F-0B7B-7DEB-CF5A-EECB0DF8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2377439"/>
            <a:ext cx="8758655" cy="1051561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活性化関数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は，</a:t>
            </a:r>
            <a:r>
              <a:rPr lang="ja-JP" altLang="en-US" sz="2800" b="1" dirty="0"/>
              <a:t>値の変換</a:t>
            </a:r>
            <a:r>
              <a:rPr lang="ja-JP" altLang="en-US" sz="2800" dirty="0"/>
              <a:t>を行う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ED51B93-AC34-E5FA-45F1-183FC1A82BEA}"/>
              </a:ext>
            </a:extLst>
          </p:cNvPr>
          <p:cNvSpPr txBox="1"/>
          <p:nvPr/>
        </p:nvSpPr>
        <p:spPr>
          <a:xfrm>
            <a:off x="3382404" y="3214080"/>
            <a:ext cx="545185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（入力）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（結合の重み）の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３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×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４　＋　５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×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ー２　＝　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２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 startAt="2"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求まった合計にバイアスを足して、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活性化関数</a:t>
            </a: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を適用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→　ニューロンの出力になる</a:t>
            </a:r>
            <a:endParaRPr kumimoji="1"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バイアスが０で、活性化関数として </a:t>
            </a:r>
            <a:r>
              <a:rPr kumimoji="1" lang="en-US" altLang="ja-JP" sz="2400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ReLU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を使う場合には，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出力は２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5E7210D-ECBC-4A13-9E86-DE0CEF3C6030}"/>
              </a:ext>
            </a:extLst>
          </p:cNvPr>
          <p:cNvSpPr/>
          <p:nvPr/>
        </p:nvSpPr>
        <p:spPr>
          <a:xfrm>
            <a:off x="2271537" y="4424579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9AB88AD6-5024-E448-1D6F-3DDE33AD42C1}"/>
              </a:ext>
            </a:extLst>
          </p:cNvPr>
          <p:cNvCxnSpPr>
            <a:cxnSpLocks/>
          </p:cNvCxnSpPr>
          <p:nvPr/>
        </p:nvCxnSpPr>
        <p:spPr>
          <a:xfrm>
            <a:off x="956665" y="4100916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24B6211-A540-D568-B341-73FBF7066E69}"/>
              </a:ext>
            </a:extLst>
          </p:cNvPr>
          <p:cNvSpPr txBox="1"/>
          <p:nvPr/>
        </p:nvSpPr>
        <p:spPr>
          <a:xfrm>
            <a:off x="1599638" y="517456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A38717BC-6344-334E-4B1C-701068092B31}"/>
              </a:ext>
            </a:extLst>
          </p:cNvPr>
          <p:cNvCxnSpPr>
            <a:cxnSpLocks/>
            <a:endCxn id="45" idx="1"/>
          </p:cNvCxnSpPr>
          <p:nvPr/>
        </p:nvCxnSpPr>
        <p:spPr>
          <a:xfrm flipV="1">
            <a:off x="887012" y="4720962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F134401-18E3-6AC8-1848-E53338F99712}"/>
              </a:ext>
            </a:extLst>
          </p:cNvPr>
          <p:cNvSpPr txBox="1"/>
          <p:nvPr/>
        </p:nvSpPr>
        <p:spPr>
          <a:xfrm>
            <a:off x="374125" y="552711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438B37C-E807-83F7-9E49-01E394153355}"/>
              </a:ext>
            </a:extLst>
          </p:cNvPr>
          <p:cNvSpPr/>
          <p:nvPr/>
        </p:nvSpPr>
        <p:spPr>
          <a:xfrm>
            <a:off x="590304" y="3770169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BD915C06-8C0B-07ED-D38C-6189F3C2455B}"/>
              </a:ext>
            </a:extLst>
          </p:cNvPr>
          <p:cNvSpPr/>
          <p:nvPr/>
        </p:nvSpPr>
        <p:spPr>
          <a:xfrm>
            <a:off x="564065" y="4849505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12E935ED-A121-4464-9847-C6D71D5E608A}"/>
              </a:ext>
            </a:extLst>
          </p:cNvPr>
          <p:cNvSpPr txBox="1"/>
          <p:nvPr/>
        </p:nvSpPr>
        <p:spPr>
          <a:xfrm>
            <a:off x="622059" y="33717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C73835C-154C-4351-AE60-5993A6DE4476}"/>
              </a:ext>
            </a:extLst>
          </p:cNvPr>
          <p:cNvSpPr txBox="1"/>
          <p:nvPr/>
        </p:nvSpPr>
        <p:spPr>
          <a:xfrm>
            <a:off x="622059" y="45415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出力：５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62386AA-4B61-F33A-CDEA-7E2F3F4A9100}"/>
              </a:ext>
            </a:extLst>
          </p:cNvPr>
          <p:cNvSpPr txBox="1"/>
          <p:nvPr/>
        </p:nvSpPr>
        <p:spPr>
          <a:xfrm>
            <a:off x="1353581" y="40195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A2F3098-6DEE-BDCC-307C-D4114D4D8897}"/>
              </a:ext>
            </a:extLst>
          </p:cNvPr>
          <p:cNvSpPr txBox="1"/>
          <p:nvPr/>
        </p:nvSpPr>
        <p:spPr>
          <a:xfrm>
            <a:off x="1129041" y="49964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32117C8-7A8D-D26D-716B-7867495628C4}"/>
              </a:ext>
            </a:extLst>
          </p:cNvPr>
          <p:cNvSpPr txBox="1"/>
          <p:nvPr/>
        </p:nvSpPr>
        <p:spPr>
          <a:xfrm>
            <a:off x="1720575" y="42852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88806F1-94CB-1773-88AB-A1E40C840003}"/>
              </a:ext>
            </a:extLst>
          </p:cNvPr>
          <p:cNvSpPr txBox="1"/>
          <p:nvPr/>
        </p:nvSpPr>
        <p:spPr>
          <a:xfrm>
            <a:off x="1672891" y="476094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１０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38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活性化関数</a:t>
            </a:r>
            <a:r>
              <a:rPr lang="en-US" altLang="ja-JP" sz="2800" dirty="0">
                <a:solidFill>
                  <a:srgbClr val="C00000"/>
                </a:solidFill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</a:rPr>
              <a:t>ReLU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コンテンツ プレースホルダー 2">
            <a:extLst>
              <a:ext uri="{FF2B5EF4-FFF2-40B4-BE49-F238E27FC236}">
                <a16:creationId xmlns:a16="http://schemas.microsoft.com/office/drawing/2014/main" id="{B1E4729F-0B7B-7DEB-CF5A-EECB0DF8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2377439"/>
            <a:ext cx="8758655" cy="1051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0</a:t>
            </a:r>
            <a:r>
              <a:rPr lang="ja-JP" altLang="en-US" dirty="0"/>
              <a:t> </a:t>
            </a:r>
            <a:r>
              <a:rPr lang="ja-JP" altLang="en-US" b="1" dirty="0"/>
              <a:t>以下</a:t>
            </a:r>
            <a:r>
              <a:rPr lang="ja-JP" altLang="en-US" dirty="0"/>
              <a:t>の場合　→　結果は </a:t>
            </a:r>
            <a:r>
              <a:rPr lang="en-US" altLang="ja-JP" dirty="0"/>
              <a:t>0</a:t>
            </a:r>
          </a:p>
          <a:p>
            <a:pPr marL="0" indent="0">
              <a:buNone/>
            </a:pPr>
            <a:r>
              <a:rPr lang="en-US" altLang="ja-JP" dirty="0"/>
              <a:t>0 </a:t>
            </a:r>
            <a:r>
              <a:rPr lang="ja-JP" altLang="en-US" b="1" dirty="0"/>
              <a:t>以上</a:t>
            </a:r>
            <a:r>
              <a:rPr lang="ja-JP" altLang="en-US" dirty="0"/>
              <a:t>の場合　→　結果は，そのままの値</a:t>
            </a: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20B92FED-8F85-439E-588D-0036C2CE0723}"/>
              </a:ext>
            </a:extLst>
          </p:cNvPr>
          <p:cNvSpPr txBox="1">
            <a:spLocks/>
          </p:cNvSpPr>
          <p:nvPr/>
        </p:nvSpPr>
        <p:spPr>
          <a:xfrm>
            <a:off x="1605918" y="3838603"/>
            <a:ext cx="8753475" cy="10540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Excel 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では，次のような式になる</a:t>
            </a:r>
            <a:endParaRPr lang="en-US" altLang="ja-JP" sz="2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式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=IF(A1 &gt; 0, A1, 0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479C97-C5FB-2753-DE6F-1C7920F5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66" y="4813424"/>
            <a:ext cx="6040499" cy="18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8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4" r="933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5108047" cy="601174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kumimoji="1" lang="ja-JP" altLang="en-US" sz="2400" b="1" dirty="0"/>
              <a:t>機械学習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コンピュータ</a:t>
            </a:r>
            <a:r>
              <a:rPr kumimoji="1" lang="ja-JP" altLang="en-US" sz="2400" dirty="0"/>
              <a:t>が</a:t>
            </a:r>
            <a:r>
              <a:rPr kumimoji="1" lang="ja-JP" altLang="en-US" sz="2400" b="1" dirty="0"/>
              <a:t>データ</a:t>
            </a:r>
            <a:r>
              <a:rPr kumimoji="1" lang="ja-JP" altLang="en-US" sz="2400" dirty="0"/>
              <a:t>を使用して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学習</a:t>
            </a:r>
            <a:r>
              <a:rPr kumimoji="1" lang="ja-JP" altLang="en-US" sz="2400" dirty="0"/>
              <a:t>することより</a:t>
            </a:r>
            <a:r>
              <a:rPr lang="ja-JP" altLang="en-US" sz="2400" b="1" u="sng" dirty="0">
                <a:solidFill>
                  <a:srgbClr val="FF0000"/>
                </a:solidFill>
              </a:rPr>
              <a:t>知的能力を向上</a:t>
            </a:r>
            <a:r>
              <a:rPr lang="ja-JP" altLang="en-US" sz="2400" dirty="0"/>
              <a:t>させる技術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情報の抽出能力，ルールや知識のプログラム化不要などの</a:t>
            </a:r>
            <a:r>
              <a:rPr kumimoji="1" lang="ja-JP" altLang="en-US" sz="2400" b="1" dirty="0"/>
              <a:t>特徴</a:t>
            </a:r>
            <a:r>
              <a:rPr kumimoji="1" lang="ja-JP" altLang="en-US" sz="2400" dirty="0"/>
              <a:t>を持つ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他の方法では</a:t>
            </a:r>
            <a:r>
              <a:rPr lang="ja-JP" altLang="en-US" sz="2400" b="1" dirty="0"/>
              <a:t>解決が難しかった問題に取り組むことが可能</a:t>
            </a:r>
            <a:r>
              <a:rPr lang="ja-JP" altLang="en-US" sz="2400" dirty="0"/>
              <a:t>に</a:t>
            </a:r>
            <a:endParaRPr kumimoji="1" lang="en-US" altLang="ja-JP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まとめ　機械学習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182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/>
              <a:t>Excel </a:t>
            </a:r>
            <a:r>
              <a:rPr lang="ja-JP" altLang="en-US" sz="2400" dirty="0"/>
              <a:t>を起動．起動したら「空白のブック」を選ぶ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59" y="2488293"/>
            <a:ext cx="3823403" cy="293851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760527" y="3243133"/>
            <a:ext cx="1554634" cy="13699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prstClr val="white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910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2" y="13811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セル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A7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に，値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-3, -2, -1, 0, 1, 2, 3 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（半角で）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B057A82-3A9A-4B0A-AD6C-8702777F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30036E2-4498-257E-B842-A191A8150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373" y="2467333"/>
            <a:ext cx="4163405" cy="407375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1C61AC-35E9-3121-07E7-E0813EC0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363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09550" y="1533525"/>
            <a:ext cx="8753475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ReLU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B1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式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=IF(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 &gt; 0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A1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en-US" altLang="ja-JP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896470C-FF76-4E29-A122-A028EB39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42405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CC8E776-1E21-188A-72F6-A9DA6855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34" y="2589186"/>
            <a:ext cx="6020655" cy="4114304"/>
          </a:xfrm>
          <a:prstGeom prst="rect">
            <a:avLst/>
          </a:prstGeom>
        </p:spPr>
      </p:pic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93159E1-FF88-68D9-56A8-D332E2D2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092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95262" y="1190625"/>
            <a:ext cx="8893320" cy="3879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ReLU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</a:t>
            </a:r>
            <a:b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セル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B1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の式を，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B2 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B7 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コピー＆貼り付け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右クリックメニューが便利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AB768F7-C3AA-4424-A986-6BFC6D8A1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DF8D8C-E434-D872-94BA-F5D7A428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34" y="3429000"/>
            <a:ext cx="4664165" cy="3229038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C885A7-8C66-0A5E-37E0-F05DFF51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329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B057049B-1B20-2BF3-1973-833E1FEB7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91" y="3636809"/>
            <a:ext cx="3827058" cy="22445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464" y="222051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sz="2800" dirty="0">
                <a:solidFill>
                  <a:schemeClr val="tx1"/>
                </a:solidFill>
              </a:rPr>
              <a:t>④ </a:t>
            </a:r>
            <a:r>
              <a:rPr kumimoji="1" lang="ja-JP" altLang="en-US" sz="2800" dirty="0">
                <a:solidFill>
                  <a:schemeClr val="tx1"/>
                </a:solidFill>
              </a:rPr>
              <a:t>散布図の作成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42466" y="3059949"/>
            <a:ext cx="4186202" cy="469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　グラフ化したい部分を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789123" y="2934471"/>
            <a:ext cx="425812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82934" y="281926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281176" y="175031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0221" y="446048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614113" y="4480341"/>
            <a:ext cx="376987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09306" y="6285330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　リボンで「</a:t>
            </a: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挿入</a:t>
            </a:r>
            <a:r>
              <a:rPr kumimoji="1" lang="ja-JP" altLang="en-US" sz="18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」→散布図の選択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30221" y="6151118"/>
            <a:ext cx="44295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527022" y="3969327"/>
            <a:ext cx="405688" cy="292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55195" y="4580455"/>
            <a:ext cx="294363" cy="2770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810616" y="5079139"/>
            <a:ext cx="410566" cy="3920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49" y="6240324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散布図が得られる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4110ABF-F487-9668-55BF-06EAA3C61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88" y="759022"/>
            <a:ext cx="1711413" cy="195590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E4A5EF0-FADC-32A0-E85E-519BC10CF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606" y="721669"/>
            <a:ext cx="1749515" cy="1997178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6DEABF18-E2A1-71BD-1D98-22C06B0B4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719" y="3769801"/>
            <a:ext cx="3845611" cy="23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8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43D3C-18AA-E3DE-884A-AF4B352C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C6439-4CAA-06B5-B78D-9E9B9619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⑤ 前のニューロンの出力と，結合の重み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セル </a:t>
            </a:r>
            <a:r>
              <a:rPr lang="en-US" altLang="ja-JP" dirty="0"/>
              <a:t>A8, A9, B8, B9 </a:t>
            </a:r>
            <a:r>
              <a:rPr lang="ja-JP" altLang="en-US" dirty="0"/>
              <a:t>に次の値を入れる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EC86D-2791-526D-C2F8-31252FC6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5BFC541-F1B0-CCCD-677A-B45ACCF86EA6}"/>
              </a:ext>
            </a:extLst>
          </p:cNvPr>
          <p:cNvSpPr/>
          <p:nvPr/>
        </p:nvSpPr>
        <p:spPr>
          <a:xfrm>
            <a:off x="2112210" y="3198452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8BFA242-2897-EE9B-FD21-3E158A6D452D}"/>
              </a:ext>
            </a:extLst>
          </p:cNvPr>
          <p:cNvCxnSpPr>
            <a:cxnSpLocks/>
          </p:cNvCxnSpPr>
          <p:nvPr/>
        </p:nvCxnSpPr>
        <p:spPr>
          <a:xfrm>
            <a:off x="797338" y="2874789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609315-E7B3-E9A3-B23A-636FD9951F9F}"/>
              </a:ext>
            </a:extLst>
          </p:cNvPr>
          <p:cNvSpPr txBox="1"/>
          <p:nvPr/>
        </p:nvSpPr>
        <p:spPr>
          <a:xfrm>
            <a:off x="1440311" y="39484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B23AFE8-9DA5-47A8-E9EF-868D7623B7B4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27685" y="3494835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B16182-A660-BD46-8376-2E5417C39F13}"/>
              </a:ext>
            </a:extLst>
          </p:cNvPr>
          <p:cNvSpPr txBox="1"/>
          <p:nvPr/>
        </p:nvSpPr>
        <p:spPr>
          <a:xfrm>
            <a:off x="214798" y="430098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79456C5-151B-6B95-2E76-6B5807B6EE5F}"/>
              </a:ext>
            </a:extLst>
          </p:cNvPr>
          <p:cNvSpPr/>
          <p:nvPr/>
        </p:nvSpPr>
        <p:spPr>
          <a:xfrm>
            <a:off x="430977" y="2544042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7111E44-A2B7-BC87-2035-3638705D4009}"/>
              </a:ext>
            </a:extLst>
          </p:cNvPr>
          <p:cNvSpPr/>
          <p:nvPr/>
        </p:nvSpPr>
        <p:spPr>
          <a:xfrm>
            <a:off x="404738" y="3623378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6CCC13-16A1-1635-8C39-EDD514C9A8AC}"/>
              </a:ext>
            </a:extLst>
          </p:cNvPr>
          <p:cNvSpPr txBox="1"/>
          <p:nvPr/>
        </p:nvSpPr>
        <p:spPr>
          <a:xfrm>
            <a:off x="462732" y="21456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31FC8A-00C5-803F-B229-CA2EFE285028}"/>
              </a:ext>
            </a:extLst>
          </p:cNvPr>
          <p:cNvSpPr txBox="1"/>
          <p:nvPr/>
        </p:nvSpPr>
        <p:spPr>
          <a:xfrm>
            <a:off x="462732" y="33154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4D4039-FE1E-F6E3-01E5-C6D229E38161}"/>
              </a:ext>
            </a:extLst>
          </p:cNvPr>
          <p:cNvSpPr txBox="1"/>
          <p:nvPr/>
        </p:nvSpPr>
        <p:spPr>
          <a:xfrm>
            <a:off x="1194254" y="27934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EF980F-0B8F-1FB2-7A79-7252DDE27849}"/>
              </a:ext>
            </a:extLst>
          </p:cNvPr>
          <p:cNvSpPr txBox="1"/>
          <p:nvPr/>
        </p:nvSpPr>
        <p:spPr>
          <a:xfrm>
            <a:off x="969714" y="377037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8D2712-25F0-64B2-0B54-AEED84E21450}"/>
              </a:ext>
            </a:extLst>
          </p:cNvPr>
          <p:cNvSpPr txBox="1"/>
          <p:nvPr/>
        </p:nvSpPr>
        <p:spPr>
          <a:xfrm>
            <a:off x="1561248" y="30591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3BC0B1-2CF0-5F9B-5538-C352A85F0285}"/>
              </a:ext>
            </a:extLst>
          </p:cNvPr>
          <p:cNvSpPr txBox="1"/>
          <p:nvPr/>
        </p:nvSpPr>
        <p:spPr>
          <a:xfrm>
            <a:off x="1513564" y="3534822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１０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39E9BCC-4CB4-5D84-28FF-84682B21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185" y="2432890"/>
            <a:ext cx="5107043" cy="140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47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43D3C-18AA-E3DE-884A-AF4B352C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C6439-4CAA-06B5-B78D-9E9B9619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⑥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cs typeface="+mn-cs"/>
              </a:rPr>
              <a:t>（入力）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cs typeface="+mn-cs"/>
              </a:rPr>
              <a:t>×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cs typeface="+mn-cs"/>
              </a:rPr>
              <a:t>（結合の重み）の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cs typeface="+mn-cs"/>
              </a:rPr>
              <a:t>合計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cs typeface="+mn-cs"/>
            </a:endParaRPr>
          </a:p>
          <a:p>
            <a:pPr marL="0" indent="0">
              <a:buNone/>
            </a:pP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・セル 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C8 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に，式「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=A8*B8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・セル 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C9 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に，式「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=A9*B9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・セル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C10 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に，式「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=SUM(C8:C9)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EC86D-2791-526D-C2F8-31252FC6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AC00A0D-9380-B4A5-EB09-49ADBF0D5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98" y="3973926"/>
            <a:ext cx="6732084" cy="20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7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43D3C-18AA-E3DE-884A-AF4B352C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3C6439-4CAA-06B5-B78D-9E9B9619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ここではバイアスは０と考える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⑦</a:t>
            </a: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求まった合計に</a:t>
            </a:r>
            <a:r>
              <a:rPr kumimoji="1" lang="ja-JP" altLang="en-US" sz="28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活性化関数 </a:t>
            </a:r>
            <a:r>
              <a:rPr kumimoji="1" lang="en-US" altLang="ja-JP" sz="2800" b="1" dirty="0" err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ReLU</a:t>
            </a:r>
            <a:r>
              <a:rPr kumimoji="1" lang="en-US" altLang="ja-JP" sz="28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を適用</a:t>
            </a:r>
            <a:endParaRPr kumimoji="1" lang="en-US" altLang="ja-JP" sz="28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　→　ニューロンの出力になる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・セル 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C11 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に，式「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=IF(</a:t>
            </a:r>
            <a:r>
              <a:rPr kumimoji="0"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 &gt; 0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0" lang="en-US" altLang="ja-JP" sz="2400" b="1" dirty="0">
                <a:solidFill>
                  <a:srgbClr val="7030A0"/>
                </a:solidFill>
                <a:latin typeface="メイリオ" panose="020B0604030504040204" pitchFamily="50" charset="-128"/>
                <a:cs typeface="+mn-cs"/>
              </a:rPr>
              <a:t>C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) 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endParaRPr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3EC86D-2791-526D-C2F8-31252FC6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0EACC3D-E9AB-6146-74F8-87A863C78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213" y="3143230"/>
            <a:ext cx="3887734" cy="35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9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5-5 </a:t>
            </a:r>
            <a:r>
              <a:rPr lang="ja-JP" altLang="en-US" dirty="0"/>
              <a:t>ニューラルネットワークを用いた分類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0664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層構造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では，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入力から出力への一方向</a:t>
            </a:r>
            <a:r>
              <a:rPr kumimoji="1" lang="ja-JP" altLang="en-US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に流れる</a:t>
            </a:r>
            <a:endParaRPr kumimoji="1" lang="en-US" altLang="ja-JP" sz="24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kumimoji="1" lang="ja-JP" altLang="en-US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層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同じ種類のニューロン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で構成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76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4907701" cy="601174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effectLst/>
                <a:latin typeface="Söhne"/>
              </a:rPr>
              <a:t>ニューラルネットワーク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機械学習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一種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生物の脳の働きを模倣することを目指す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数理に基づいた原理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に基づいて動作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ニューラルネットワーク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機械学習に広く活用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されており，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性能や学習の効率が向上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している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まとめ　ニューラルネットワーク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3883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177788" y="5163148"/>
            <a:ext cx="184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58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A4559B-AA6E-694D-9C16-E51F3B0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25" y="2117582"/>
            <a:ext cx="7342979" cy="103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最終層のニューロン数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12133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76690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1E4BE-E593-47BF-B948-EE3564B8FAB2}"/>
              </a:ext>
            </a:extLst>
          </p:cNvPr>
          <p:cNvSpPr txBox="1"/>
          <p:nvPr/>
        </p:nvSpPr>
        <p:spPr>
          <a:xfrm flipH="1">
            <a:off x="7119032" y="2749824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6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3FCFD6-1540-487C-BEC2-5C874410B872}"/>
              </a:ext>
            </a:extLst>
          </p:cNvPr>
          <p:cNvSpPr txBox="1"/>
          <p:nvPr/>
        </p:nvSpPr>
        <p:spPr>
          <a:xfrm flipH="1">
            <a:off x="7049144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39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119032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98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分類結果</a:t>
            </a:r>
            <a:endParaRPr kumimoji="1" lang="en-US" altLang="ja-JP" sz="32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CBB306-F520-4805-A5C1-0856EBCE8096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7CE01A-DB08-4BD8-937B-F94D70F17EB3}"/>
              </a:ext>
            </a:extLst>
          </p:cNvPr>
          <p:cNvSpPr txBox="1"/>
          <p:nvPr/>
        </p:nvSpPr>
        <p:spPr>
          <a:xfrm flipH="1">
            <a:off x="4129842" y="2767027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6762F-D677-400C-86EB-73D7EAE2775E}"/>
              </a:ext>
            </a:extLst>
          </p:cNvPr>
          <p:cNvSpPr txBox="1"/>
          <p:nvPr/>
        </p:nvSpPr>
        <p:spPr>
          <a:xfrm flipH="1">
            <a:off x="4129840" y="399203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F47736-4407-49AF-8AEF-9E74D55286DC}"/>
              </a:ext>
            </a:extLst>
          </p:cNvPr>
          <p:cNvSpPr txBox="1"/>
          <p:nvPr/>
        </p:nvSpPr>
        <p:spPr>
          <a:xfrm flipH="1">
            <a:off x="4117427" y="487132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26663E-8D98-455A-9A0C-A4BF396664B5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2865408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ニューラルネットワークを用いた分類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3801979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ニューラルネットワーク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を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分類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に使うとき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最終層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で、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最も活性度の値の高いもの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が選ばれて、分類結果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となる</a:t>
            </a: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がある</a:t>
            </a:r>
            <a:endParaRPr kumimoji="1" lang="ja-JP" altLang="en-US" dirty="0"/>
          </a:p>
          <a:p>
            <a:pPr marL="0" indent="0">
              <a:buNone/>
            </a:pPr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3464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5-6 </a:t>
            </a:r>
            <a:r>
              <a:rPr lang="ja-JP" altLang="en-US" dirty="0"/>
              <a:t>ニューラルネットワークの学習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44095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ニューラルネットワークの動作イメージ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FEE8F8-2FF0-4518-AFD5-D564E9CCCE1D}"/>
              </a:ext>
            </a:extLst>
          </p:cNvPr>
          <p:cNvSpPr txBox="1"/>
          <p:nvPr/>
        </p:nvSpPr>
        <p:spPr>
          <a:xfrm>
            <a:off x="5970584" y="3181237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0.24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BA41558-B6DB-4DF0-B84C-0913756C7DD0}"/>
              </a:ext>
            </a:extLst>
          </p:cNvPr>
          <p:cNvSpPr txBox="1"/>
          <p:nvPr/>
        </p:nvSpPr>
        <p:spPr>
          <a:xfrm>
            <a:off x="5965776" y="4168148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0.83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AF26ED-7555-4484-8668-6BA76AECC375}"/>
              </a:ext>
            </a:extLst>
          </p:cNvPr>
          <p:cNvSpPr txBox="1"/>
          <p:nvPr/>
        </p:nvSpPr>
        <p:spPr>
          <a:xfrm>
            <a:off x="7763821" y="22768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本来ある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べき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8609A0F-DC49-44C9-9435-7F5F9E6CC1F3}"/>
              </a:ext>
            </a:extLst>
          </p:cNvPr>
          <p:cNvSpPr txBox="1"/>
          <p:nvPr/>
        </p:nvSpPr>
        <p:spPr>
          <a:xfrm>
            <a:off x="7990605" y="31883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066E53A-F00F-4E76-A396-6C7481B099CA}"/>
              </a:ext>
            </a:extLst>
          </p:cNvPr>
          <p:cNvSpPr txBox="1"/>
          <p:nvPr/>
        </p:nvSpPr>
        <p:spPr>
          <a:xfrm>
            <a:off x="7990605" y="41865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D933CEA-ED7E-40EF-83A5-70839353D81D}"/>
              </a:ext>
            </a:extLst>
          </p:cNvPr>
          <p:cNvCxnSpPr>
            <a:stCxn id="4" idx="3"/>
          </p:cNvCxnSpPr>
          <p:nvPr/>
        </p:nvCxnSpPr>
        <p:spPr>
          <a:xfrm>
            <a:off x="7511390" y="3381292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415E9E7-4774-4302-BA88-426B19A98AA4}"/>
              </a:ext>
            </a:extLst>
          </p:cNvPr>
          <p:cNvCxnSpPr/>
          <p:nvPr/>
        </p:nvCxnSpPr>
        <p:spPr>
          <a:xfrm>
            <a:off x="7500992" y="4364573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C3A50D-698B-4357-9AF7-3A1E0C8386A7}"/>
              </a:ext>
            </a:extLst>
          </p:cNvPr>
          <p:cNvSpPr txBox="1"/>
          <p:nvPr/>
        </p:nvSpPr>
        <p:spPr>
          <a:xfrm>
            <a:off x="7163245" y="357945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A48F3A3-49B4-48E5-8F56-CB57911569D6}"/>
              </a:ext>
            </a:extLst>
          </p:cNvPr>
          <p:cNvSpPr txBox="1"/>
          <p:nvPr/>
        </p:nvSpPr>
        <p:spPr>
          <a:xfrm>
            <a:off x="7134602" y="462650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35193BF-90CC-4F61-96A5-5BD10B87AA9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284087" y="3033335"/>
            <a:ext cx="1414643" cy="3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AE22458-7838-4318-83A0-FC626B3888BF}"/>
              </a:ext>
            </a:extLst>
          </p:cNvPr>
          <p:cNvCxnSpPr>
            <a:cxnSpLocks/>
          </p:cNvCxnSpPr>
          <p:nvPr/>
        </p:nvCxnSpPr>
        <p:spPr>
          <a:xfrm flipV="1">
            <a:off x="4134231" y="3049009"/>
            <a:ext cx="2171319" cy="29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0A9F41-F890-4AAC-B610-66B252DEB379}"/>
              </a:ext>
            </a:extLst>
          </p:cNvPr>
          <p:cNvSpPr txBox="1"/>
          <p:nvPr/>
        </p:nvSpPr>
        <p:spPr>
          <a:xfrm>
            <a:off x="4274026" y="233014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D9372B-B3F3-445A-AC22-298AD09EFBA6}"/>
              </a:ext>
            </a:extLst>
          </p:cNvPr>
          <p:cNvSpPr txBox="1"/>
          <p:nvPr/>
        </p:nvSpPr>
        <p:spPr>
          <a:xfrm>
            <a:off x="4769326" y="492045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865EE5-473D-49F3-BEDA-75F6F36D613D}"/>
              </a:ext>
            </a:extLst>
          </p:cNvPr>
          <p:cNvSpPr txBox="1"/>
          <p:nvPr/>
        </p:nvSpPr>
        <p:spPr>
          <a:xfrm>
            <a:off x="2126652" y="5139518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より前の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層の結合の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重みも調整される</a:t>
            </a:r>
          </a:p>
        </p:txBody>
      </p:sp>
    </p:spTree>
    <p:extLst>
      <p:ext uri="{BB962C8B-B14F-4D97-AF65-F5344CB8AC3E}">
        <p14:creationId xmlns:p14="http://schemas.microsoft.com/office/powerpoint/2010/main" val="879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5-1</a:t>
            </a:r>
            <a:r>
              <a:rPr lang="ja-JP" altLang="en-US" dirty="0"/>
              <a:t> ニューラルネットワークの仕組み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8F20CD9-5980-45F6-B3AF-334D8F1A8244}"/>
              </a:ext>
            </a:extLst>
          </p:cNvPr>
          <p:cNvSpPr txBox="1"/>
          <p:nvPr/>
        </p:nvSpPr>
        <p:spPr>
          <a:xfrm flipH="1">
            <a:off x="388501" y="1917191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正解と誤差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88CF70-183A-44E2-8E78-187474754BF0}"/>
              </a:ext>
            </a:extLst>
          </p:cNvPr>
          <p:cNvSpPr txBox="1"/>
          <p:nvPr/>
        </p:nvSpPr>
        <p:spPr>
          <a:xfrm flipH="1">
            <a:off x="360949" y="314220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1B22F9-6BA1-4D6A-AB84-743D7EC3A574}"/>
              </a:ext>
            </a:extLst>
          </p:cNvPr>
          <p:cNvSpPr txBox="1"/>
          <p:nvPr/>
        </p:nvSpPr>
        <p:spPr>
          <a:xfrm flipH="1">
            <a:off x="360947" y="436721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E0FF6AD-173B-45DB-98A5-283A37573F05}"/>
              </a:ext>
            </a:extLst>
          </p:cNvPr>
          <p:cNvSpPr txBox="1"/>
          <p:nvPr/>
        </p:nvSpPr>
        <p:spPr>
          <a:xfrm flipH="1">
            <a:off x="5799746" y="456480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DCED33-5EF8-4F47-AE56-727103FC6235}"/>
              </a:ext>
            </a:extLst>
          </p:cNvPr>
          <p:cNvSpPr txBox="1"/>
          <p:nvPr/>
        </p:nvSpPr>
        <p:spPr>
          <a:xfrm flipH="1">
            <a:off x="5588139" y="1816279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80ABA1-AB7F-420C-B738-81F3E8C1AEB7}"/>
              </a:ext>
            </a:extLst>
          </p:cNvPr>
          <p:cNvSpPr txBox="1"/>
          <p:nvPr/>
        </p:nvSpPr>
        <p:spPr>
          <a:xfrm flipH="1">
            <a:off x="5588140" y="3041290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5FC37D8-DA0B-4761-823D-81404F4C079F}"/>
              </a:ext>
            </a:extLst>
          </p:cNvPr>
          <p:cNvSpPr txBox="1"/>
          <p:nvPr/>
        </p:nvSpPr>
        <p:spPr>
          <a:xfrm flipH="1">
            <a:off x="5588140" y="426129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ABD0D00-DAE9-41CD-B6F6-16BBF3ADC222}"/>
              </a:ext>
            </a:extLst>
          </p:cNvPr>
          <p:cNvCxnSpPr>
            <a:cxnSpLocks/>
          </p:cNvCxnSpPr>
          <p:nvPr/>
        </p:nvCxnSpPr>
        <p:spPr>
          <a:xfrm flipV="1">
            <a:off x="4153550" y="205819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D9FC2B1-867A-4FEF-83A9-2E3278D561C6}"/>
              </a:ext>
            </a:extLst>
          </p:cNvPr>
          <p:cNvCxnSpPr/>
          <p:nvPr/>
        </p:nvCxnSpPr>
        <p:spPr>
          <a:xfrm flipV="1">
            <a:off x="4153550" y="3269411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6268875-6D6B-41CC-BA26-8ECDFF219B67}"/>
              </a:ext>
            </a:extLst>
          </p:cNvPr>
          <p:cNvCxnSpPr/>
          <p:nvPr/>
        </p:nvCxnSpPr>
        <p:spPr>
          <a:xfrm flipV="1">
            <a:off x="4133999" y="4491709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B676B0-047E-435A-AE4F-082D464342CE}"/>
              </a:ext>
            </a:extLst>
          </p:cNvPr>
          <p:cNvSpPr txBox="1"/>
          <p:nvPr/>
        </p:nvSpPr>
        <p:spPr>
          <a:xfrm flipH="1">
            <a:off x="3895874" y="2612924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6681C5C-45D2-4B17-BC9B-964E2354F541}"/>
              </a:ext>
            </a:extLst>
          </p:cNvPr>
          <p:cNvSpPr txBox="1"/>
          <p:nvPr/>
        </p:nvSpPr>
        <p:spPr>
          <a:xfrm flipH="1">
            <a:off x="3911353" y="1319190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3A7937-D2E1-401B-8816-7F48E138CF2B}"/>
              </a:ext>
            </a:extLst>
          </p:cNvPr>
          <p:cNvSpPr txBox="1"/>
          <p:nvPr/>
        </p:nvSpPr>
        <p:spPr>
          <a:xfrm flipH="1">
            <a:off x="3911353" y="3824145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6884CD-69C3-4A7B-9A28-E7A22A5CF1B9}"/>
              </a:ext>
            </a:extLst>
          </p:cNvPr>
          <p:cNvSpPr txBox="1"/>
          <p:nvPr/>
        </p:nvSpPr>
        <p:spPr>
          <a:xfrm flipH="1">
            <a:off x="4840546" y="5525354"/>
            <a:ext cx="408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誤差をもとに、結合の重みを自動調節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FF8F5E-3588-4BB7-8857-C90F13A52434}"/>
              </a:ext>
            </a:extLst>
          </p:cNvPr>
          <p:cNvGrpSpPr/>
          <p:nvPr/>
        </p:nvGrpSpPr>
        <p:grpSpPr>
          <a:xfrm>
            <a:off x="2711500" y="1550022"/>
            <a:ext cx="825354" cy="4589229"/>
            <a:chOff x="1724327" y="1595571"/>
            <a:chExt cx="584227" cy="3027857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B62A7F0-700B-43DF-8D24-BEF90280E150}"/>
                </a:ext>
              </a:extLst>
            </p:cNvPr>
            <p:cNvSpPr/>
            <p:nvPr/>
          </p:nvSpPr>
          <p:spPr>
            <a:xfrm>
              <a:off x="1844617" y="1650779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37F7733-C928-4839-9678-B3209E09D927}"/>
                </a:ext>
              </a:extLst>
            </p:cNvPr>
            <p:cNvSpPr/>
            <p:nvPr/>
          </p:nvSpPr>
          <p:spPr>
            <a:xfrm>
              <a:off x="1844617" y="2437707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ED268FB-9141-4D22-829A-3C289E274634}"/>
                </a:ext>
              </a:extLst>
            </p:cNvPr>
            <p:cNvSpPr/>
            <p:nvPr/>
          </p:nvSpPr>
          <p:spPr>
            <a:xfrm>
              <a:off x="1844617" y="3238179"/>
              <a:ext cx="366361" cy="5927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E89DCB6-58C3-4EAD-A1DE-653BFBB8E4C6}"/>
                </a:ext>
              </a:extLst>
            </p:cNvPr>
            <p:cNvSpPr/>
            <p:nvPr/>
          </p:nvSpPr>
          <p:spPr>
            <a:xfrm>
              <a:off x="1724327" y="1595571"/>
              <a:ext cx="584227" cy="30278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04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16" y="697832"/>
            <a:ext cx="8864266" cy="5687657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機械学習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による</a:t>
            </a:r>
            <a:r>
              <a:rPr lang="ja-JP" altLang="en-US" sz="2400" b="1" dirty="0"/>
              <a:t>上達の能力</a:t>
            </a:r>
            <a:endParaRPr lang="en-US" altLang="ja-JP" sz="2400" b="1" dirty="0"/>
          </a:p>
          <a:p>
            <a:r>
              <a:rPr lang="ja-JP" altLang="en-US" sz="2400" dirty="0"/>
              <a:t>ニューラルネットワークの学習の仕組みはシンプル．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最適化（</a:t>
            </a:r>
            <a:r>
              <a:rPr lang="ja-JP" altLang="en-US" sz="2400" b="1" u="sng" dirty="0">
                <a:solidFill>
                  <a:srgbClr val="FF0000"/>
                </a:solidFill>
              </a:rPr>
              <a:t>誤差を自動で最小化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　　　最適化の詳細は第４回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497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53C1B5E2-3392-4480-83E7-A82401793E70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11326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787A15E-A558-4E30-A81C-46FAB34105BD}"/>
              </a:ext>
            </a:extLst>
          </p:cNvPr>
          <p:cNvSpPr txBox="1"/>
          <p:nvPr/>
        </p:nvSpPr>
        <p:spPr>
          <a:xfrm flipH="1">
            <a:off x="5081031" y="2190109"/>
            <a:ext cx="2330459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51952" y="631784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96E674-A6AC-44BE-B456-7C226689E2C0}"/>
              </a:ext>
            </a:extLst>
          </p:cNvPr>
          <p:cNvSpPr txBox="1"/>
          <p:nvPr/>
        </p:nvSpPr>
        <p:spPr>
          <a:xfrm flipH="1">
            <a:off x="5990468" y="429524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BA8A907-8535-4FB1-884B-547D2B3D05E6}"/>
              </a:ext>
            </a:extLst>
          </p:cNvPr>
          <p:cNvSpPr txBox="1"/>
          <p:nvPr/>
        </p:nvSpPr>
        <p:spPr>
          <a:xfrm flipH="1">
            <a:off x="6757817" y="1883768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F6FA74-863B-4C18-80E2-1E93F4652406}"/>
              </a:ext>
            </a:extLst>
          </p:cNvPr>
          <p:cNvSpPr txBox="1"/>
          <p:nvPr/>
        </p:nvSpPr>
        <p:spPr>
          <a:xfrm flipH="1">
            <a:off x="6757818" y="3108779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565463-EA64-4DD1-B9D3-DD25B22DB29C}"/>
              </a:ext>
            </a:extLst>
          </p:cNvPr>
          <p:cNvSpPr txBox="1"/>
          <p:nvPr/>
        </p:nvSpPr>
        <p:spPr>
          <a:xfrm flipH="1">
            <a:off x="6757818" y="4328786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8E35E94-939B-464B-BADB-F11AA8D4F3C2}"/>
              </a:ext>
            </a:extLst>
          </p:cNvPr>
          <p:cNvCxnSpPr/>
          <p:nvPr/>
        </p:nvCxnSpPr>
        <p:spPr>
          <a:xfrm flipV="1">
            <a:off x="5303677" y="21146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1872B49-8068-4700-89BA-EBA98E50976F}"/>
              </a:ext>
            </a:extLst>
          </p:cNvPr>
          <p:cNvCxnSpPr/>
          <p:nvPr/>
        </p:nvCxnSpPr>
        <p:spPr>
          <a:xfrm flipV="1">
            <a:off x="5323228" y="33369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91AAF51-427E-4253-9A18-5DF792AE6878}"/>
              </a:ext>
            </a:extLst>
          </p:cNvPr>
          <p:cNvCxnSpPr/>
          <p:nvPr/>
        </p:nvCxnSpPr>
        <p:spPr>
          <a:xfrm flipV="1">
            <a:off x="5303677" y="4559198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02C688-FF4A-4CE3-9660-52CBFA5A92F1}"/>
              </a:ext>
            </a:extLst>
          </p:cNvPr>
          <p:cNvSpPr txBox="1"/>
          <p:nvPr/>
        </p:nvSpPr>
        <p:spPr>
          <a:xfrm flipH="1">
            <a:off x="5087578" y="275941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900227-584C-4F7C-A07C-279743353249}"/>
              </a:ext>
            </a:extLst>
          </p:cNvPr>
          <p:cNvSpPr txBox="1"/>
          <p:nvPr/>
        </p:nvSpPr>
        <p:spPr>
          <a:xfrm flipH="1">
            <a:off x="5088852" y="1583632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A894F3-4D8A-4329-BF12-FF085DBE8D77}"/>
              </a:ext>
            </a:extLst>
          </p:cNvPr>
          <p:cNvSpPr txBox="1"/>
          <p:nvPr/>
        </p:nvSpPr>
        <p:spPr>
          <a:xfrm flipH="1">
            <a:off x="5062147" y="403384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3EA53C5-E7EE-4594-9BF6-81CE6B886E55}"/>
              </a:ext>
            </a:extLst>
          </p:cNvPr>
          <p:cNvSpPr/>
          <p:nvPr/>
        </p:nvSpPr>
        <p:spPr>
          <a:xfrm>
            <a:off x="4580941" y="1628935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2AC0D14-C804-4449-9A2C-E042D5A3C5BF}"/>
              </a:ext>
            </a:extLst>
          </p:cNvPr>
          <p:cNvSpPr/>
          <p:nvPr/>
        </p:nvSpPr>
        <p:spPr>
          <a:xfrm>
            <a:off x="4580941" y="2849059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FC329D91-55C2-4D17-911E-42DAEAF08DBC}"/>
              </a:ext>
            </a:extLst>
          </p:cNvPr>
          <p:cNvSpPr/>
          <p:nvPr/>
        </p:nvSpPr>
        <p:spPr>
          <a:xfrm>
            <a:off x="-1301926" y="3294213"/>
            <a:ext cx="703835" cy="887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F75B7F3-766D-49C8-ACEE-D5021A15E798}"/>
              </a:ext>
            </a:extLst>
          </p:cNvPr>
          <p:cNvSpPr txBox="1"/>
          <p:nvPr/>
        </p:nvSpPr>
        <p:spPr>
          <a:xfrm>
            <a:off x="-1619423" y="46104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B399478-BB7F-4F43-8C95-DC56957A2BD2}"/>
              </a:ext>
            </a:extLst>
          </p:cNvPr>
          <p:cNvSpPr/>
          <p:nvPr/>
        </p:nvSpPr>
        <p:spPr>
          <a:xfrm>
            <a:off x="4575496" y="4091150"/>
            <a:ext cx="366361" cy="9190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2BDF271-3946-4254-8902-6EA9C22C517A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0F46EFF0-BCE6-4FCC-B236-B0DF8415CE7B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2104042"/>
            <a:ext cx="1069811" cy="12045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9CC9235-4D37-4CE1-8196-421D427902E5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3205515"/>
            <a:ext cx="1069811" cy="1030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6D21F932-B0DB-4D32-B79D-E511E73718F6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8773" y="2088474"/>
            <a:ext cx="1075367" cy="2410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E80411EF-B920-42BD-8541-C2BAFD14CD11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2737" y="2088474"/>
            <a:ext cx="1081403" cy="36176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95B88D1-CCC0-4E4A-B3E1-1BE9C3DD29B0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24329" y="3308599"/>
            <a:ext cx="1069811" cy="1166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E291B61-0F47-4034-90AB-16761655423D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35921" y="3308599"/>
            <a:ext cx="1058219" cy="23861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89B1ECFB-E919-4F14-ACCC-28115CDE9DED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2089443"/>
            <a:ext cx="1069811" cy="24612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5F8CFE00-259B-4F06-A3E5-0162AE386055}"/>
              </a:ext>
            </a:extLst>
          </p:cNvPr>
          <p:cNvCxnSpPr>
            <a:cxnSpLocks/>
          </p:cNvCxnSpPr>
          <p:nvPr/>
        </p:nvCxnSpPr>
        <p:spPr>
          <a:xfrm>
            <a:off x="3538373" y="3239353"/>
            <a:ext cx="1081403" cy="12681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DD0E5CD0-EDB2-4FA2-B6F5-9ABC9C568BC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4475637"/>
            <a:ext cx="1069811" cy="750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DB587B19-0D86-4E10-B48A-6CD81E19870F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3518884" y="4550690"/>
            <a:ext cx="1069811" cy="11180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B8C99A2-FE88-487D-AA4E-684FA23F580C}"/>
              </a:ext>
            </a:extLst>
          </p:cNvPr>
          <p:cNvSpPr/>
          <p:nvPr/>
        </p:nvSpPr>
        <p:spPr>
          <a:xfrm>
            <a:off x="1094175" y="1465420"/>
            <a:ext cx="4018833" cy="4852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754BE8E-3EF1-49F0-8B07-56AA69A4A54D}"/>
              </a:ext>
            </a:extLst>
          </p:cNvPr>
          <p:cNvSpPr txBox="1"/>
          <p:nvPr/>
        </p:nvSpPr>
        <p:spPr>
          <a:xfrm flipH="1">
            <a:off x="5073037" y="3392278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74DCBCA-FDB0-45A6-A5B5-006F2F97FE89}"/>
              </a:ext>
            </a:extLst>
          </p:cNvPr>
          <p:cNvSpPr txBox="1"/>
          <p:nvPr/>
        </p:nvSpPr>
        <p:spPr>
          <a:xfrm flipH="1">
            <a:off x="5073037" y="4779179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39B35848-20A5-431C-A47E-8C13DE83FE83}"/>
              </a:ext>
            </a:extLst>
          </p:cNvPr>
          <p:cNvSpPr/>
          <p:nvPr/>
        </p:nvSpPr>
        <p:spPr>
          <a:xfrm>
            <a:off x="300270" y="3482018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50C973A-A27F-44D4-8F81-5359952613FA}"/>
              </a:ext>
            </a:extLst>
          </p:cNvPr>
          <p:cNvSpPr txBox="1"/>
          <p:nvPr/>
        </p:nvSpPr>
        <p:spPr>
          <a:xfrm>
            <a:off x="-17227" y="43309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B84176A-EA8A-45D3-B7B2-80280E9CF4F8}"/>
              </a:ext>
            </a:extLst>
          </p:cNvPr>
          <p:cNvSpPr txBox="1"/>
          <p:nvPr/>
        </p:nvSpPr>
        <p:spPr>
          <a:xfrm>
            <a:off x="1785385" y="148876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0AB780B-807A-40F5-B6F6-D1F391778669}"/>
              </a:ext>
            </a:extLst>
          </p:cNvPr>
          <p:cNvSpPr txBox="1"/>
          <p:nvPr/>
        </p:nvSpPr>
        <p:spPr>
          <a:xfrm>
            <a:off x="3769259" y="54106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</p:spTree>
    <p:extLst>
      <p:ext uri="{BB962C8B-B14F-4D97-AF65-F5344CB8AC3E}">
        <p14:creationId xmlns:p14="http://schemas.microsoft.com/office/powerpoint/2010/main" val="19466253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30CEF7-60A7-4C1E-A41E-5F59CD53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591926" cy="104738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学習能力をコンピュータに組み込んでおき，あとでデータを与えて学習させる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7181EE-D0C9-49DD-A0B6-CE20F382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058" y="5855518"/>
            <a:ext cx="6367713" cy="68339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http://</a:t>
            </a:r>
            <a:r>
              <a:rPr lang="en-US" altLang="ja-JP" dirty="0" err="1"/>
              <a:t>playground.tensorflow.org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E563E-F9D8-475C-B3C7-3969F853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8D0334-60B2-47DC-9553-42B37F84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78" y="1303199"/>
            <a:ext cx="6813117" cy="45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317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1351994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/>
              <a:t>ニューラルネットワークの学習</a:t>
            </a:r>
            <a:endParaRPr kumimoji="1" lang="ja-JP" alt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</a:t>
            </a:r>
            <a:r>
              <a:rPr lang="ja-JP" altLang="en-US" sz="2400" b="1" dirty="0">
                <a:solidFill>
                  <a:srgbClr val="FF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ニューロンの数が増えたり減ったりなどではない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7465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結合の重みの調整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AFF2D7-C88C-4355-A277-9891359E7477}"/>
              </a:ext>
            </a:extLst>
          </p:cNvPr>
          <p:cNvSpPr txBox="1"/>
          <p:nvPr/>
        </p:nvSpPr>
        <p:spPr>
          <a:xfrm>
            <a:off x="4447734" y="2552999"/>
            <a:ext cx="47916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ニューロン間の結合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は、学習の途中で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ニューラルネットワーク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望み通りの出力が得られるように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」のところ（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結合の重み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調整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すること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9BD9E86-E68A-4E77-AF5E-2EA3B2AF64E2}"/>
              </a:ext>
            </a:extLst>
          </p:cNvPr>
          <p:cNvSpPr/>
          <p:nvPr/>
        </p:nvSpPr>
        <p:spPr>
          <a:xfrm>
            <a:off x="2851103" y="3528525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DE0AC23-C951-4DE3-9075-3AE9AE0FE40F}"/>
              </a:ext>
            </a:extLst>
          </p:cNvPr>
          <p:cNvCxnSpPr>
            <a:cxnSpLocks/>
          </p:cNvCxnSpPr>
          <p:nvPr/>
        </p:nvCxnSpPr>
        <p:spPr>
          <a:xfrm>
            <a:off x="1536231" y="3204862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E6656E-92E2-4E8D-B207-F7E8847387D7}"/>
              </a:ext>
            </a:extLst>
          </p:cNvPr>
          <p:cNvSpPr txBox="1"/>
          <p:nvPr/>
        </p:nvSpPr>
        <p:spPr>
          <a:xfrm>
            <a:off x="2179204" y="42785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ED3FCBF-A239-4BD0-9ECF-1834D929289A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1466578" y="3824908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01CD907-335A-430D-A0D3-2D6C402F9679}"/>
              </a:ext>
            </a:extLst>
          </p:cNvPr>
          <p:cNvSpPr txBox="1"/>
          <p:nvPr/>
        </p:nvSpPr>
        <p:spPr>
          <a:xfrm>
            <a:off x="953691" y="463105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44555-87DD-40BC-B723-7B65414FCA33}"/>
              </a:ext>
            </a:extLst>
          </p:cNvPr>
          <p:cNvSpPr/>
          <p:nvPr/>
        </p:nvSpPr>
        <p:spPr>
          <a:xfrm>
            <a:off x="1169870" y="2874115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CB1CD03-25A5-49C4-B942-B9517B99D1D3}"/>
              </a:ext>
            </a:extLst>
          </p:cNvPr>
          <p:cNvSpPr/>
          <p:nvPr/>
        </p:nvSpPr>
        <p:spPr>
          <a:xfrm>
            <a:off x="1143631" y="3953451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D3237CF-5CD1-4EEA-B673-8F0F5E887A0E}"/>
              </a:ext>
            </a:extLst>
          </p:cNvPr>
          <p:cNvSpPr txBox="1"/>
          <p:nvPr/>
        </p:nvSpPr>
        <p:spPr>
          <a:xfrm>
            <a:off x="1201625" y="24756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E13790-C847-4698-B7A0-6251B1374718}"/>
              </a:ext>
            </a:extLst>
          </p:cNvPr>
          <p:cNvSpPr txBox="1"/>
          <p:nvPr/>
        </p:nvSpPr>
        <p:spPr>
          <a:xfrm>
            <a:off x="1201625" y="36455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AC1308-B501-47AB-AAD0-D7C715CE9675}"/>
              </a:ext>
            </a:extLst>
          </p:cNvPr>
          <p:cNvSpPr txBox="1"/>
          <p:nvPr/>
        </p:nvSpPr>
        <p:spPr>
          <a:xfrm>
            <a:off x="1933147" y="3123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5D38F3E-8680-4ED0-8B61-312A17531760}"/>
              </a:ext>
            </a:extLst>
          </p:cNvPr>
          <p:cNvSpPr txBox="1"/>
          <p:nvPr/>
        </p:nvSpPr>
        <p:spPr>
          <a:xfrm>
            <a:off x="1708607" y="4100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3564E87-01EF-4520-8AC7-CBB97CE60D0E}"/>
              </a:ext>
            </a:extLst>
          </p:cNvPr>
          <p:cNvSpPr txBox="1"/>
          <p:nvPr/>
        </p:nvSpPr>
        <p:spPr>
          <a:xfrm>
            <a:off x="2300141" y="3389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2480EE6-5449-476C-B5DD-BA86CF44C05E}"/>
              </a:ext>
            </a:extLst>
          </p:cNvPr>
          <p:cNvSpPr txBox="1"/>
          <p:nvPr/>
        </p:nvSpPr>
        <p:spPr>
          <a:xfrm>
            <a:off x="2447674" y="38729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BB90AED-BA24-4E50-A6D4-76B9CE15A5B4}"/>
              </a:ext>
            </a:extLst>
          </p:cNvPr>
          <p:cNvSpPr txBox="1"/>
          <p:nvPr/>
        </p:nvSpPr>
        <p:spPr>
          <a:xfrm>
            <a:off x="666204" y="295256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4ED5A0E-9A03-47A7-9AF9-05C20B068F1E}"/>
              </a:ext>
            </a:extLst>
          </p:cNvPr>
          <p:cNvSpPr txBox="1"/>
          <p:nvPr/>
        </p:nvSpPr>
        <p:spPr>
          <a:xfrm>
            <a:off x="666740" y="3999592"/>
            <a:ext cx="3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6BA9084-4917-48C5-8017-A78C7ACB77A0}"/>
              </a:ext>
            </a:extLst>
          </p:cNvPr>
          <p:cNvSpPr txBox="1"/>
          <p:nvPr/>
        </p:nvSpPr>
        <p:spPr>
          <a:xfrm>
            <a:off x="3234323" y="36256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239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F07D6-2E46-4890-AFE4-1F8A0B34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B43927-C5A7-4AE5-9BF0-CB4039C7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BDFD77-3E38-43EC-B666-21CB33CACF21}"/>
              </a:ext>
            </a:extLst>
          </p:cNvPr>
          <p:cNvSpPr txBox="1"/>
          <p:nvPr/>
        </p:nvSpPr>
        <p:spPr>
          <a:xfrm>
            <a:off x="3371715" y="1063423"/>
            <a:ext cx="52116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次のような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・入力の合計が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０以上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を出力する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・入力の合計が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０未満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非活性化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を出力する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6708FB-638A-400D-9C9F-8BB9A6E2E3FB}"/>
              </a:ext>
            </a:extLst>
          </p:cNvPr>
          <p:cNvSpPr txBox="1"/>
          <p:nvPr/>
        </p:nvSpPr>
        <p:spPr>
          <a:xfrm>
            <a:off x="1260421" y="3996457"/>
            <a:ext cx="670370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の出力は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であるとする。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の出力が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ニューロン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の出力が少しでも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を超えたとき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ニューロン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非活性化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にしたい。結合の重みをどう調整するか？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（答え）「－２倍」を「－６倍」へ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EF0680-AD50-464F-98C8-046122B9AEBF}"/>
              </a:ext>
            </a:extLst>
          </p:cNvPr>
          <p:cNvSpPr/>
          <p:nvPr/>
        </p:nvSpPr>
        <p:spPr>
          <a:xfrm>
            <a:off x="2449947" y="1746920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AF95AEC-4368-4E81-B6B2-EA98E076AECF}"/>
              </a:ext>
            </a:extLst>
          </p:cNvPr>
          <p:cNvCxnSpPr>
            <a:cxnSpLocks/>
          </p:cNvCxnSpPr>
          <p:nvPr/>
        </p:nvCxnSpPr>
        <p:spPr>
          <a:xfrm>
            <a:off x="1135075" y="1423257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BDCA02-1E50-497A-AA43-F04B9FF90730}"/>
              </a:ext>
            </a:extLst>
          </p:cNvPr>
          <p:cNvSpPr txBox="1"/>
          <p:nvPr/>
        </p:nvSpPr>
        <p:spPr>
          <a:xfrm>
            <a:off x="1778048" y="249690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61D2289-B994-4129-9BB0-263B0345BC1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065422" y="2043303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0AA318-305E-48AF-B31F-C3A8C7BD8C15}"/>
              </a:ext>
            </a:extLst>
          </p:cNvPr>
          <p:cNvSpPr txBox="1"/>
          <p:nvPr/>
        </p:nvSpPr>
        <p:spPr>
          <a:xfrm>
            <a:off x="552535" y="284945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A7A956F-F0CC-4B5D-B2DF-E1919CE03D39}"/>
              </a:ext>
            </a:extLst>
          </p:cNvPr>
          <p:cNvSpPr/>
          <p:nvPr/>
        </p:nvSpPr>
        <p:spPr>
          <a:xfrm>
            <a:off x="768714" y="1092510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E59BA7B-F61B-478E-87F2-9870A6E064A4}"/>
              </a:ext>
            </a:extLst>
          </p:cNvPr>
          <p:cNvSpPr/>
          <p:nvPr/>
        </p:nvSpPr>
        <p:spPr>
          <a:xfrm>
            <a:off x="742475" y="2171846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5FB118-B5FE-438E-B1EB-35D7E38059D3}"/>
              </a:ext>
            </a:extLst>
          </p:cNvPr>
          <p:cNvSpPr txBox="1"/>
          <p:nvPr/>
        </p:nvSpPr>
        <p:spPr>
          <a:xfrm>
            <a:off x="800469" y="694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D4F9B2-1315-43FD-A73B-9D33F011AF66}"/>
              </a:ext>
            </a:extLst>
          </p:cNvPr>
          <p:cNvSpPr txBox="1"/>
          <p:nvPr/>
        </p:nvSpPr>
        <p:spPr>
          <a:xfrm>
            <a:off x="800469" y="18639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8DCB7D-A31B-4F8D-965F-FE4D1B5094F1}"/>
              </a:ext>
            </a:extLst>
          </p:cNvPr>
          <p:cNvSpPr txBox="1"/>
          <p:nvPr/>
        </p:nvSpPr>
        <p:spPr>
          <a:xfrm>
            <a:off x="1531991" y="13419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6D11F0-3BC2-464E-AB83-351D79D16362}"/>
              </a:ext>
            </a:extLst>
          </p:cNvPr>
          <p:cNvSpPr txBox="1"/>
          <p:nvPr/>
        </p:nvSpPr>
        <p:spPr>
          <a:xfrm>
            <a:off x="1307451" y="2318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859C2D-F361-499D-8FC7-E68FFD1B16ED}"/>
              </a:ext>
            </a:extLst>
          </p:cNvPr>
          <p:cNvSpPr txBox="1"/>
          <p:nvPr/>
        </p:nvSpPr>
        <p:spPr>
          <a:xfrm>
            <a:off x="1898985" y="1607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D0660A-BE09-408C-A7EA-C53831DF4B9A}"/>
              </a:ext>
            </a:extLst>
          </p:cNvPr>
          <p:cNvSpPr txBox="1"/>
          <p:nvPr/>
        </p:nvSpPr>
        <p:spPr>
          <a:xfrm>
            <a:off x="2046518" y="20913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D8EF14-5F7F-4BA9-9D1B-6E67384C9871}"/>
              </a:ext>
            </a:extLst>
          </p:cNvPr>
          <p:cNvSpPr txBox="1"/>
          <p:nvPr/>
        </p:nvSpPr>
        <p:spPr>
          <a:xfrm>
            <a:off x="265048" y="117095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C764E2F-52DF-485B-AAAA-93A0920E6E4F}"/>
              </a:ext>
            </a:extLst>
          </p:cNvPr>
          <p:cNvSpPr txBox="1"/>
          <p:nvPr/>
        </p:nvSpPr>
        <p:spPr>
          <a:xfrm>
            <a:off x="265584" y="2217987"/>
            <a:ext cx="3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82A80C-E847-485C-93EB-76A85C1448C5}"/>
              </a:ext>
            </a:extLst>
          </p:cNvPr>
          <p:cNvSpPr txBox="1"/>
          <p:nvPr/>
        </p:nvSpPr>
        <p:spPr>
          <a:xfrm>
            <a:off x="2833167" y="184406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37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80F4C-070A-8BF0-C0A8-2D786EB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6D21B1-09E1-C808-E3DA-24DF7F9A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https://trinket.io/python/b1f04a9758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911A15-A701-FDAC-8F44-01CE8BFB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D701B-59AA-08F8-9507-3048697FA1A2}"/>
              </a:ext>
            </a:extLst>
          </p:cNvPr>
          <p:cNvSpPr txBox="1"/>
          <p:nvPr/>
        </p:nvSpPr>
        <p:spPr>
          <a:xfrm>
            <a:off x="892629" y="6052457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-2 </a:t>
            </a:r>
            <a:r>
              <a:rPr kumimoji="1" lang="ja-JP" altLang="en-US" sz="2400" dirty="0"/>
              <a:t>を </a:t>
            </a:r>
            <a:r>
              <a:rPr kumimoji="1" lang="en-US" altLang="ja-JP" sz="2400" dirty="0"/>
              <a:t>-6 </a:t>
            </a:r>
            <a:r>
              <a:rPr kumimoji="1" lang="ja-JP" altLang="en-US" sz="2400" dirty="0"/>
              <a:t>に変えて、変化を見る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0A1572-3688-7514-3609-B0124BBA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98" y="1746739"/>
            <a:ext cx="7083404" cy="3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24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は，単純な原理で動く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を受け取る．中では，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値の変換</a:t>
            </a:r>
            <a:r>
              <a:rPr lang="ja-JP" altLang="en-US" sz="2400" dirty="0"/>
              <a:t>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層構造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全結合</a:t>
            </a:r>
            <a:r>
              <a:rPr lang="ja-JP" altLang="en-US" sz="2400" dirty="0"/>
              <a:t>のニューラルネットワークが最もシンプルである．</a:t>
            </a:r>
            <a:r>
              <a:rPr lang="ja-JP" altLang="en-US" sz="2400" b="1" dirty="0"/>
              <a:t>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  <a:r>
              <a:rPr lang="ja-JP" altLang="en-US" sz="2400" b="1" dirty="0"/>
              <a:t>２つの層の間のニューロン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すべて結合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望みの出力を得る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学習</a:t>
            </a:r>
            <a:r>
              <a:rPr lang="ja-JP" altLang="en-US" sz="2400" dirty="0"/>
              <a:t>では，</a:t>
            </a:r>
            <a:r>
              <a:rPr lang="ja-JP" altLang="en-US" sz="2400" b="1" dirty="0">
                <a:solidFill>
                  <a:srgbClr val="FF0000"/>
                </a:solidFill>
              </a:rPr>
              <a:t>データを利用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望みの出力が得られるよう</a:t>
            </a:r>
            <a:r>
              <a:rPr lang="ja-JP" altLang="en-US" sz="2400" dirty="0">
                <a:solidFill>
                  <a:srgbClr val="FF0000"/>
                </a:solidFill>
              </a:rPr>
              <a:t>に，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が行われる．画像認識や自然言語処理などに広く利用されている．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56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ニューラルネットワーク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/>
          <a:lstStyle/>
          <a:p>
            <a:r>
              <a:rPr lang="ja-JP" altLang="en-US" b="1" dirty="0"/>
              <a:t>機械学習の能力を持つ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en-US" dirty="0"/>
              <a:t>コンピュータで動作．</a:t>
            </a:r>
            <a:endParaRPr lang="en-US" altLang="ja-JP" dirty="0"/>
          </a:p>
          <a:p>
            <a:r>
              <a:rPr lang="ja-JP" altLang="en-US" b="1" dirty="0"/>
              <a:t>ニューロン</a:t>
            </a:r>
            <a:r>
              <a:rPr lang="ja-JP" altLang="en-US" dirty="0"/>
              <a:t>がつながり，ニューラルネットネットワークを構成．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5E29843-2DAA-DD82-0D05-71E86B9F6B5D}"/>
              </a:ext>
            </a:extLst>
          </p:cNvPr>
          <p:cNvSpPr/>
          <p:nvPr/>
        </p:nvSpPr>
        <p:spPr>
          <a:xfrm>
            <a:off x="1994793" y="3517451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FB2540-0D30-6A54-7259-50B175B528B6}"/>
              </a:ext>
            </a:extLst>
          </p:cNvPr>
          <p:cNvSpPr/>
          <p:nvPr/>
        </p:nvSpPr>
        <p:spPr>
          <a:xfrm>
            <a:off x="1994793" y="4395306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CC4730D-00F6-C676-B8F3-B58D1488B2CA}"/>
              </a:ext>
            </a:extLst>
          </p:cNvPr>
          <p:cNvSpPr/>
          <p:nvPr/>
        </p:nvSpPr>
        <p:spPr>
          <a:xfrm>
            <a:off x="3788030" y="351744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87FA2DC-8F7F-EF2B-5DF7-200FCA395C2B}"/>
              </a:ext>
            </a:extLst>
          </p:cNvPr>
          <p:cNvSpPr/>
          <p:nvPr/>
        </p:nvSpPr>
        <p:spPr>
          <a:xfrm>
            <a:off x="3788030" y="428694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E95E5C-F7E8-E6F4-2D6E-CB8EAA9EE63B}"/>
              </a:ext>
            </a:extLst>
          </p:cNvPr>
          <p:cNvSpPr/>
          <p:nvPr/>
        </p:nvSpPr>
        <p:spPr>
          <a:xfrm>
            <a:off x="3788030" y="505644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4085462-AE33-2F6A-FAB1-C6A3FB2DEEF8}"/>
              </a:ext>
            </a:extLst>
          </p:cNvPr>
          <p:cNvSpPr/>
          <p:nvPr/>
        </p:nvSpPr>
        <p:spPr>
          <a:xfrm>
            <a:off x="3788030" y="582593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7265F1D-50C3-C6D6-AE68-C579A8B07846}"/>
              </a:ext>
            </a:extLst>
          </p:cNvPr>
          <p:cNvSpPr/>
          <p:nvPr/>
        </p:nvSpPr>
        <p:spPr>
          <a:xfrm>
            <a:off x="6442304" y="351744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70FA2E3-7BBB-92FB-0655-204513064677}"/>
              </a:ext>
            </a:extLst>
          </p:cNvPr>
          <p:cNvSpPr/>
          <p:nvPr/>
        </p:nvSpPr>
        <p:spPr>
          <a:xfrm>
            <a:off x="6442304" y="4304375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3105A78B-0AD7-4F13-CB38-0E7372855397}"/>
              </a:ext>
            </a:extLst>
          </p:cNvPr>
          <p:cNvSpPr/>
          <p:nvPr/>
        </p:nvSpPr>
        <p:spPr>
          <a:xfrm>
            <a:off x="559437" y="459148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4C5089CC-A2E4-CB9B-825A-FEBC13C0A256}"/>
              </a:ext>
            </a:extLst>
          </p:cNvPr>
          <p:cNvSpPr/>
          <p:nvPr/>
        </p:nvSpPr>
        <p:spPr>
          <a:xfrm>
            <a:off x="7584585" y="4537128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85E5386-3A73-F202-8C34-A992953C9AAD}"/>
              </a:ext>
            </a:extLst>
          </p:cNvPr>
          <p:cNvSpPr txBox="1"/>
          <p:nvPr/>
        </p:nvSpPr>
        <p:spPr>
          <a:xfrm>
            <a:off x="241940" y="544039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58FF497-D278-6036-DC46-A25A8E02B123}"/>
              </a:ext>
            </a:extLst>
          </p:cNvPr>
          <p:cNvSpPr txBox="1"/>
          <p:nvPr/>
        </p:nvSpPr>
        <p:spPr>
          <a:xfrm>
            <a:off x="7267088" y="543502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B83B170-9320-CC41-0CAA-2870382019C2}"/>
              </a:ext>
            </a:extLst>
          </p:cNvPr>
          <p:cNvCxnSpPr>
            <a:stCxn id="40" idx="3"/>
            <a:endCxn id="42" idx="1"/>
          </p:cNvCxnSpPr>
          <p:nvPr/>
        </p:nvCxnSpPr>
        <p:spPr>
          <a:xfrm flipV="1">
            <a:off x="2361154" y="3813832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1BB5868D-CDF0-8D12-8FE6-970B5734BFB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361154" y="3813834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E8FBCC9-B9B8-5822-7671-ECDCF880FAEC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361154" y="3813836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C5607A3-1770-68CC-BB13-B0B5958ACA2D}"/>
              </a:ext>
            </a:extLst>
          </p:cNvPr>
          <p:cNvCxnSpPr>
            <a:cxnSpLocks/>
          </p:cNvCxnSpPr>
          <p:nvPr/>
        </p:nvCxnSpPr>
        <p:spPr>
          <a:xfrm>
            <a:off x="2361154" y="381383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22F8493-C628-560D-FC66-DCF566E6B657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361154" y="3813840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0C5650A-5527-8D0A-267A-C174D2ABBBFF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 flipV="1">
            <a:off x="2361154" y="3813832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C6D95C1-CE6F-437B-9106-3A8F2B44E8A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361154" y="4583328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69E0D7D1-B563-7528-D2BF-50C09F98EB1C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2361154" y="4691689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23398056-6D40-FA2C-5557-81DBF755C7AB}"/>
              </a:ext>
            </a:extLst>
          </p:cNvPr>
          <p:cNvCxnSpPr>
            <a:cxnSpLocks/>
            <a:stCxn id="41" idx="3"/>
            <a:endCxn id="45" idx="1"/>
          </p:cNvCxnSpPr>
          <p:nvPr/>
        </p:nvCxnSpPr>
        <p:spPr>
          <a:xfrm>
            <a:off x="2361154" y="4691689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15F0C7A-514B-259A-40C0-F7FEA42F27F1}"/>
              </a:ext>
            </a:extLst>
          </p:cNvPr>
          <p:cNvCxnSpPr>
            <a:cxnSpLocks/>
            <a:stCxn id="42" idx="3"/>
            <a:endCxn id="46" idx="1"/>
          </p:cNvCxnSpPr>
          <p:nvPr/>
        </p:nvCxnSpPr>
        <p:spPr>
          <a:xfrm flipV="1">
            <a:off x="4154391" y="3813830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F8C7804-4E4A-83DA-8FF4-FA6F8F13F03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154391" y="3823871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BCBEBD79-A47D-D028-8937-F872098F33E9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54391" y="3813830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08E0889-4A45-359F-8A54-112DE835982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154391" y="4534273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4F4943ED-5976-B446-2FFD-FEA12E4B31F1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42509" y="3813830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F6D16A8A-7C42-F10E-FDD4-F8B64A25181C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129600" y="3813830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0AF4A11D-2321-198D-DC7A-54306A5B7A32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 flipV="1">
            <a:off x="4154391" y="4600758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4E168B4F-494D-2124-B717-95BD8A93B768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4179182" y="4600758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FA47A29-A463-C5AA-91B3-9CFAED07EEF7}"/>
              </a:ext>
            </a:extLst>
          </p:cNvPr>
          <p:cNvSpPr txBox="1"/>
          <p:nvPr/>
        </p:nvSpPr>
        <p:spPr>
          <a:xfrm>
            <a:off x="1708251" y="299938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586363D-24A5-C9B7-B06C-60FC55B77AA6}"/>
              </a:ext>
            </a:extLst>
          </p:cNvPr>
          <p:cNvSpPr txBox="1"/>
          <p:nvPr/>
        </p:nvSpPr>
        <p:spPr>
          <a:xfrm>
            <a:off x="3489195" y="300339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786F2CA-4126-87D3-DB59-D1AAD61D2801}"/>
              </a:ext>
            </a:extLst>
          </p:cNvPr>
          <p:cNvSpPr txBox="1"/>
          <p:nvPr/>
        </p:nvSpPr>
        <p:spPr>
          <a:xfrm>
            <a:off x="6071486" y="299444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E18B02E-A125-1B62-0FA1-F421C01E312F}"/>
              </a:ext>
            </a:extLst>
          </p:cNvPr>
          <p:cNvSpPr txBox="1"/>
          <p:nvPr/>
        </p:nvSpPr>
        <p:spPr>
          <a:xfrm>
            <a:off x="2405269" y="3221059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80CCDB3-95C2-EE08-986A-1BE5B26EDEF2}"/>
              </a:ext>
            </a:extLst>
          </p:cNvPr>
          <p:cNvSpPr txBox="1"/>
          <p:nvPr/>
        </p:nvSpPr>
        <p:spPr>
          <a:xfrm>
            <a:off x="4705252" y="322186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689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7369" y="1138019"/>
            <a:ext cx="6896611" cy="32815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ニューラルネットワークの仕組みを基礎から学び、人工知能（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）の技術への理解の深まり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工学を学ぶことのへの意欲の高まり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ディープラーニング（深層学習）の実践的活用に役立つ知識とスキルの向上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人工知能（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AI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）の応用可能性の広さを認識し、様々な分野での課題解決に挑戦する意欲が湧く。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図解と例示を通じて学び、学習意欲を高めましょう。技術の面白さを実感しましょう。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643B461-B76A-2440-ED27-95E7EDAF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授業の学ぶ意義と満足感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881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ニューラルネットワークの基礎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単純な仕組み．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明確な原理に基づいて処理を行う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ニューロン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は，基本，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2400" u="sng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2400" u="sng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ja-JP" altLang="en-US" sz="2400" dirty="0">
                <a:latin typeface="Söhne"/>
              </a:rPr>
              <a:t>を行う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ニューロンのネットワークである</a:t>
            </a: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dirty="0"/>
              <a:t>多数の</a:t>
            </a:r>
            <a:r>
              <a:rPr kumimoji="1" lang="ja-JP" altLang="en-US" sz="2400" b="1" dirty="0"/>
              <a:t>ニューロン</a:t>
            </a:r>
            <a:r>
              <a:rPr kumimoji="1" lang="ja-JP" altLang="en-US" sz="2400" dirty="0"/>
              <a:t>とそれらの</a:t>
            </a:r>
            <a:r>
              <a:rPr kumimoji="1" lang="ja-JP" altLang="en-US" sz="2400" b="1" dirty="0"/>
              <a:t>ニューロン間の結合</a:t>
            </a:r>
            <a:r>
              <a:rPr kumimoji="1" lang="ja-JP" altLang="en-US" sz="2400" dirty="0"/>
              <a:t>から構成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4ADB9-8BC7-9D69-96DF-E7F7F7405D3A}"/>
              </a:ext>
            </a:extLst>
          </p:cNvPr>
          <p:cNvSpPr/>
          <p:nvPr/>
        </p:nvSpPr>
        <p:spPr>
          <a:xfrm>
            <a:off x="2013372" y="3867614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D891E3-C253-92BB-D110-409F905AE2B5}"/>
              </a:ext>
            </a:extLst>
          </p:cNvPr>
          <p:cNvSpPr/>
          <p:nvPr/>
        </p:nvSpPr>
        <p:spPr>
          <a:xfrm>
            <a:off x="2013372" y="4745469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EF4AC2-D835-0A73-ED06-3EA8EDE4F25A}"/>
              </a:ext>
            </a:extLst>
          </p:cNvPr>
          <p:cNvSpPr/>
          <p:nvPr/>
        </p:nvSpPr>
        <p:spPr>
          <a:xfrm>
            <a:off x="3806609" y="386761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1907D8-5D18-72EE-6CE1-1CC117CC2918}"/>
              </a:ext>
            </a:extLst>
          </p:cNvPr>
          <p:cNvSpPr/>
          <p:nvPr/>
        </p:nvSpPr>
        <p:spPr>
          <a:xfrm>
            <a:off x="3806609" y="463710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F9E3DB-187D-9446-9400-D06A6E037276}"/>
              </a:ext>
            </a:extLst>
          </p:cNvPr>
          <p:cNvSpPr/>
          <p:nvPr/>
        </p:nvSpPr>
        <p:spPr>
          <a:xfrm>
            <a:off x="3806609" y="540660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37CF47-BF03-A93E-224C-F2837F25FA8E}"/>
              </a:ext>
            </a:extLst>
          </p:cNvPr>
          <p:cNvSpPr/>
          <p:nvPr/>
        </p:nvSpPr>
        <p:spPr>
          <a:xfrm>
            <a:off x="3806609" y="617610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88F6EE-B386-6CAD-9CB8-7A56987E939E}"/>
              </a:ext>
            </a:extLst>
          </p:cNvPr>
          <p:cNvSpPr/>
          <p:nvPr/>
        </p:nvSpPr>
        <p:spPr>
          <a:xfrm>
            <a:off x="6460883" y="386761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B52557-D14D-3ADE-6E4D-B7D2C1FB3125}"/>
              </a:ext>
            </a:extLst>
          </p:cNvPr>
          <p:cNvSpPr/>
          <p:nvPr/>
        </p:nvSpPr>
        <p:spPr>
          <a:xfrm>
            <a:off x="6460883" y="465453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E20C402-8798-6081-F107-4CBFB3ABD28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79733" y="4163995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C707B27-7193-4B79-5933-931511CD98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79733" y="416399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131FA7-94C3-5CE5-41CC-354A310BDEB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79733" y="416399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7541D4-C7E9-80A2-1544-6E74C4059AD1}"/>
              </a:ext>
            </a:extLst>
          </p:cNvPr>
          <p:cNvCxnSpPr>
            <a:cxnSpLocks/>
          </p:cNvCxnSpPr>
          <p:nvPr/>
        </p:nvCxnSpPr>
        <p:spPr>
          <a:xfrm>
            <a:off x="2379733" y="416400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53AA924-1A36-A2B4-B4ED-161264F4CAB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79733" y="416400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DB7A2C3-A189-ECE0-1743-28508C4D113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79733" y="416399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6F59C4A-6DE4-8265-695E-BAC3683B4C0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79733" y="493349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F88DD48-0BBB-FF7C-4E73-553ED6326F0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79733" y="504185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0389BD7-378A-A03C-E5FE-009887DF70B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79733" y="504185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96522CC-5A62-4945-DA8D-6FFBC2F2E4B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72970" y="4163993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46DB79D-F2BB-F126-9D39-13BBB579428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72970" y="4174034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769F1B8-5729-70DE-35C9-C7A69564DE4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72970" y="4163993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331A44A-5D7B-A666-41F5-7ED9003A914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72970" y="4884436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6D0BFB0-7550-75DE-5E73-2E79A5A2F2D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61088" y="4163993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A896A09-AE3D-E9C5-A181-DA1514270A2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48179" y="4163993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5D3EAA4-3871-C9CB-BAC8-036E36F4E04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72970" y="4950921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473BC18-83D6-E2DA-920A-860D31DC726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97761" y="4950921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DE6D7C9-9DAB-B90A-9761-56020A27F330}"/>
              </a:ext>
            </a:extLst>
          </p:cNvPr>
          <p:cNvSpPr txBox="1"/>
          <p:nvPr/>
        </p:nvSpPr>
        <p:spPr>
          <a:xfrm>
            <a:off x="1726830" y="334954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B9BCD3-8318-C871-D5BB-039EFCEA5AA1}"/>
              </a:ext>
            </a:extLst>
          </p:cNvPr>
          <p:cNvSpPr txBox="1"/>
          <p:nvPr/>
        </p:nvSpPr>
        <p:spPr>
          <a:xfrm>
            <a:off x="3507774" y="335355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555E53-2262-21D2-291C-654B103EC9D3}"/>
              </a:ext>
            </a:extLst>
          </p:cNvPr>
          <p:cNvSpPr txBox="1"/>
          <p:nvPr/>
        </p:nvSpPr>
        <p:spPr>
          <a:xfrm>
            <a:off x="6090065" y="33446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9F804-A371-A3FD-E166-0FE5AED49B2F}"/>
              </a:ext>
            </a:extLst>
          </p:cNvPr>
          <p:cNvSpPr txBox="1"/>
          <p:nvPr/>
        </p:nvSpPr>
        <p:spPr>
          <a:xfrm>
            <a:off x="2423848" y="357122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BD8B99-6794-0969-ED83-BE32F3AFE53F}"/>
              </a:ext>
            </a:extLst>
          </p:cNvPr>
          <p:cNvSpPr txBox="1"/>
          <p:nvPr/>
        </p:nvSpPr>
        <p:spPr>
          <a:xfrm>
            <a:off x="4723831" y="3572024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4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984811" cy="744509"/>
          </a:xfrm>
        </p:spPr>
        <p:txBody>
          <a:bodyPr>
            <a:normAutofit fontScale="90000"/>
          </a:bodyPr>
          <a:lstStyle/>
          <a:p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A8FF750F-0819-4C83-F7A7-C82B5FCD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97970"/>
            <a:ext cx="8620626" cy="53331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ニューロン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複数の入力を受け取り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、それぞれの入力に対して重みを掛け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る（掛け算）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1.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の合計を求め，バイアスと呼ばれる値を足す（足し算）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2.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の値に，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活性化関数を適用して出力値を得る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）</a:t>
            </a:r>
            <a:endParaRPr lang="ja-JP" altLang="en-US" sz="2400" i="0" dirty="0">
              <a:solidFill>
                <a:srgbClr val="374151"/>
              </a:solidFill>
              <a:effectLst/>
              <a:latin typeface="Söhne"/>
            </a:endParaRPr>
          </a:p>
          <a:p>
            <a:endParaRPr kumimoji="1" lang="en-US" altLang="ja-JP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8B0E6A-4534-9374-F1AC-A9BB90316350}"/>
              </a:ext>
            </a:extLst>
          </p:cNvPr>
          <p:cNvSpPr txBox="1"/>
          <p:nvPr/>
        </p:nvSpPr>
        <p:spPr>
          <a:xfrm>
            <a:off x="183219" y="4025541"/>
            <a:ext cx="410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10.1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1.01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0B5A1B-47D7-CAC5-0AD2-A4D36B835C38}"/>
              </a:ext>
            </a:extLst>
          </p:cNvPr>
          <p:cNvSpPr txBox="1"/>
          <p:nvPr/>
        </p:nvSpPr>
        <p:spPr>
          <a:xfrm>
            <a:off x="149409" y="4594756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EFCDDA-50B8-64EB-CBF2-75D8C9BBB01C}"/>
              </a:ext>
            </a:extLst>
          </p:cNvPr>
          <p:cNvSpPr txBox="1"/>
          <p:nvPr/>
        </p:nvSpPr>
        <p:spPr>
          <a:xfrm>
            <a:off x="183219" y="5231076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7FCF343-D899-B877-30BE-ED5EE3339ED8}"/>
              </a:ext>
            </a:extLst>
          </p:cNvPr>
          <p:cNvSpPr txBox="1"/>
          <p:nvPr/>
        </p:nvSpPr>
        <p:spPr>
          <a:xfrm>
            <a:off x="4403695" y="4211671"/>
            <a:ext cx="1107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7084BEAC-CDAE-799C-1F4E-4641C811F61D}"/>
              </a:ext>
            </a:extLst>
          </p:cNvPr>
          <p:cNvSpPr/>
          <p:nvPr/>
        </p:nvSpPr>
        <p:spPr>
          <a:xfrm>
            <a:off x="5589514" y="4812463"/>
            <a:ext cx="490953" cy="46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A1063E-8C91-A750-1DFD-BA96185E820B}"/>
              </a:ext>
            </a:extLst>
          </p:cNvPr>
          <p:cNvSpPr txBox="1"/>
          <p:nvPr/>
        </p:nvSpPr>
        <p:spPr>
          <a:xfrm>
            <a:off x="6327618" y="4136367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応じた出力値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0.51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3411E9-C2F2-2A69-2552-95B200924572}"/>
              </a:ext>
            </a:extLst>
          </p:cNvPr>
          <p:cNvSpPr txBox="1"/>
          <p:nvPr/>
        </p:nvSpPr>
        <p:spPr>
          <a:xfrm>
            <a:off x="0" y="578480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E6553D-92FB-67CF-EA32-E3C93DD45C1D}"/>
              </a:ext>
            </a:extLst>
          </p:cNvPr>
          <p:cNvSpPr txBox="1"/>
          <p:nvPr/>
        </p:nvSpPr>
        <p:spPr>
          <a:xfrm>
            <a:off x="1438065" y="576551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</p:spTree>
    <p:extLst>
      <p:ext uri="{BB962C8B-B14F-4D97-AF65-F5344CB8AC3E}">
        <p14:creationId xmlns:p14="http://schemas.microsoft.com/office/powerpoint/2010/main" val="385870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3853</Words>
  <Application>Microsoft Office PowerPoint</Application>
  <PresentationFormat>画面に合わせる (4:3)</PresentationFormat>
  <Paragraphs>863</Paragraphs>
  <Slides>70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70</vt:i4>
      </vt:variant>
    </vt:vector>
  </HeadingPairs>
  <TitlesOfParts>
    <vt:vector size="82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Merriweather</vt:lpstr>
      <vt:lpstr>Segoe UI</vt:lpstr>
      <vt:lpstr>Office テーマ</vt:lpstr>
      <vt:lpstr>1_Office テーマ</vt:lpstr>
      <vt:lpstr>2_Office テーマ</vt:lpstr>
      <vt:lpstr>5. ディープラーニング</vt:lpstr>
      <vt:lpstr>PowerPoint プレゼンテーション</vt:lpstr>
      <vt:lpstr>アウトライン</vt:lpstr>
      <vt:lpstr>まとめ　機械学習</vt:lpstr>
      <vt:lpstr>まとめ　ニューラルネットワーク</vt:lpstr>
      <vt:lpstr>5-1 ニューラルネットワークの仕組み</vt:lpstr>
      <vt:lpstr>ニューラルネットワーク</vt:lpstr>
      <vt:lpstr>ニューラルネットワークの基礎</vt:lpstr>
      <vt:lpstr>入力の重みづけ，合計とバイアス，活性化関数の適用</vt:lpstr>
      <vt:lpstr>ニューラルネットワークの活性化関数のバリエーション</vt:lpstr>
      <vt:lpstr>PowerPoint プレゼンテーション</vt:lpstr>
      <vt:lpstr>ニューラルネットワークの処理の原理</vt:lpstr>
      <vt:lpstr>ニューラルネットワークの構造のバリエーション</vt:lpstr>
      <vt:lpstr>層構造とデータの流れ</vt:lpstr>
      <vt:lpstr>全結合のニューラルネットワーク</vt:lpstr>
      <vt:lpstr>ニューラルネットワークが多様に利用できる原理</vt:lpstr>
      <vt:lpstr>PowerPoint プレゼンテーション</vt:lpstr>
      <vt:lpstr>PowerPoint プレゼンテーション</vt:lpstr>
      <vt:lpstr>ニューラルネットワークのまとめ</vt:lpstr>
      <vt:lpstr>5-2 深層学習 （ディープラーニング） </vt:lpstr>
      <vt:lpstr>ディープニューラルネットワーク</vt:lpstr>
      <vt:lpstr>ディープニューラルネットワーク</vt:lpstr>
      <vt:lpstr>ディープラーニングへの期待</vt:lpstr>
      <vt:lpstr>ディープラーニングへの期待</vt:lpstr>
      <vt:lpstr>ディープラーニングへの期待</vt:lpstr>
      <vt:lpstr>画像分類の精度の向上</vt:lpstr>
      <vt:lpstr>ディープラーニングの研究の進展</vt:lpstr>
      <vt:lpstr>5-3 ニューロン，活性化， 結合の重み </vt:lpstr>
      <vt:lpstr>結合の重み</vt:lpstr>
      <vt:lpstr>確認問題①</vt:lpstr>
      <vt:lpstr>確認問題②</vt:lpstr>
      <vt:lpstr>ニューロン間の結合</vt:lpstr>
      <vt:lpstr>5-4 活性化関数，伝搬 </vt:lpstr>
      <vt:lpstr>層構造とデータの流れ</vt:lpstr>
      <vt:lpstr>ニューロンの活性化と非活性化</vt:lpstr>
      <vt:lpstr>活性化と非活性化</vt:lpstr>
      <vt:lpstr>伝搬</vt:lpstr>
      <vt:lpstr>活性化関数</vt:lpstr>
      <vt:lpstr>活性化関数 ReLU</vt:lpstr>
      <vt:lpstr>演習</vt:lpstr>
      <vt:lpstr>PowerPoint プレゼンテーション</vt:lpstr>
      <vt:lpstr>PowerPoint プレゼンテーション</vt:lpstr>
      <vt:lpstr>PowerPoint プレゼンテーション</vt:lpstr>
      <vt:lpstr>④ 散布図の作成</vt:lpstr>
      <vt:lpstr>PowerPoint プレゼンテーション</vt:lpstr>
      <vt:lpstr>PowerPoint プレゼンテーション</vt:lpstr>
      <vt:lpstr>PowerPoint プレゼンテーション</vt:lpstr>
      <vt:lpstr>5-5 ニューラルネットワークを用いた分類 </vt:lpstr>
      <vt:lpstr>層構造とデータの流れ</vt:lpstr>
      <vt:lpstr>３種類の中から１つに分類する場合</vt:lpstr>
      <vt:lpstr>３種類の中から１つに分類する場合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ニューラルネットワークを用いた分類</vt:lpstr>
      <vt:lpstr>5-6 ニューラルネットワークの学習 </vt:lpstr>
      <vt:lpstr>ニューラルネットワークの動作イメージ</vt:lpstr>
      <vt:lpstr>正解と誤差</vt:lpstr>
      <vt:lpstr>ニューラルネットワークの学習の仕組み</vt:lpstr>
      <vt:lpstr>ニューラルネットワークの学習</vt:lpstr>
      <vt:lpstr>学習能力をコンピュータに組み込んでおき，あとでデータを与えて学習させる </vt:lpstr>
      <vt:lpstr>PowerPoint プレゼンテーション</vt:lpstr>
      <vt:lpstr>ニューラルネットワークの学習</vt:lpstr>
      <vt:lpstr>結合の重みの調整</vt:lpstr>
      <vt:lpstr>確認問題</vt:lpstr>
      <vt:lpstr>PowerPoint プレゼンテーション</vt:lpstr>
      <vt:lpstr>ニューラルネットワークのまとめ</vt:lpstr>
      <vt:lpstr>授業の学ぶ意義と満足感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</dc:title>
  <dc:creator>kunihiko</dc:creator>
  <cp:lastModifiedBy>金子　邦彦</cp:lastModifiedBy>
  <cp:revision>124</cp:revision>
  <cp:lastPrinted>2020-05-07T11:56:39Z</cp:lastPrinted>
  <dcterms:created xsi:type="dcterms:W3CDTF">2020-05-07T06:42:29Z</dcterms:created>
  <dcterms:modified xsi:type="dcterms:W3CDTF">2024-05-16T13:38:47Z</dcterms:modified>
</cp:coreProperties>
</file>