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544" r:id="rId2"/>
    <p:sldId id="696" r:id="rId3"/>
    <p:sldId id="969" r:id="rId4"/>
    <p:sldId id="1003" r:id="rId5"/>
    <p:sldId id="1006" r:id="rId6"/>
    <p:sldId id="1007" r:id="rId7"/>
    <p:sldId id="1004" r:id="rId8"/>
    <p:sldId id="976" r:id="rId9"/>
    <p:sldId id="1005" r:id="rId10"/>
    <p:sldId id="1008" r:id="rId11"/>
    <p:sldId id="939" r:id="rId12"/>
    <p:sldId id="966" r:id="rId13"/>
    <p:sldId id="964" r:id="rId14"/>
    <p:sldId id="965" r:id="rId15"/>
    <p:sldId id="970" r:id="rId16"/>
    <p:sldId id="973" r:id="rId17"/>
    <p:sldId id="974" r:id="rId18"/>
    <p:sldId id="1001" r:id="rId19"/>
    <p:sldId id="1323" r:id="rId20"/>
    <p:sldId id="1009" r:id="rId21"/>
    <p:sldId id="1324" r:id="rId22"/>
    <p:sldId id="980" r:id="rId23"/>
    <p:sldId id="981" r:id="rId24"/>
    <p:sldId id="982" r:id="rId25"/>
    <p:sldId id="983" r:id="rId26"/>
    <p:sldId id="1336" r:id="rId27"/>
    <p:sldId id="984" r:id="rId28"/>
    <p:sldId id="1325" r:id="rId29"/>
    <p:sldId id="985" r:id="rId30"/>
    <p:sldId id="986" r:id="rId31"/>
    <p:sldId id="987" r:id="rId32"/>
    <p:sldId id="1326" r:id="rId33"/>
    <p:sldId id="975" r:id="rId34"/>
    <p:sldId id="1327" r:id="rId35"/>
    <p:sldId id="1328" r:id="rId36"/>
    <p:sldId id="972" r:id="rId37"/>
    <p:sldId id="988" r:id="rId38"/>
    <p:sldId id="1329" r:id="rId39"/>
    <p:sldId id="597" r:id="rId40"/>
    <p:sldId id="989" r:id="rId41"/>
    <p:sldId id="1330" r:id="rId42"/>
    <p:sldId id="1335" r:id="rId43"/>
    <p:sldId id="599" r:id="rId44"/>
    <p:sldId id="600" r:id="rId45"/>
    <p:sldId id="601" r:id="rId46"/>
    <p:sldId id="602" r:id="rId47"/>
    <p:sldId id="990" r:id="rId48"/>
    <p:sldId id="991" r:id="rId49"/>
    <p:sldId id="993" r:id="rId50"/>
    <p:sldId id="259" r:id="rId51"/>
    <p:sldId id="261" r:id="rId52"/>
    <p:sldId id="994" r:id="rId53"/>
    <p:sldId id="995" r:id="rId54"/>
    <p:sldId id="1334" r:id="rId55"/>
    <p:sldId id="1331" r:id="rId56"/>
    <p:sldId id="1332" r:id="rId57"/>
    <p:sldId id="1002" r:id="rId58"/>
    <p:sldId id="996" r:id="rId59"/>
    <p:sldId id="997" r:id="rId60"/>
    <p:sldId id="998" r:id="rId61"/>
    <p:sldId id="1333" r:id="rId6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63" autoAdjust="0"/>
    <p:restoredTop sz="94660"/>
  </p:normalViewPr>
  <p:slideViewPr>
    <p:cSldViewPr snapToGrid="0">
      <p:cViewPr varScale="1">
        <p:scale>
          <a:sx n="45" d="100"/>
          <a:sy n="45" d="100"/>
        </p:scale>
        <p:origin x="566" y="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99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7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48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54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2024/4/26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ai/mi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go.jp/data/guide/download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tat.go.jp/data/guide/download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kaneko.jp/ai/mi/32.xlsx" TargetMode="Externa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815" y="1122363"/>
            <a:ext cx="8223463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3. </a:t>
            </a:r>
            <a:r>
              <a:rPr lang="ja-JP" altLang="en-US" dirty="0"/>
              <a:t>データサイエンス・</a:t>
            </a:r>
            <a:r>
              <a:rPr lang="en-US" altLang="ja-JP" dirty="0"/>
              <a:t>AI </a:t>
            </a:r>
            <a:r>
              <a:rPr lang="ja-JP" altLang="en-US" dirty="0"/>
              <a:t>の演習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https://www.kkaneko.jp/ai/mi/index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51204-9621-2CC4-6EA5-97212634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オープンデータと人工知能の関係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C8086C-6837-703E-F079-3376F2A4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機械学習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2400" b="1" i="0" u="sng" dirty="0">
                <a:solidFill>
                  <a:srgbClr val="374151"/>
                </a:solidFill>
                <a:effectLst/>
                <a:latin typeface="Söhne"/>
              </a:rPr>
              <a:t>データを用いて，意思決定や問題解決を行う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ことができる人工知能の技術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b="1" u="sng" dirty="0">
                <a:solidFill>
                  <a:srgbClr val="374151"/>
                </a:solidFill>
                <a:latin typeface="Söhne"/>
              </a:rPr>
              <a:t>機械学習に必要なデータ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として，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オープンデータ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を利用可能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endParaRPr kumimoji="1"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人工知能研究者向けに，</a:t>
            </a:r>
            <a:r>
              <a:rPr lang="ja-JP" altLang="en-US" sz="2400" b="1" u="sng" dirty="0">
                <a:solidFill>
                  <a:srgbClr val="374151"/>
                </a:solidFill>
                <a:latin typeface="Söhne"/>
              </a:rPr>
              <a:t>研究論文，プログラム，データの情報をオープンにしているサイト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もある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374151"/>
                </a:solidFill>
                <a:latin typeface="Söhne"/>
              </a:rPr>
              <a:t>Paper with Code   https://paperswithcode.com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30EC0D-3A38-2A04-C648-0A796778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41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3-2 </a:t>
            </a:r>
            <a:r>
              <a:rPr lang="ja-JP" altLang="en-US" dirty="0"/>
              <a:t>政府統計データ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210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6D9067-086F-516F-ECC4-E454E6C7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政府統計データ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500F1C-1CDE-5685-C555-B49913E83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日本政府は，</a:t>
            </a:r>
            <a:r>
              <a:rPr kumimoji="1" lang="ja-JP" altLang="en-US" b="1" u="sng" dirty="0"/>
              <a:t>統計データを公表</a:t>
            </a:r>
            <a:r>
              <a:rPr kumimoji="1" lang="ja-JP" altLang="en-US" dirty="0"/>
              <a:t>している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人口，労働，経済，環境など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これは，ビジネス戦略，政策立案，研究，</a:t>
            </a:r>
            <a:r>
              <a:rPr lang="ja-JP" altLang="en-US" dirty="0"/>
              <a:t>学習に</a:t>
            </a:r>
            <a:r>
              <a:rPr kumimoji="1" lang="ja-JP" altLang="en-US" dirty="0"/>
              <a:t>役立つデータである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0CB03C-BC62-10F5-AB94-96EF38C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63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ABD6D1-16E7-0641-428F-D30A3C4C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</a:t>
            </a:r>
            <a:r>
              <a:rPr lang="ja-JP" altLang="en-US" dirty="0"/>
              <a:t>統計局</a:t>
            </a:r>
            <a:r>
              <a:rPr kumimoji="1" lang="ja-JP" altLang="en-US" dirty="0"/>
              <a:t>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BC0249-99AA-ECB5-E4F1-0D582AFE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人口</a:t>
            </a:r>
            <a:endParaRPr lang="en-US" altLang="ja-JP" sz="2400" dirty="0"/>
          </a:p>
          <a:p>
            <a:r>
              <a:rPr kumimoji="1" lang="ja-JP" altLang="en-US" sz="2400" b="1" dirty="0"/>
              <a:t>労働力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国民掲載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物価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社会生活基本調査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など多数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9C4AC6-B0F2-DDD3-8AA8-1BA0AD635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0DBB914-5865-268A-A34D-6669A21D66EC}"/>
              </a:ext>
            </a:extLst>
          </p:cNvPr>
          <p:cNvSpPr txBox="1"/>
          <p:nvPr/>
        </p:nvSpPr>
        <p:spPr>
          <a:xfrm>
            <a:off x="618595" y="4171917"/>
            <a:ext cx="75984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/>
              <a:t>ダウンロードページ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https://www.stat.go.jp/data/guide/download/index.html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36770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4D2AD-0AF4-E305-B585-1BBE99A3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総務省統計局が公開する統計表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354B4D-4BB9-114A-CEFF-17CB1061E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ダウンロードページ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>
                <a:hlinkClick r:id="rId2"/>
              </a:rPr>
              <a:t>https://www.stat.go.jp/data/guide/download/index.html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248B86-881D-8F5A-5912-4F6938CA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0FE3F7-B5DE-EF8B-DF39-E063CD994F40}"/>
              </a:ext>
            </a:extLst>
          </p:cNvPr>
          <p:cNvSpPr txBox="1"/>
          <p:nvPr/>
        </p:nvSpPr>
        <p:spPr>
          <a:xfrm>
            <a:off x="417444" y="21635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人口推計の結果の概要</a:t>
            </a:r>
            <a:endParaRPr lang="en-US" altLang="ja-JP" b="1" dirty="0"/>
          </a:p>
          <a:p>
            <a:r>
              <a:rPr lang="ja-JP" altLang="en-US" b="1" dirty="0"/>
              <a:t>令和５年４月報より（抜粋）</a:t>
            </a:r>
            <a:endParaRPr lang="en-US" altLang="ja-JP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9AC0E0A-E847-9650-5919-8ECC29B852F5}"/>
              </a:ext>
            </a:extLst>
          </p:cNvPr>
          <p:cNvSpPr txBox="1"/>
          <p:nvPr/>
        </p:nvSpPr>
        <p:spPr>
          <a:xfrm>
            <a:off x="3809359" y="22138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/>
              <a:t>労働力調査（基本集計）</a:t>
            </a:r>
            <a:endParaRPr lang="en-US" altLang="ja-JP" b="1" dirty="0"/>
          </a:p>
          <a:p>
            <a:r>
              <a:rPr lang="en-US" altLang="ja-JP" b="1" dirty="0"/>
              <a:t>2023</a:t>
            </a:r>
            <a:r>
              <a:rPr lang="ja-JP" altLang="en-US" b="1" dirty="0"/>
              <a:t>年 </a:t>
            </a:r>
            <a:r>
              <a:rPr lang="en-US" altLang="ja-JP" b="1" dirty="0"/>
              <a:t>2</a:t>
            </a:r>
            <a:r>
              <a:rPr lang="ja-JP" altLang="en-US" b="1" dirty="0"/>
              <a:t>月分結果より（抜粋</a:t>
            </a:r>
            <a:r>
              <a:rPr lang="ja-JP" altLang="en-US" dirty="0"/>
              <a:t>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25B4CB-D88B-9A39-12F9-CC6E289DAB9E}"/>
              </a:ext>
            </a:extLst>
          </p:cNvPr>
          <p:cNvSpPr txBox="1"/>
          <p:nvPr/>
        </p:nvSpPr>
        <p:spPr>
          <a:xfrm>
            <a:off x="3809359" y="440986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/>
              <a:t>2020</a:t>
            </a:r>
            <a:r>
              <a:rPr lang="ja-JP" altLang="en-US" b="1" dirty="0"/>
              <a:t>年基準　消費者物価指数　全国　</a:t>
            </a:r>
            <a:endParaRPr lang="en-US" altLang="ja-JP" b="1" dirty="0"/>
          </a:p>
          <a:p>
            <a:r>
              <a:rPr lang="en-US" altLang="ja-JP" b="1" dirty="0"/>
              <a:t>2023 3</a:t>
            </a:r>
            <a:r>
              <a:rPr lang="ja-JP" altLang="en-US" b="1" dirty="0"/>
              <a:t>月分より（抜粋）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EDDA2E7-2B24-194B-1B50-6FF01B32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9" y="2854119"/>
            <a:ext cx="3511730" cy="40038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98045AF-9E3C-4E9D-273C-31CC57E79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576" y="3011224"/>
            <a:ext cx="5234666" cy="78767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B26F817-8DB1-2FF8-8DA1-CAC1AAA63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359" y="5068326"/>
            <a:ext cx="3238666" cy="15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3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231EAC-253C-3FD3-E910-66F0C5CC3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e-Stat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E6FD6E-8797-DBBE-011A-6EC3BF4C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e-Stat </a:t>
            </a:r>
            <a:r>
              <a:rPr kumimoji="1" lang="ja-JP" altLang="en-US" dirty="0"/>
              <a:t>は，政府統計の総合窓口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https://www.e-stat.go.jp/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27C340-6A0F-CFA8-35A8-FCE2CAAC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0BAC7CD-07D5-85A1-0438-51D9B961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9" y="1981071"/>
            <a:ext cx="7549376" cy="45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1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e-Stat </a:t>
            </a:r>
            <a:r>
              <a:rPr kumimoji="1" lang="ja-JP" altLang="en-US" dirty="0"/>
              <a:t>での統計データの検索からダウンロード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分野</a:t>
            </a:r>
            <a:r>
              <a:rPr lang="ja-JP" altLang="en-US" dirty="0"/>
              <a:t>による検索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</a:t>
            </a:r>
            <a:r>
              <a:rPr lang="ja-JP" altLang="en-US" b="1" dirty="0"/>
              <a:t>キーワード</a:t>
            </a:r>
            <a:r>
              <a:rPr lang="ja-JP" altLang="en-US" dirty="0"/>
              <a:t>による検索，その他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手元のパソコンにファイルがダウンロードされる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D5529EC-A3AC-02D4-618A-F54AE65DD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763432"/>
            <a:ext cx="1828345" cy="70615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CD6B49F-16A3-22DA-E152-301505166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48" y="1763431"/>
            <a:ext cx="1429399" cy="70615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F39DFA7-821E-C46C-4BEC-888D0BB8D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505" y="1763431"/>
            <a:ext cx="2124794" cy="7061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6B069B5-F193-0D4A-DE80-636EB6957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25" y="1763432"/>
            <a:ext cx="2124792" cy="70615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BAABA33-1B79-500E-10FA-3A81CA8CF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917" y="1763432"/>
            <a:ext cx="659752" cy="601694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41379345-00CE-40A0-B449-F0F33AFED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272" y="3386767"/>
            <a:ext cx="4302346" cy="37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4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家計調査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全国約</a:t>
            </a:r>
            <a:r>
              <a:rPr kumimoji="1" lang="en-US" altLang="ja-JP" sz="2400" dirty="0"/>
              <a:t>9</a:t>
            </a:r>
            <a:r>
              <a:rPr kumimoji="1" lang="ja-JP" altLang="en-US" sz="2400" dirty="0"/>
              <a:t>千世帯を対象として、</a:t>
            </a:r>
            <a:r>
              <a:rPr kumimoji="1" lang="ja-JP" altLang="en-US" sz="2400" b="1" dirty="0"/>
              <a:t>家計の収入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支出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貯蓄</a:t>
            </a:r>
            <a:r>
              <a:rPr kumimoji="1" lang="ja-JP" altLang="en-US" sz="2400" dirty="0"/>
              <a:t>・</a:t>
            </a:r>
            <a:r>
              <a:rPr kumimoji="1" lang="ja-JP" altLang="en-US" sz="2400" b="1" dirty="0"/>
              <a:t>負債</a:t>
            </a:r>
            <a:r>
              <a:rPr kumimoji="1" lang="ja-JP" altLang="en-US" sz="2400" dirty="0"/>
              <a:t>などを毎月調査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8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8D7571B-6999-C19F-9F78-EBB5A961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7" y="1316475"/>
            <a:ext cx="8342325" cy="401575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「</a:t>
            </a:r>
            <a:r>
              <a:rPr lang="ja-JP" altLang="en-US" sz="2400" b="1" dirty="0"/>
              <a:t>プリン</a:t>
            </a:r>
            <a:r>
              <a:rPr lang="ja-JP" altLang="en-US" sz="2400" dirty="0"/>
              <a:t>」に</a:t>
            </a:r>
            <a:r>
              <a:rPr lang="ja-JP" altLang="en-US" sz="2400" b="1" dirty="0"/>
              <a:t>お金を使うことが多い</a:t>
            </a:r>
            <a:r>
              <a:rPr lang="ja-JP" altLang="en-US" sz="2400" dirty="0"/>
              <a:t>都市は？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謝辞</a:t>
            </a: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en-US" altLang="ja-JP" sz="1800" dirty="0">
                <a:latin typeface="+mn-ea"/>
                <a:ea typeface="+mn-ea"/>
              </a:rPr>
              <a:t>https://www.youtube.com/watch?v=0RSIrNTFnJw</a:t>
            </a:r>
            <a:endParaRPr kumimoji="1" lang="ja-JP" altLang="en-US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kumimoji="1" lang="ja-JP" altLang="en-US" sz="1800" dirty="0">
                <a:latin typeface="+mn-ea"/>
                <a:ea typeface="+mn-ea"/>
              </a:rPr>
              <a:t>を参考にし，説明の追加等を行っている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EFAD7F7-5F22-4DD4-B711-35039D5F80AA}"/>
              </a:ext>
            </a:extLst>
          </p:cNvPr>
          <p:cNvSpPr/>
          <p:nvPr/>
        </p:nvSpPr>
        <p:spPr>
          <a:xfrm>
            <a:off x="6034975" y="2204487"/>
            <a:ext cx="1976658" cy="33370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2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20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ja-JP" b="1" dirty="0"/>
              <a:t>e-Stat </a:t>
            </a:r>
            <a:r>
              <a:rPr lang="ja-JP" altLang="en-US" b="1" dirty="0"/>
              <a:t>家計調査データの活用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ja-JP" altLang="en-US" b="1" dirty="0"/>
              <a:t>事前準備として </a:t>
            </a:r>
            <a:r>
              <a:rPr lang="en-US" altLang="ja-JP" b="1" dirty="0"/>
              <a:t>Office 365 </a:t>
            </a:r>
            <a:r>
              <a:rPr lang="ja-JP" altLang="en-US" b="1" dirty="0"/>
              <a:t>の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ja-JP" altLang="en-US" b="1" dirty="0"/>
              <a:t>インストールが必要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オープンデータ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政府統計データ（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を使用）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クロス集計表（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を使用）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相関，相関係数（</a:t>
            </a:r>
            <a:r>
              <a:rPr lang="en-US" altLang="ja-JP" sz="2400" dirty="0"/>
              <a:t>Excel </a:t>
            </a:r>
            <a:r>
              <a:rPr lang="ja-JP" altLang="en-US" sz="2400" dirty="0"/>
              <a:t>を使用）</a:t>
            </a:r>
            <a:endParaRPr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13DA9E-6F65-BA2D-46BA-69180D689179}"/>
              </a:ext>
            </a:extLst>
          </p:cNvPr>
          <p:cNvSpPr txBox="1"/>
          <p:nvPr/>
        </p:nvSpPr>
        <p:spPr>
          <a:xfrm>
            <a:off x="3903468" y="56270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dirty="0"/>
              <a:t>今日の授業では，</a:t>
            </a:r>
            <a:r>
              <a:rPr lang="en-US" altLang="ja-JP" b="1" dirty="0"/>
              <a:t>Office 365 </a:t>
            </a:r>
            <a:r>
              <a:rPr lang="ja-JP" altLang="en-US" b="1" dirty="0"/>
              <a:t>のインストール</a:t>
            </a:r>
            <a:r>
              <a:rPr lang="ja-JP" altLang="en-US" dirty="0"/>
              <a:t>を済ませておくことが便利です．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F810A3-5630-9384-57DE-AE0C107D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家計調査データのダウンロード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B436-3A59-15ED-89E9-32D56338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67070"/>
            <a:ext cx="8461208" cy="5612349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https://www.e-stat.go.jp/</a:t>
            </a:r>
            <a:endParaRPr kumimoji="1" lang="ja-JP" altLang="en-US" b="1" dirty="0"/>
          </a:p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統計データの検索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次のどちらかの方法で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　→　家計調査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キーワード検索：</a:t>
            </a:r>
            <a:r>
              <a:rPr lang="ja-JP" altLang="en-US" b="1" dirty="0"/>
              <a:t>家計調査　→　一覧の中の「家計調査」をクリック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0D1B7-4233-2A47-2727-158AD8C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C8179D1-969A-4B44-6453-A5B5F165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506" y="5027916"/>
            <a:ext cx="5203504" cy="169356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D203C43-4DC0-4082-0C94-5359437E8E6D}"/>
              </a:ext>
            </a:extLst>
          </p:cNvPr>
          <p:cNvSpPr/>
          <p:nvPr/>
        </p:nvSpPr>
        <p:spPr>
          <a:xfrm>
            <a:off x="4726550" y="6322755"/>
            <a:ext cx="2060566" cy="373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169F2DE-7A50-5B88-0117-0EE9745E2807}"/>
              </a:ext>
            </a:extLst>
          </p:cNvPr>
          <p:cNvSpPr/>
          <p:nvPr/>
        </p:nvSpPr>
        <p:spPr>
          <a:xfrm>
            <a:off x="7379130" y="6322755"/>
            <a:ext cx="986921" cy="373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8214AB0-8183-8C3F-ED94-296291D50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53" y="2792299"/>
            <a:ext cx="5213027" cy="169356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F3392FC-901B-326D-2D83-588A6FFE5663}"/>
              </a:ext>
            </a:extLst>
          </p:cNvPr>
          <p:cNvSpPr/>
          <p:nvPr/>
        </p:nvSpPr>
        <p:spPr>
          <a:xfrm>
            <a:off x="2844588" y="3201371"/>
            <a:ext cx="1780575" cy="8895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474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0B56B55-645C-FC01-A253-7E2E3F65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6" y="1746405"/>
            <a:ext cx="7271124" cy="48452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5F810A3-5630-9384-57DE-AE0C107D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家計調査データのダウンロード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B436-3A59-15ED-89E9-32D563389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7397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② 「</a:t>
            </a:r>
            <a:r>
              <a:rPr lang="ja-JP" altLang="en-US" b="1" dirty="0"/>
              <a:t>家計調査</a:t>
            </a:r>
            <a:r>
              <a:rPr lang="ja-JP" altLang="en-US" dirty="0"/>
              <a:t>」の画面で，スクロールして，</a:t>
            </a:r>
            <a:r>
              <a:rPr lang="ja-JP" altLang="en-US" b="1" dirty="0"/>
              <a:t>少し下の方にある</a:t>
            </a:r>
            <a:r>
              <a:rPr lang="ja-JP" altLang="en-US" dirty="0"/>
              <a:t>データベースをクリック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0D1B7-4233-2A47-2727-158AD8C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843F1B-8F36-7E5A-59AC-255935D27CB5}"/>
              </a:ext>
            </a:extLst>
          </p:cNvPr>
          <p:cNvSpPr/>
          <p:nvPr/>
        </p:nvSpPr>
        <p:spPr>
          <a:xfrm>
            <a:off x="3081494" y="4421370"/>
            <a:ext cx="769136" cy="6321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75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468EFC8-EAB9-2194-0044-4D7F2F1F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33" y="1457951"/>
            <a:ext cx="7020286" cy="47214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74DC74D-B402-14A0-E279-7DC17A97D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E75E96-4219-96F1-448E-ADB4611A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lang="ja-JP" altLang="en-US" dirty="0"/>
              <a:t>種類は「</a:t>
            </a:r>
            <a:r>
              <a:rPr lang="ja-JP" altLang="en-US" b="1" dirty="0"/>
              <a:t>月次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481891-8A50-B154-B67A-BC329E4C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B5F65A-688F-3A87-FDF1-95E30061589B}"/>
              </a:ext>
            </a:extLst>
          </p:cNvPr>
          <p:cNvSpPr/>
          <p:nvPr/>
        </p:nvSpPr>
        <p:spPr>
          <a:xfrm>
            <a:off x="1312085" y="5101117"/>
            <a:ext cx="2005271" cy="3640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90FFF3A-513E-60AD-7210-0F15C250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20" y="1352729"/>
            <a:ext cx="6947257" cy="514376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F9FABE-1D8C-D5C1-0A08-F7905D948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61507"/>
            <a:ext cx="8461208" cy="581791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④ 少し下の方にある「</a:t>
            </a:r>
            <a:r>
              <a:rPr kumimoji="1" lang="ja-JP" altLang="en-US" b="1" dirty="0"/>
              <a:t>品目</a:t>
            </a:r>
            <a:r>
              <a:rPr lang="ja-JP" altLang="en-US" b="1" dirty="0"/>
              <a:t>分類</a:t>
            </a:r>
            <a:r>
              <a:rPr kumimoji="1" lang="ja-JP" altLang="en-US" b="1" dirty="0"/>
              <a:t>（</a:t>
            </a:r>
            <a:r>
              <a:rPr kumimoji="1" lang="en-US" altLang="ja-JP" b="1" dirty="0"/>
              <a:t>2020</a:t>
            </a:r>
            <a:r>
              <a:rPr kumimoji="1" lang="ja-JP" altLang="en-US" b="1" dirty="0"/>
              <a:t>年改訂）（総数：金額）</a:t>
            </a:r>
            <a:r>
              <a:rPr kumimoji="1" lang="ja-JP" altLang="en-US" dirty="0"/>
              <a:t>」の「</a:t>
            </a:r>
            <a:r>
              <a:rPr kumimoji="1" lang="en-US" altLang="ja-JP" b="1" dirty="0"/>
              <a:t>DB</a:t>
            </a:r>
            <a:r>
              <a:rPr kumimoji="1" lang="ja-JP" altLang="en-US" dirty="0"/>
              <a:t>」を選ぶ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0645FB-7CF2-E103-DCA8-BA5F9CEC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24D52C-9EFF-F2F3-04D8-C3534CB8640D}"/>
              </a:ext>
            </a:extLst>
          </p:cNvPr>
          <p:cNvSpPr/>
          <p:nvPr/>
        </p:nvSpPr>
        <p:spPr>
          <a:xfrm>
            <a:off x="6639146" y="4403208"/>
            <a:ext cx="633524" cy="2609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359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1C40AB1-B82B-05F9-351E-EB66AFDE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74" y="1481436"/>
            <a:ext cx="7070659" cy="500776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39C9899-8738-8422-FF83-7D0055D1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⑤ 「</a:t>
            </a:r>
            <a:r>
              <a:rPr kumimoji="1" lang="ja-JP" altLang="en-US" b="1" dirty="0"/>
              <a:t>表示項目選択</a:t>
            </a:r>
            <a:r>
              <a:rPr kumimoji="1" lang="ja-JP" altLang="en-US" dirty="0"/>
              <a:t>」を</a:t>
            </a:r>
            <a:r>
              <a:rPr lang="ja-JP" altLang="en-US" dirty="0"/>
              <a:t>クリック．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899724" y="4219649"/>
            <a:ext cx="465285" cy="1085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4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⑥ 「</a:t>
            </a:r>
            <a:r>
              <a:rPr lang="ja-JP" altLang="en-US" b="1" dirty="0"/>
              <a:t>品目分類</a:t>
            </a:r>
            <a:r>
              <a:rPr lang="ja-JP" altLang="en-US" dirty="0"/>
              <a:t>」の「</a:t>
            </a:r>
            <a:r>
              <a:rPr lang="ja-JP" altLang="en-US" b="1" dirty="0"/>
              <a:t>項目を選択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</a:t>
            </a:r>
            <a:r>
              <a:rPr kumimoji="1" lang="ja-JP" altLang="en-US" b="1" dirty="0"/>
              <a:t>全解除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478C5D-0E63-DDAD-2FAD-55BC51F9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797" y="762000"/>
            <a:ext cx="5753662" cy="51201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6229350" y="786120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37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AEA5897-9FA4-2FC3-CF7D-E8ADF5ED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43" y="903347"/>
            <a:ext cx="4464279" cy="306403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　　「</a:t>
            </a:r>
            <a:r>
              <a:rPr lang="ja-JP" altLang="en-US" b="1" dirty="0"/>
              <a:t>プリン</a:t>
            </a:r>
            <a:r>
              <a:rPr lang="ja-JP" altLang="en-US" dirty="0"/>
              <a:t>」で検索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」にチェック．「</a:t>
            </a:r>
            <a:r>
              <a:rPr kumimoji="1" lang="ja-JP" altLang="en-US" b="1" dirty="0"/>
              <a:t>確定</a:t>
            </a:r>
            <a:r>
              <a:rPr kumimoji="1" lang="ja-JP" altLang="en-US" dirty="0"/>
              <a:t>」をクリック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2798431" y="3185055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311CC5F-63DD-9D6F-03ED-45FEAAA62455}"/>
              </a:ext>
            </a:extLst>
          </p:cNvPr>
          <p:cNvSpPr/>
          <p:nvPr/>
        </p:nvSpPr>
        <p:spPr>
          <a:xfrm>
            <a:off x="4857278" y="3185054"/>
            <a:ext cx="709529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16CE71A-5DDE-7F68-E536-AF39193FC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43" y="5746336"/>
            <a:ext cx="2677941" cy="97514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B25FEB4-FC82-6312-9AF9-1DE4F612826F}"/>
              </a:ext>
            </a:extLst>
          </p:cNvPr>
          <p:cNvSpPr/>
          <p:nvPr/>
        </p:nvSpPr>
        <p:spPr>
          <a:xfrm>
            <a:off x="2193263" y="5989962"/>
            <a:ext cx="1210337" cy="3663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209" y="5830234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6470650" y="5943600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513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BCEB763-D718-75A5-4309-D8806E35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79" y="4093146"/>
            <a:ext cx="3151046" cy="101757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2663C9-2233-83BE-4154-2D9A82BFB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672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⑦</a:t>
            </a:r>
            <a:r>
              <a:rPr kumimoji="1" lang="ja-JP" altLang="en-US" dirty="0"/>
              <a:t>「</a:t>
            </a:r>
            <a:r>
              <a:rPr kumimoji="1" lang="ja-JP" altLang="en-US" b="1" dirty="0"/>
              <a:t>時間軸（月次）</a:t>
            </a:r>
            <a:r>
              <a:rPr lang="ja-JP" altLang="en-US" dirty="0"/>
              <a:t>」の「</a:t>
            </a:r>
            <a:r>
              <a:rPr lang="ja-JP" altLang="en-US" b="1" dirty="0"/>
              <a:t>項目を選択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「</a:t>
            </a:r>
            <a:r>
              <a:rPr kumimoji="1" lang="ja-JP" altLang="en-US" b="1" dirty="0"/>
              <a:t>全解除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スクロールし，「</a:t>
            </a:r>
            <a:r>
              <a:rPr lang="en-US" altLang="ja-JP" b="1" dirty="0"/>
              <a:t>2024</a:t>
            </a:r>
            <a:r>
              <a:rPr lang="ja-JP" altLang="en-US" b="1" dirty="0"/>
              <a:t>年</a:t>
            </a:r>
            <a:r>
              <a:rPr lang="en-US" altLang="ja-JP" b="1" dirty="0"/>
              <a:t>2</a:t>
            </a:r>
            <a:r>
              <a:rPr lang="ja-JP" altLang="en-US" b="1" dirty="0"/>
              <a:t>月</a:t>
            </a:r>
            <a:r>
              <a:rPr lang="ja-JP" altLang="en-US" dirty="0"/>
              <a:t>」をチェック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「</a:t>
            </a:r>
            <a:r>
              <a:rPr kumimoji="1" lang="ja-JP" altLang="en-US" b="1" dirty="0"/>
              <a:t>確定</a:t>
            </a:r>
            <a:r>
              <a:rPr kumimoji="1" lang="ja-JP" altLang="en-US" dirty="0"/>
              <a:t>」をクリック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C265FB8-B3A1-C510-7BD8-D02B98888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39" y="924771"/>
            <a:ext cx="7334073" cy="53600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EAB850C1-7CDD-AA7F-B1A4-4F3E16C39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79" y="2399860"/>
            <a:ext cx="3638651" cy="62274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AFA342-441D-7F95-4AFD-AC727B3F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57F78A-CA3C-2A85-874A-57DFD1C8180E}"/>
              </a:ext>
            </a:extLst>
          </p:cNvPr>
          <p:cNvSpPr/>
          <p:nvPr/>
        </p:nvSpPr>
        <p:spPr>
          <a:xfrm>
            <a:off x="7196851" y="920658"/>
            <a:ext cx="9906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EE6788-70D2-E9E9-BDDD-D70C9E764028}"/>
              </a:ext>
            </a:extLst>
          </p:cNvPr>
          <p:cNvSpPr/>
          <p:nvPr/>
        </p:nvSpPr>
        <p:spPr>
          <a:xfrm>
            <a:off x="3752850" y="2458512"/>
            <a:ext cx="1841500" cy="487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29F4F88-A3B6-B875-796B-6A4D4213AB0D}"/>
              </a:ext>
            </a:extLst>
          </p:cNvPr>
          <p:cNvSpPr/>
          <p:nvPr/>
        </p:nvSpPr>
        <p:spPr>
          <a:xfrm>
            <a:off x="2027179" y="4779336"/>
            <a:ext cx="3677188" cy="2772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2920AF1-8001-8470-CF80-E285A12C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181" y="5794250"/>
            <a:ext cx="3777169" cy="891242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02CDFC-E202-8424-ED15-2C06F9BFC53C}"/>
              </a:ext>
            </a:extLst>
          </p:cNvPr>
          <p:cNvSpPr/>
          <p:nvPr/>
        </p:nvSpPr>
        <p:spPr>
          <a:xfrm>
            <a:off x="3548622" y="5907616"/>
            <a:ext cx="1841500" cy="6032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198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49026A-FA22-A133-ACC5-8A3FB4D9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61615B-4E13-6942-00A8-243145542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⑧ これで，表示項目選択が終わった．「</a:t>
            </a:r>
            <a:r>
              <a:rPr lang="ja-JP" altLang="en-US" b="1" dirty="0"/>
              <a:t>確定</a:t>
            </a:r>
            <a:r>
              <a:rPr lang="ja-JP" altLang="en-US" dirty="0"/>
              <a:t>」をクリック． （間違いがあっても，あとで，やり直すことができる）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92F42D-7379-1CFE-8BBC-A81DA326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684823-5638-0F33-F889-EA3AF831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81" y="2399439"/>
            <a:ext cx="4782709" cy="4294594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7649B3-7CE6-4C31-2AAC-D6F246F16641}"/>
              </a:ext>
            </a:extLst>
          </p:cNvPr>
          <p:cNvSpPr/>
          <p:nvPr/>
        </p:nvSpPr>
        <p:spPr>
          <a:xfrm>
            <a:off x="3906273" y="6179419"/>
            <a:ext cx="966436" cy="445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416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0827A9E-C7AD-0960-059B-004B0A00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850" y="780186"/>
            <a:ext cx="3254542" cy="2317869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0E478-1AC4-A6E1-C7D7-498319667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652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⑨ 「</a:t>
            </a:r>
            <a:r>
              <a:rPr kumimoji="1" lang="ja-JP" altLang="en-US" b="1" dirty="0"/>
              <a:t>レイアウト設定</a:t>
            </a:r>
            <a:r>
              <a:rPr kumimoji="1" lang="ja-JP" altLang="en-US" dirty="0"/>
              <a:t>」をクリック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⑩</a:t>
            </a:r>
            <a:r>
              <a:rPr kumimoji="1" lang="ja-JP" altLang="en-US" dirty="0"/>
              <a:t> </a:t>
            </a:r>
            <a:r>
              <a:rPr lang="ja-JP" altLang="en-US" dirty="0"/>
              <a:t>「</a:t>
            </a:r>
            <a:r>
              <a:rPr lang="ja-JP" altLang="en-US" b="1" dirty="0"/>
              <a:t>地域区分</a:t>
            </a:r>
            <a:r>
              <a:rPr lang="ja-JP" altLang="en-US" dirty="0"/>
              <a:t>」は「</a:t>
            </a:r>
            <a:r>
              <a:rPr lang="ja-JP" altLang="en-US" b="1" dirty="0"/>
              <a:t>行</a:t>
            </a:r>
            <a:r>
              <a:rPr lang="ja-JP" altLang="en-US" dirty="0"/>
              <a:t>」のところに</a:t>
            </a:r>
            <a:r>
              <a:rPr lang="ja-JP" altLang="en-US" b="1" dirty="0"/>
              <a:t>ドラッグ＆ドロップ</a:t>
            </a:r>
            <a:r>
              <a:rPr lang="ja-JP" altLang="en-US" dirty="0"/>
              <a:t>．「</a:t>
            </a:r>
            <a:r>
              <a:rPr lang="ja-JP" altLang="en-US" b="1" dirty="0"/>
              <a:t>設定して表示を更新</a:t>
            </a:r>
            <a:r>
              <a:rPr lang="ja-JP" altLang="en-US" dirty="0"/>
              <a:t>」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701BF-BB37-EC3B-C2BE-6494F15C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12B5CC-4985-4722-14BA-58E03330AD98}"/>
              </a:ext>
            </a:extLst>
          </p:cNvPr>
          <p:cNvSpPr/>
          <p:nvPr/>
        </p:nvSpPr>
        <p:spPr>
          <a:xfrm>
            <a:off x="1650850" y="1928038"/>
            <a:ext cx="638693" cy="11700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889977C-CB82-80D3-31B4-153C41D5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50" y="4292552"/>
            <a:ext cx="3784750" cy="251151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DB8F23-0052-A98D-5C4E-C04398F67151}"/>
              </a:ext>
            </a:extLst>
          </p:cNvPr>
          <p:cNvSpPr/>
          <p:nvPr/>
        </p:nvSpPr>
        <p:spPr>
          <a:xfrm>
            <a:off x="1650850" y="6082285"/>
            <a:ext cx="1886100" cy="2740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1B9AC0A-FF27-11EC-725A-AC72ED33192C}"/>
              </a:ext>
            </a:extLst>
          </p:cNvPr>
          <p:cNvSpPr/>
          <p:nvPr/>
        </p:nvSpPr>
        <p:spPr>
          <a:xfrm>
            <a:off x="4421568" y="6538913"/>
            <a:ext cx="951566" cy="2390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8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3-1 </a:t>
            </a:r>
            <a:r>
              <a:rPr lang="ja-JP" altLang="en-US" dirty="0"/>
              <a:t>オープンデータ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1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47885B-5651-AD24-C182-5FF3D596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28745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⑪</a:t>
            </a:r>
            <a:r>
              <a:rPr kumimoji="1" lang="ja-JP" altLang="en-US" dirty="0"/>
              <a:t> プリンについての結果を確認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⑫ 「</a:t>
            </a:r>
            <a:r>
              <a:rPr lang="ja-JP" altLang="en-US" b="1" dirty="0"/>
              <a:t>ダウンロード</a:t>
            </a:r>
            <a:r>
              <a:rPr lang="ja-JP" altLang="en-US" dirty="0"/>
              <a:t>」を３回クリック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08605C-5F6C-0283-E50F-76812FCC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177DAE4-ACF0-2603-B992-5B1A2977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84" y="4991944"/>
            <a:ext cx="3069686" cy="697655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5A70D66F-9E5E-F992-8DF5-8DF0D887DDD3}"/>
              </a:ext>
            </a:extLst>
          </p:cNvPr>
          <p:cNvSpPr/>
          <p:nvPr/>
        </p:nvSpPr>
        <p:spPr>
          <a:xfrm>
            <a:off x="4711848" y="507089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C90612B-7E33-5151-26FD-973C68D60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52" y="4947051"/>
            <a:ext cx="3308232" cy="697654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CCDF938-CBCF-9475-C0BB-6202D1B04273}"/>
              </a:ext>
            </a:extLst>
          </p:cNvPr>
          <p:cNvSpPr/>
          <p:nvPr/>
        </p:nvSpPr>
        <p:spPr>
          <a:xfrm>
            <a:off x="1714892" y="4831843"/>
            <a:ext cx="1371207" cy="5466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B54FE9-17F4-295E-D1F8-DE914649B1AB}"/>
              </a:ext>
            </a:extLst>
          </p:cNvPr>
          <p:cNvSpPr/>
          <p:nvPr/>
        </p:nvSpPr>
        <p:spPr>
          <a:xfrm>
            <a:off x="7039912" y="4948402"/>
            <a:ext cx="1500838" cy="563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83F0F63-C6DC-B9BE-43DC-20BEE2F20A39}"/>
              </a:ext>
            </a:extLst>
          </p:cNvPr>
          <p:cNvSpPr/>
          <p:nvPr/>
        </p:nvSpPr>
        <p:spPr>
          <a:xfrm>
            <a:off x="1714892" y="5929266"/>
            <a:ext cx="361876" cy="539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8DDC224-89C0-970D-AC96-3B3ED15F1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526" y="5757366"/>
            <a:ext cx="6312224" cy="104145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1FB6C28-1C50-AFAF-E98D-5B0514DDCD4C}"/>
              </a:ext>
            </a:extLst>
          </p:cNvPr>
          <p:cNvSpPr/>
          <p:nvPr/>
        </p:nvSpPr>
        <p:spPr>
          <a:xfrm>
            <a:off x="7575550" y="6024418"/>
            <a:ext cx="908050" cy="331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31DFF2A-1230-2C8D-0D51-C995BA425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44" y="827777"/>
            <a:ext cx="5199853" cy="3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0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7A72B-33A8-3E7E-2CA6-03199223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00D5E-07AD-9C29-74E9-42A96CAA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⑬ </a:t>
            </a:r>
            <a:r>
              <a:rPr kumimoji="1" lang="ja-JP" altLang="en-US" dirty="0"/>
              <a:t>ダウンロードしたファイルを </a:t>
            </a:r>
            <a:r>
              <a:rPr kumimoji="1" lang="en-US" altLang="ja-JP" dirty="0"/>
              <a:t>Excel </a:t>
            </a:r>
            <a:r>
              <a:rPr lang="ja-JP" altLang="en-US" dirty="0"/>
              <a:t>で開くことができる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B7C19-1F00-5A65-6611-683E8FDB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DB1A83F-1FAB-AB22-44C4-0CC2D9C9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1887517"/>
            <a:ext cx="8771414" cy="26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57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7A72B-33A8-3E7E-2CA6-03199223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100D5E-07AD-9C29-74E9-42A96CAA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⑭ ヒストグラムの作成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（セルの範囲を選び，「</a:t>
            </a:r>
            <a:r>
              <a:rPr lang="ja-JP" altLang="en-US" b="1" dirty="0"/>
              <a:t>挿入</a:t>
            </a:r>
            <a:r>
              <a:rPr lang="ja-JP" altLang="en-US" dirty="0"/>
              <a:t>」，ヒストグラムを選ぶ）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B7C19-1F00-5A65-6611-683E8FDB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E334ADB-96F3-CAC7-A364-DAE38710F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90" y="2360540"/>
            <a:ext cx="7252979" cy="43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12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6EF63-874C-D9C7-319A-5E40D2DF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手順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EE55C-B7BC-71BD-069C-FEE773C1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統計データ</a:t>
            </a:r>
            <a:r>
              <a:rPr lang="ja-JP" altLang="en-US" b="1" dirty="0"/>
              <a:t>の検索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分野での検索：</a:t>
            </a:r>
            <a:r>
              <a:rPr lang="ja-JP" altLang="en-US" b="1" dirty="0"/>
              <a:t>企業・家計・経済→家計調査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　キーワード検索：</a:t>
            </a:r>
            <a:r>
              <a:rPr lang="ja-JP" altLang="en-US" b="1" dirty="0"/>
              <a:t>家計調査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② </a:t>
            </a:r>
            <a:r>
              <a:rPr kumimoji="1" lang="ja-JP" altLang="en-US" b="1" dirty="0"/>
              <a:t>必用な項目を選ぶ（表示項目選択）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品目分類：プリン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時間軸（月次）：最新月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</a:t>
            </a:r>
            <a:r>
              <a:rPr kumimoji="1" lang="ja-JP" altLang="en-US" b="1" dirty="0"/>
              <a:t>レイアウトの設定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ページ，行，列の設定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ダウンロード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8750FC-E71F-933A-C870-3CE91F2D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74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82CE2-9467-80D4-5B99-B6E3A2E8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46E5FE-C56D-EED3-6EC1-B1C2C80C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政府統計データは、様々な分野を網羅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例えば、家計調査では、プリンの支出状況などが調査されている。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政府統計データの活用により，さまざまな分析が可能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どの都市がプリンが好まれているかを知ることができる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このようなデータを個人で収集することはほぼ不可能</a:t>
            </a:r>
            <a:endParaRPr lang="en-US" altLang="ja-JP" sz="2400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政府統計データを利用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することで、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広範なデータを取得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し、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重要な洞察を得る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ことができる。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69A678-9885-3E04-3B3E-6A720487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05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altLang="ja-JP" b="1" dirty="0"/>
              <a:t>e-Stat </a:t>
            </a:r>
            <a:r>
              <a:rPr lang="ja-JP" altLang="en-US" b="1" dirty="0"/>
              <a:t>家計調査データの活用，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ja-JP" altLang="en-US" b="1" dirty="0"/>
              <a:t>各自の自己研鑽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137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E36C87-FF6A-F0B1-5A66-26417B7D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D241DE-2FF3-E3D6-D4BE-3513D79C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各自で，</a:t>
            </a:r>
            <a:r>
              <a:rPr kumimoji="1" lang="en-US" altLang="ja-JP" b="1" dirty="0"/>
              <a:t>e Stat </a:t>
            </a:r>
            <a:r>
              <a:rPr kumimoji="1" lang="ja-JP" altLang="en-US" b="1" dirty="0"/>
              <a:t>家計調査データ</a:t>
            </a:r>
            <a:r>
              <a:rPr kumimoji="1" lang="ja-JP" altLang="en-US" dirty="0"/>
              <a:t>で，</a:t>
            </a:r>
            <a:r>
              <a:rPr kumimoji="1" lang="ja-JP" altLang="en-US" b="1" dirty="0"/>
              <a:t>プリン以外</a:t>
            </a:r>
            <a:r>
              <a:rPr kumimoji="1" lang="ja-JP" altLang="en-US" dirty="0"/>
              <a:t>の品目について調べてみる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余裕があれば，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を使い，ヒストグラムを作成してみる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70AFA5-367F-13F2-73E1-508C29272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547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3-3 </a:t>
            </a:r>
            <a:r>
              <a:rPr lang="ja-JP" altLang="en-US" dirty="0"/>
              <a:t>クロス集計表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077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CE0616-5E7D-E410-65CC-6DD8456D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クロス集計表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E6554D-C3A7-6001-ACA6-8834CC49E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クロス集計表</a:t>
            </a:r>
            <a:r>
              <a:rPr kumimoji="1" lang="ja-JP" altLang="en-US" dirty="0"/>
              <a:t>は、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つ以上のデータを分析</a:t>
            </a:r>
            <a:r>
              <a:rPr kumimoji="1" lang="ja-JP" altLang="en-US" dirty="0"/>
              <a:t>するために使用される表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（例）</a:t>
            </a:r>
            <a:r>
              <a:rPr kumimoji="1" lang="ja-JP" altLang="en-US" sz="2800" b="1" dirty="0"/>
              <a:t>最終卒業学校卒業時の居住地</a:t>
            </a:r>
            <a:r>
              <a:rPr kumimoji="1" lang="ja-JP" altLang="en-US" sz="2800" dirty="0"/>
              <a:t>と</a:t>
            </a:r>
            <a:r>
              <a:rPr kumimoji="1" lang="ja-JP" altLang="en-US" sz="2800" b="1" dirty="0"/>
              <a:t>性別</a:t>
            </a:r>
            <a:endParaRPr kumimoji="1" lang="en-US" altLang="ja-JP" b="1" dirty="0"/>
          </a:p>
          <a:p>
            <a:endParaRPr kumimoji="1" lang="en-US" altLang="ja-JP" dirty="0"/>
          </a:p>
          <a:p>
            <a:r>
              <a:rPr lang="ja-JP" altLang="en-US" dirty="0"/>
              <a:t>データ全体の把握，比較，分析が容易になる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2762DD-48AD-ED6D-ED08-1DFB995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272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クロス集計表の例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647"/>
            <a:ext cx="4124459" cy="24003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17638" y="5182474"/>
            <a:ext cx="1569660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148277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60290" y="2372647"/>
            <a:ext cx="1262215" cy="23830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4800600" y="2372647"/>
          <a:ext cx="4162425" cy="2509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6528">
                <a:tc>
                  <a:txBody>
                    <a:bodyPr/>
                    <a:lstStyle/>
                    <a:p>
                      <a:pPr algn="ctr"/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男性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女性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済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5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未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221181" y="3083163"/>
            <a:ext cx="477038" cy="979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39199" y="5102379"/>
            <a:ext cx="3647152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クロス集計表</a:t>
            </a:r>
          </a:p>
        </p:txBody>
      </p:sp>
    </p:spTree>
    <p:extLst>
      <p:ext uri="{BB962C8B-B14F-4D97-AF65-F5344CB8AC3E}">
        <p14:creationId xmlns:p14="http://schemas.microsoft.com/office/powerpoint/2010/main" val="328437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938A5-E5A7-A5F8-FC77-0601DB97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C79B84-7DF5-BC09-6335-082B2D1B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オープンデータ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誰でも自由にアクセス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利用</a:t>
            </a:r>
            <a:r>
              <a:rPr kumimoji="1" lang="ja-JP" altLang="en-US" sz="2400" dirty="0"/>
              <a:t>できるように</a:t>
            </a:r>
            <a:r>
              <a:rPr kumimoji="1" lang="ja-JP" altLang="en-US" sz="2400" b="1" dirty="0"/>
              <a:t>公開されたデータ</a:t>
            </a:r>
            <a:endParaRPr kumimoji="1" lang="en-US" altLang="ja-JP" sz="2400" b="1" dirty="0"/>
          </a:p>
          <a:p>
            <a:r>
              <a:rPr lang="ja-JP" altLang="en-US" sz="2400" dirty="0"/>
              <a:t>政府，企業，個人のデータなどさまざま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257547-42A1-625B-218D-D915BA47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427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86984-7181-2143-53B4-D45679B9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クロス集計表の例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BB2C13-09C5-D995-3318-47D569EC3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397" y="6166073"/>
            <a:ext cx="8461208" cy="803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400" dirty="0"/>
              <a:t>e</a:t>
            </a:r>
            <a:r>
              <a:rPr lang="en-US" altLang="ja-JP" sz="2400" dirty="0"/>
              <a:t>-</a:t>
            </a:r>
            <a:r>
              <a:rPr kumimoji="1" lang="en-US" altLang="ja-JP" sz="2400" dirty="0"/>
              <a:t>Stat </a:t>
            </a:r>
            <a:r>
              <a:rPr lang="ja-JP" altLang="en-US" sz="2400" b="1" dirty="0"/>
              <a:t>社会保障・人口問題基本調査（人口移動調査）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人口移動調査 </a:t>
            </a:r>
            <a:r>
              <a:rPr lang="en-US" altLang="ja-JP" sz="2400" b="1" dirty="0"/>
              <a:t>/ </a:t>
            </a:r>
            <a:r>
              <a:rPr lang="ja-JP" altLang="en-US" sz="2400" b="1" dirty="0"/>
              <a:t>第８回人口移動調査 より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DDCF9-784D-BD34-667E-C3D34A9E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46BF476-ACAF-C87E-DC70-15EE6D573F95}"/>
              </a:ext>
            </a:extLst>
          </p:cNvPr>
          <p:cNvGraphicFramePr>
            <a:graphicFrameLocks noGrp="1"/>
          </p:cNvGraphicFramePr>
          <p:nvPr/>
        </p:nvGraphicFramePr>
        <p:xfrm>
          <a:off x="920750" y="2261587"/>
          <a:ext cx="74168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412621525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598125466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780401014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897615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まだ卒業していない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現在と同じ居住地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その他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43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男性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19.2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17.8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63.0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女性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17.3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10.6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72.1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60569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F5F285-49F3-587F-1626-B03DE477D14A}"/>
              </a:ext>
            </a:extLst>
          </p:cNvPr>
          <p:cNvSpPr txBox="1"/>
          <p:nvPr/>
        </p:nvSpPr>
        <p:spPr>
          <a:xfrm>
            <a:off x="920750" y="4433939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400" dirty="0"/>
          </a:p>
          <a:p>
            <a:r>
              <a:rPr kumimoji="1" lang="ja-JP" altLang="en-US" sz="2400" dirty="0"/>
              <a:t>ここから導かれる結論は？</a:t>
            </a:r>
            <a:endParaRPr kumimoji="1" lang="en-US" altLang="ja-JP" sz="2400" dirty="0"/>
          </a:p>
          <a:p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性別と居住地についての関連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F49D2DE-667E-1D17-1356-52E44461BEEA}"/>
              </a:ext>
            </a:extLst>
          </p:cNvPr>
          <p:cNvSpPr txBox="1"/>
          <p:nvPr/>
        </p:nvSpPr>
        <p:spPr>
          <a:xfrm>
            <a:off x="920750" y="691927"/>
            <a:ext cx="6032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最終卒業学校卒業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のあと，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引っ越しをし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て</a:t>
            </a:r>
            <a:endParaRPr kumimoji="1"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いない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のは全体の何パーセントか？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/>
          </a:p>
          <a:p>
            <a:r>
              <a:rPr kumimoji="1" lang="ja-JP" altLang="en-US" sz="2400" b="1" dirty="0"/>
              <a:t>最終卒業学校卒業時の居住地（男女別）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C0C17C-B9DF-7C7F-0E84-D1A799D5CD19}"/>
              </a:ext>
            </a:extLst>
          </p:cNvPr>
          <p:cNvSpPr txBox="1"/>
          <p:nvPr/>
        </p:nvSpPr>
        <p:spPr>
          <a:xfrm>
            <a:off x="6614001" y="404487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パーセント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312D55B-012C-4369-993A-051D847C9217}"/>
              </a:ext>
            </a:extLst>
          </p:cNvPr>
          <p:cNvSpPr txBox="1"/>
          <p:nvPr/>
        </p:nvSpPr>
        <p:spPr>
          <a:xfrm>
            <a:off x="5998447" y="474744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その他：</a:t>
            </a:r>
            <a:endParaRPr kumimoji="1" lang="en-US" altLang="ja-JP" sz="2400" dirty="0"/>
          </a:p>
          <a:p>
            <a:r>
              <a:rPr kumimoji="1" lang="ja-JP" altLang="en-US" sz="2400" dirty="0"/>
              <a:t>居住地が違う，不詳</a:t>
            </a:r>
            <a:endParaRPr kumimoji="1" lang="en-US" altLang="ja-JP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87BBBA-8BAD-42AD-940E-F3BBDD07ACF6}"/>
              </a:ext>
            </a:extLst>
          </p:cNvPr>
          <p:cNvSpPr/>
          <p:nvPr/>
        </p:nvSpPr>
        <p:spPr>
          <a:xfrm>
            <a:off x="2636838" y="3048701"/>
            <a:ext cx="5700711" cy="930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9912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21D612-551B-08AC-7F82-8E68F0D8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15567D-02FF-F7C2-ABA6-85B1619C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元データ</a:t>
            </a:r>
            <a:r>
              <a:rPr kumimoji="1" lang="ja-JP" altLang="en-US" dirty="0"/>
              <a:t>から</a:t>
            </a:r>
            <a:r>
              <a:rPr kumimoji="1" lang="ja-JP" altLang="en-US" b="1" dirty="0"/>
              <a:t>クロス集計表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作成</a:t>
            </a:r>
            <a:r>
              <a:rPr kumimoji="1" lang="ja-JP" altLang="en-US" dirty="0"/>
              <a:t>は，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Excel </a:t>
            </a:r>
            <a:r>
              <a:rPr lang="ja-JP" altLang="en-US" dirty="0"/>
              <a:t>を用いて簡単にできる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F5E9ED-97F7-49CC-2F22-B2316915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449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45" y="4457556"/>
            <a:ext cx="4254005" cy="14090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959" y="2052712"/>
            <a:ext cx="2851085" cy="17711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284240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でピボットテーブル（クロス集計用）を作成（１／５）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344358" y="4987281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1029327" y="3901741"/>
            <a:ext cx="138638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27" name="右矢印 26"/>
          <p:cNvSpPr/>
          <p:nvPr/>
        </p:nvSpPr>
        <p:spPr>
          <a:xfrm>
            <a:off x="3376233" y="2872922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840807" y="3851231"/>
            <a:ext cx="5101664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左上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．全セルが選択される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（これは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範囲の選択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4240512" y="2100276"/>
            <a:ext cx="325222" cy="2236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135586" y="4658777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989757" y="4904923"/>
            <a:ext cx="692580" cy="7702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1155070" y="6067317"/>
            <a:ext cx="5703951" cy="2865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ピボットテーブル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1049881" y="5935133"/>
            <a:ext cx="540390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97" y="1990031"/>
            <a:ext cx="3198437" cy="19117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F7E0A4-B944-AA3F-10C1-EC8361CF8030}"/>
              </a:ext>
            </a:extLst>
          </p:cNvPr>
          <p:cNvSpPr txBox="1"/>
          <p:nvPr/>
        </p:nvSpPr>
        <p:spPr>
          <a:xfrm>
            <a:off x="472071" y="995357"/>
            <a:ext cx="70699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/>
              <a:t>次のファイルを使用</a:t>
            </a:r>
            <a:r>
              <a:rPr lang="en-US" altLang="ja-JP" sz="2400" b="1" dirty="0">
                <a:hlinkClick r:id="rId5"/>
              </a:rPr>
              <a:t>https://www.kkaneko.jp/ai/mi/32.xlsx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707461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73" y="1682197"/>
            <a:ext cx="3683653" cy="34429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4" y="1835305"/>
            <a:ext cx="3481707" cy="313674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09761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でピボットテーブル（クロス集計用）を作成（２／５）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666128" y="4581371"/>
            <a:ext cx="866547" cy="2764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077973" y="2883289"/>
            <a:ext cx="1856352" cy="4599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59446" y="5435226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」をクリック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51993" y="5227589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88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279373" y="5218421"/>
            <a:ext cx="3280682" cy="670767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365808" y="5313188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性別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」と「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申し込み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」をチェック</a:t>
            </a:r>
          </a:p>
        </p:txBody>
      </p:sp>
    </p:spTree>
    <p:extLst>
      <p:ext uri="{BB962C8B-B14F-4D97-AF65-F5344CB8AC3E}">
        <p14:creationId xmlns:p14="http://schemas.microsoft.com/office/powerpoint/2010/main" val="3969728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2" y="1763681"/>
            <a:ext cx="3401783" cy="31085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1723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でピボットテーブル（クロス集計用）を作成（３／５）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209550" y="2277985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51065" y="282515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76961" y="4935957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列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のところに「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申し込み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のところに「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性別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」が来るように，</a:t>
            </a: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ドラッグして調整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209551" y="4860691"/>
            <a:ext cx="3913475" cy="103766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62441" y="3815698"/>
            <a:ext cx="1535148" cy="6895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42" y="960043"/>
            <a:ext cx="3401783" cy="4804853"/>
          </a:xfrm>
          <a:prstGeom prst="rect">
            <a:avLst/>
          </a:prstGeom>
        </p:spPr>
      </p:pic>
      <p:sp>
        <p:nvSpPr>
          <p:cNvPr id="9" name="雲形吹き出し 8"/>
          <p:cNvSpPr/>
          <p:nvPr/>
        </p:nvSpPr>
        <p:spPr>
          <a:xfrm>
            <a:off x="7200900" y="3959466"/>
            <a:ext cx="1762125" cy="1554263"/>
          </a:xfrm>
          <a:prstGeom prst="cloudCallout">
            <a:avLst>
              <a:gd name="adj1" fmla="val -214886"/>
              <a:gd name="adj2" fmla="val -7079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372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A375BFD-FBE7-E236-C270-4675DB5E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68" y="3429000"/>
            <a:ext cx="2336534" cy="187671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B3814C5-ADEC-262E-7249-514337F60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73" y="1452062"/>
            <a:ext cx="2186108" cy="38536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F32F3E4-14B8-16E7-25F8-E3D6461C9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83" y="3588488"/>
            <a:ext cx="2565532" cy="165743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232" y="290932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でピボットテーブル（クロス集計用）を作成（４／５）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0" y="226549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4728" y="2336800"/>
            <a:ext cx="1364249" cy="351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3448431" y="5395623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行の下の「</a:t>
            </a: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ドラッグして，</a:t>
            </a:r>
            <a:endParaRPr lang="ja-JP" altLang="en-US" sz="1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14301" y="5423067"/>
            <a:ext cx="261530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72876" y="2239370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367568" y="485341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272573" y="5415820"/>
            <a:ext cx="2626288" cy="90902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51325" y="557281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名前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」をチェック</a:t>
            </a:r>
            <a:endParaRPr lang="ja-JP" altLang="en-US" sz="1875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778536" y="447768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6363435" y="5415820"/>
            <a:ext cx="2366228" cy="54225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476685" y="5415699"/>
            <a:ext cx="3709252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</a:t>
            </a:r>
            <a:r>
              <a:rPr lang="ja-JP" altLang="en-US" sz="18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値の下にドロップ</a:t>
            </a:r>
            <a:endParaRPr lang="en-US" altLang="ja-JP" sz="18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7465066" y="4774562"/>
            <a:ext cx="1364249" cy="3709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099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359135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でピボットテーブル（クロス集計用）を作成（５／５）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1238865" y="2805194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088647" y="6121635"/>
            <a:ext cx="4966705" cy="3772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クロス集計表ができた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8C555AE-7255-0082-D9B2-285638D7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24" y="1504891"/>
            <a:ext cx="5518226" cy="421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4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3-4 </a:t>
            </a:r>
            <a:r>
              <a:rPr lang="ja-JP" altLang="en-US" dirty="0"/>
              <a:t>相関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8287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は</a:t>
            </a:r>
            <a:r>
              <a:rPr lang="ja-JP" altLang="en-US" dirty="0"/>
              <a:t>，</a:t>
            </a:r>
            <a:r>
              <a:rPr lang="en-US" altLang="ja-JP" dirty="0"/>
              <a:t>2</a:t>
            </a:r>
            <a:r>
              <a:rPr lang="ja-JP" altLang="en-US" dirty="0"/>
              <a:t>つの変数の間に関連性があるかを示す</a:t>
            </a:r>
            <a:endParaRPr lang="en-US" altLang="ja-JP" dirty="0"/>
          </a:p>
          <a:p>
            <a:r>
              <a:rPr lang="ja-JP" altLang="en-US" b="1" dirty="0"/>
              <a:t>相関がある</a:t>
            </a:r>
            <a:r>
              <a:rPr lang="ja-JP" altLang="en-US" dirty="0"/>
              <a:t>場合，</a:t>
            </a:r>
            <a:r>
              <a:rPr lang="ja-JP" altLang="en-US" b="1" dirty="0"/>
              <a:t>一方が変化すると，もう一方も変化する傾向</a:t>
            </a:r>
            <a:r>
              <a:rPr lang="ja-JP" altLang="en-US" i="1" dirty="0"/>
              <a:t>にある</a:t>
            </a:r>
            <a:endParaRPr lang="en-US" altLang="ja-JP" i="1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【</a:t>
            </a:r>
            <a:r>
              <a:rPr lang="ja-JP" altLang="en-US" b="1" dirty="0"/>
              <a:t>相関ありの場合</a:t>
            </a:r>
            <a:r>
              <a:rPr lang="en-US" altLang="ja-JP" b="1" dirty="0"/>
              <a:t>】</a:t>
            </a:r>
          </a:p>
          <a:p>
            <a:r>
              <a:rPr lang="en-US" altLang="ja-JP" b="1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と，</a:t>
            </a:r>
            <a:r>
              <a:rPr lang="en-US" altLang="ja-JP" b="1" dirty="0"/>
              <a:t>Y</a:t>
            </a:r>
            <a:r>
              <a:rPr lang="ja-JP" altLang="en-US" b="1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傾向がある（</a:t>
            </a:r>
            <a:r>
              <a:rPr lang="ja-JP" altLang="en-US" b="1" dirty="0"/>
              <a:t>正の相関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勉強時間が増えると、得点が上がる</a:t>
            </a:r>
            <a:endParaRPr lang="en-US" altLang="ja-JP" dirty="0"/>
          </a:p>
          <a:p>
            <a:r>
              <a:rPr lang="en-US" altLang="ja-JP" b="1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と，</a:t>
            </a:r>
            <a:r>
              <a:rPr lang="en-US" altLang="ja-JP" b="1" dirty="0"/>
              <a:t>Y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減る</a:t>
            </a:r>
            <a:r>
              <a:rPr lang="ja-JP" altLang="en-US" dirty="0"/>
              <a:t>傾向がある（</a:t>
            </a:r>
            <a:r>
              <a:rPr lang="ja-JP" altLang="en-US" b="1" dirty="0"/>
              <a:t>負の相関</a:t>
            </a:r>
            <a:r>
              <a:rPr lang="ja-JP" altLang="en-US" dirty="0"/>
              <a:t>）</a:t>
            </a:r>
            <a:r>
              <a:rPr lang="en-US" altLang="ja-JP" dirty="0"/>
              <a:t>	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ガソリン代が上がると、車の利用が減る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相関なしの場合</a:t>
            </a:r>
            <a:r>
              <a:rPr kumimoji="1" lang="en-US" altLang="ja-JP" b="1" dirty="0"/>
              <a:t>】</a:t>
            </a:r>
          </a:p>
          <a:p>
            <a:pPr marL="0" indent="0">
              <a:buNone/>
            </a:pPr>
            <a:r>
              <a:rPr lang="en-US" altLang="ja-JP" dirty="0"/>
              <a:t>X </a:t>
            </a:r>
            <a:r>
              <a:rPr lang="ja-JP" altLang="en-US" dirty="0"/>
              <a:t>と </a:t>
            </a:r>
            <a:r>
              <a:rPr lang="en-US" altLang="ja-JP" dirty="0"/>
              <a:t>Y </a:t>
            </a:r>
            <a:r>
              <a:rPr lang="ja-JP" altLang="en-US" dirty="0"/>
              <a:t>に関係がない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足のサイズと勉強時間に関係がない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454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を算出した</a:t>
            </a:r>
            <a:r>
              <a:rPr kumimoji="1" lang="ja-JP" altLang="en-US" b="1" dirty="0"/>
              <a:t>数値．範囲はー１から１まで</a:t>
            </a:r>
            <a:endParaRPr kumimoji="1" lang="en-US" altLang="ja-JP" b="1" dirty="0"/>
          </a:p>
          <a:p>
            <a:r>
              <a:rPr lang="ja-JP" altLang="en-US" dirty="0"/>
              <a:t>相関係数を算出することで、変数間の関係の分析ができる</a:t>
            </a:r>
            <a:endParaRPr kumimoji="1" lang="en-US" altLang="ja-JP" dirty="0"/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7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E9A-6812-BC5A-4E34-F6CAE91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オープンデータにより生まれたサービス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F85A8-3AFC-6299-11F5-A3A24A01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OpenStreetMap https://www.openstreetmap.org/</a:t>
            </a:r>
          </a:p>
          <a:p>
            <a:pPr marL="0" indent="0">
              <a:buNone/>
            </a:pPr>
            <a:r>
              <a:rPr lang="ja-JP" altLang="en-US" sz="2400" dirty="0"/>
              <a:t>オンラインの地図サービス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0C3CE-A6A1-BBEB-E9BF-ECC6854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292072-1FC9-438A-F8B9-9E52D92D7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8" y="1866326"/>
            <a:ext cx="6526513" cy="44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419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正の相関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77685" y="846253"/>
            <a:ext cx="380536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に相関がある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84017" y="4846320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905928"/>
            <a:ext cx="4716610" cy="363473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52059" y="2989326"/>
            <a:ext cx="4029075" cy="16463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傾向がある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（正の相関）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F038EC-274B-3C33-18C1-01710A26D93B}"/>
              </a:ext>
            </a:extLst>
          </p:cNvPr>
          <p:cNvSpPr txBox="1"/>
          <p:nvPr/>
        </p:nvSpPr>
        <p:spPr>
          <a:xfrm>
            <a:off x="1233805" y="5490407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13636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負の相関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09631" y="857683"/>
            <a:ext cx="3663740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に相関がある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73529" y="5040399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33242" y="2928557"/>
            <a:ext cx="4023508" cy="1000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傾向がある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（負の相関）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9" y="915086"/>
            <a:ext cx="4841804" cy="37312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04A90E-FCCD-4EE9-C781-F2396567FCD4}"/>
              </a:ext>
            </a:extLst>
          </p:cNvPr>
          <p:cNvSpPr txBox="1"/>
          <p:nvPr/>
        </p:nvSpPr>
        <p:spPr>
          <a:xfrm>
            <a:off x="1693311" y="5538652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9811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8" y="772411"/>
            <a:ext cx="6185051" cy="476634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370955" y="5526472"/>
            <a:ext cx="3392395" cy="5594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04B9A-D2AE-953B-03D6-A0837C91A21B}"/>
              </a:ext>
            </a:extLst>
          </p:cNvPr>
          <p:cNvSpPr txBox="1"/>
          <p:nvPr/>
        </p:nvSpPr>
        <p:spPr>
          <a:xfrm>
            <a:off x="2370955" y="5971955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6287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相関係数のまとめ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kumimoji="1" lang="en-US" altLang="ja-JP" b="1" dirty="0"/>
          </a:p>
          <a:p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65" y="3095572"/>
            <a:ext cx="2896088" cy="22317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57" y="3086675"/>
            <a:ext cx="2907632" cy="22406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2" y="3095571"/>
            <a:ext cx="2636879" cy="20320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96094" y="6286050"/>
            <a:ext cx="754790" cy="485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正の相関</a:t>
            </a:r>
            <a:endParaRPr kumimoji="1" lang="ja-JP" altLang="en-US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5689" y="5831996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負の相関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B4A65-1DC3-FB83-39E0-9F9651FCE44F}"/>
              </a:ext>
            </a:extLst>
          </p:cNvPr>
          <p:cNvSpPr txBox="1"/>
          <p:nvPr/>
        </p:nvSpPr>
        <p:spPr>
          <a:xfrm>
            <a:off x="0" y="542268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B1B126-7174-7571-00FD-7597B3BADFBF}"/>
              </a:ext>
            </a:extLst>
          </p:cNvPr>
          <p:cNvSpPr txBox="1"/>
          <p:nvPr/>
        </p:nvSpPr>
        <p:spPr>
          <a:xfrm>
            <a:off x="2777943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86EC1C-5C93-5646-4605-6F685D22BD3A}"/>
              </a:ext>
            </a:extLst>
          </p:cNvPr>
          <p:cNvSpPr txBox="1"/>
          <p:nvPr/>
        </p:nvSpPr>
        <p:spPr>
          <a:xfrm>
            <a:off x="5674137" y="5335959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430B45-0170-FB02-D0CC-6FD993CEF42B}"/>
              </a:ext>
            </a:extLst>
          </p:cNvPr>
          <p:cNvSpPr txBox="1"/>
          <p:nvPr/>
        </p:nvSpPr>
        <p:spPr>
          <a:xfrm>
            <a:off x="461907" y="5884348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相関なし</a:t>
            </a:r>
          </a:p>
        </p:txBody>
      </p:sp>
    </p:spTree>
    <p:extLst>
      <p:ext uri="{BB962C8B-B14F-4D97-AF65-F5344CB8AC3E}">
        <p14:creationId xmlns:p14="http://schemas.microsoft.com/office/powerpoint/2010/main" val="244165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相関係数の性質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54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9" y="1302357"/>
            <a:ext cx="2297736" cy="18169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1" y="3215690"/>
            <a:ext cx="2198306" cy="41079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772" y="1302357"/>
            <a:ext cx="2297736" cy="18169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189" y="3215691"/>
            <a:ext cx="2294105" cy="42869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236061" y="3439563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１に近い値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288" y="1302357"/>
            <a:ext cx="2277626" cy="18010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151" y="3187116"/>
            <a:ext cx="2113610" cy="45727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051583" y="3453360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１に近い値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3581" y="723409"/>
            <a:ext cx="695575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相関の強弱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」の尺度である．「傾き」では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</a:p>
        </p:txBody>
      </p:sp>
    </p:spTree>
    <p:extLst>
      <p:ext uri="{BB962C8B-B14F-4D97-AF65-F5344CB8AC3E}">
        <p14:creationId xmlns:p14="http://schemas.microsoft.com/office/powerpoint/2010/main" val="21973601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C2E2B-D799-15CA-3C7A-29CC5C2C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相関係数の活用例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0FBBD9-0C5F-9B51-C783-520D86D7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２つの量の間の関係性の分析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広告を増やすと，売上高が増えそうか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相関が高い複数の金融商品を扱うと，リスクが高いか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遺伝子と疾患に関係がありそうか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C6733F-A960-9B80-F608-F5B85A00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44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214ABD-8F53-4F24-6E0D-B1D50C46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CE5CC-EF13-7BD7-3AED-5B4047FE5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プリンとケーキの関係を分析を説明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政府統計データを使用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ECBBF3-D11E-E2F1-A152-971F8015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698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A0BF9-1E96-1524-F618-488430003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e Stat </a:t>
            </a:r>
            <a:r>
              <a:rPr lang="ja-JP" altLang="en-US" dirty="0"/>
              <a:t>家計調査のデータを用いた分析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5701FA-AC62-7010-1D63-4D646DAE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02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プリン</a:t>
            </a:r>
            <a:r>
              <a:rPr lang="ja-JP" altLang="en-US" sz="2400" dirty="0">
                <a:latin typeface="メイリオ" panose="020B0604030504040204" pitchFamily="50" charset="-128"/>
              </a:rPr>
              <a:t>」にお金を使うことと，「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ケーキ</a:t>
            </a:r>
            <a:r>
              <a:rPr lang="ja-JP" altLang="en-US" sz="2400" dirty="0">
                <a:latin typeface="メイリオ" panose="020B0604030504040204" pitchFamily="50" charset="-128"/>
              </a:rPr>
              <a:t>」に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お金を使うことに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相関</a:t>
            </a:r>
            <a:r>
              <a:rPr lang="ja-JP" altLang="en-US" sz="2400" dirty="0">
                <a:latin typeface="メイリオ" panose="020B0604030504040204" pitchFamily="50" charset="-128"/>
              </a:rPr>
              <a:t>があるか？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kumimoji="1" lang="en-US" altLang="ja-JP" sz="18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88492-14A4-F00C-3839-734A7C25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46FF13-D02B-486D-A424-D20FFD57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29" y="1994141"/>
            <a:ext cx="5978823" cy="362276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D579E-5674-4B88-B45E-86A2C776AF26}"/>
              </a:ext>
            </a:extLst>
          </p:cNvPr>
          <p:cNvSpPr txBox="1"/>
          <p:nvPr/>
        </p:nvSpPr>
        <p:spPr>
          <a:xfrm>
            <a:off x="2004149" y="5893382"/>
            <a:ext cx="494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横軸</a:t>
            </a:r>
            <a:r>
              <a:rPr kumimoji="1" lang="ja-JP" altLang="en-US" sz="2800" dirty="0"/>
              <a:t>：</a:t>
            </a:r>
            <a:r>
              <a:rPr kumimoji="1" lang="ja-JP" altLang="en-US" sz="2800" b="1" dirty="0"/>
              <a:t>ケーキ</a:t>
            </a:r>
            <a:r>
              <a:rPr kumimoji="1" lang="ja-JP" altLang="en-US" sz="2800" dirty="0"/>
              <a:t>，</a:t>
            </a:r>
            <a:r>
              <a:rPr kumimoji="1" lang="ja-JP" altLang="en-US" sz="2800" b="1" dirty="0"/>
              <a:t>縦軸</a:t>
            </a:r>
            <a:r>
              <a:rPr kumimoji="1" lang="ja-JP" altLang="en-US" sz="2800" dirty="0"/>
              <a:t>：</a:t>
            </a:r>
            <a:r>
              <a:rPr kumimoji="1" lang="ja-JP" altLang="en-US" sz="2800" b="1" dirty="0"/>
              <a:t>プリン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97AD21-25A6-406D-BCB8-CDF581699743}"/>
              </a:ext>
            </a:extLst>
          </p:cNvPr>
          <p:cNvSpPr/>
          <p:nvPr/>
        </p:nvSpPr>
        <p:spPr>
          <a:xfrm>
            <a:off x="3142527" y="1932972"/>
            <a:ext cx="2482769" cy="60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0113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6DBFB-3AA1-85A1-041E-3DCA4037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家計調査のデータの活用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3D5C05-3A59-88B2-4E4C-8CAA4389B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555455" cy="5333166"/>
          </a:xfrm>
        </p:spPr>
        <p:txBody>
          <a:bodyPr/>
          <a:lstStyle/>
          <a:p>
            <a:r>
              <a:rPr kumimoji="1" lang="en-US" altLang="ja-JP" dirty="0"/>
              <a:t>e Stat </a:t>
            </a:r>
            <a:r>
              <a:rPr kumimoji="1" lang="ja-JP" altLang="en-US" dirty="0"/>
              <a:t>で，表示項目として，</a:t>
            </a:r>
            <a:r>
              <a:rPr kumimoji="1" lang="ja-JP" altLang="en-US" b="1" dirty="0"/>
              <a:t>ケーキ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プリン</a:t>
            </a:r>
            <a:r>
              <a:rPr kumimoji="1" lang="ja-JP" altLang="en-US" dirty="0"/>
              <a:t>を選択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データをダウンロード，</a:t>
            </a:r>
            <a:r>
              <a:rPr kumimoji="1" lang="en-US" altLang="ja-JP" dirty="0"/>
              <a:t>Excel </a:t>
            </a:r>
            <a:r>
              <a:rPr kumimoji="1" lang="ja-JP" altLang="en-US" dirty="0"/>
              <a:t>で開く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3BA8E6-2C01-20A0-90DC-E6C8128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061155-6970-9D5A-CD2E-F2D666BD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98" y="1573159"/>
            <a:ext cx="3476804" cy="20606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FAB06DE-2188-1541-10B2-43C8EF20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98" y="4559717"/>
            <a:ext cx="3091099" cy="21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38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B675300-D30F-FA88-F970-6097327A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59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F7D45F-16F5-506F-E0DF-FDA6AC55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53" y="674628"/>
            <a:ext cx="8119260" cy="491972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8AD76F-EA96-2551-75E4-48245A7E006A}"/>
              </a:ext>
            </a:extLst>
          </p:cNvPr>
          <p:cNvSpPr txBox="1"/>
          <p:nvPr/>
        </p:nvSpPr>
        <p:spPr>
          <a:xfrm>
            <a:off x="1460500" y="6077248"/>
            <a:ext cx="49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横軸：ケーキ，縦軸：プリン</a:t>
            </a:r>
          </a:p>
        </p:txBody>
      </p:sp>
    </p:spTree>
    <p:extLst>
      <p:ext uri="{BB962C8B-B14F-4D97-AF65-F5344CB8AC3E}">
        <p14:creationId xmlns:p14="http://schemas.microsoft.com/office/powerpoint/2010/main" val="161464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E9A-6812-BC5A-4E34-F6CAE91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オープンデータにより生まれたサービス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F85A8-3AFC-6299-11F5-A3A24A01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Citymapper.com https://citymapper.com/</a:t>
            </a:r>
          </a:p>
          <a:p>
            <a:pPr marL="0" indent="0">
              <a:buNone/>
            </a:pPr>
            <a:r>
              <a:rPr lang="ja-JP" altLang="en-US" sz="2400" dirty="0"/>
              <a:t>世界中の大都市の乗り換え案内サービス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0C3CE-A6A1-BBEB-E9BF-ECC6854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64C29C-DBCA-05CC-83EE-5B92D9FC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1947538"/>
            <a:ext cx="8581524" cy="43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58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05BA29-7AAD-2081-F8ED-0D015F1B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Excel </a:t>
            </a:r>
            <a:r>
              <a:rPr kumimoji="1" lang="ja-JP" altLang="en-US" dirty="0"/>
              <a:t>で相関係数を求める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EC0E07-89E3-FD8F-4C05-720E2E6C1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① 相関係数を求めたいセルを選んでおく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メニューの「数式」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③「その他の関数」，「統計」，「</a:t>
            </a:r>
            <a:r>
              <a:rPr lang="en-US" altLang="ja-JP" dirty="0"/>
              <a:t>CORREL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④ 配列１と配列２の範囲を指定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F2B25D-C66B-B8A4-9DB5-60121FD6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D4F17D-5EAC-32D5-3558-99D02C74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1" y="3492476"/>
            <a:ext cx="7176759" cy="19939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D6E4F6-D1A5-9594-BB3E-086942D25610}"/>
              </a:ext>
            </a:extLst>
          </p:cNvPr>
          <p:cNvSpPr txBox="1"/>
          <p:nvPr/>
        </p:nvSpPr>
        <p:spPr>
          <a:xfrm>
            <a:off x="1250950" y="5901476"/>
            <a:ext cx="5388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相関係数として </a:t>
            </a:r>
            <a:r>
              <a:rPr kumimoji="1" lang="en-US" altLang="ja-JP" sz="2400" dirty="0"/>
              <a:t>0.3247 </a:t>
            </a:r>
            <a:r>
              <a:rPr kumimoji="1" lang="ja-JP" altLang="en-US" sz="2400" dirty="0"/>
              <a:t>が求まった</a:t>
            </a:r>
            <a:endParaRPr kumimoji="1" lang="en-US" altLang="ja-JP" sz="2400" dirty="0"/>
          </a:p>
          <a:p>
            <a:r>
              <a:rPr kumimoji="1" lang="ja-JP" altLang="en-US" sz="2400" dirty="0"/>
              <a:t>→　</a:t>
            </a:r>
            <a:r>
              <a:rPr kumimoji="1" lang="ja-JP" altLang="en-US" sz="2400" b="1" dirty="0"/>
              <a:t>「相関がある」とは言い切れない</a:t>
            </a:r>
          </a:p>
        </p:txBody>
      </p:sp>
    </p:spTree>
    <p:extLst>
      <p:ext uri="{BB962C8B-B14F-4D97-AF65-F5344CB8AC3E}">
        <p14:creationId xmlns:p14="http://schemas.microsoft.com/office/powerpoint/2010/main" val="24212269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BA761F-56B9-AC11-D3BF-E4DA0505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85C2BD-E301-B543-5DF5-42EDFE079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政府統計データ</a:t>
            </a:r>
            <a:r>
              <a:rPr kumimoji="1" lang="ja-JP" altLang="en-US" sz="2400" dirty="0"/>
              <a:t>は、人口、世帯、企業活動、産業構造、物価・地価、文化などのさまざまなデータがある。</a:t>
            </a:r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クロス集計表</a:t>
            </a:r>
            <a:r>
              <a:rPr kumimoji="1" lang="ja-JP" altLang="en-US" sz="2400" dirty="0"/>
              <a:t>は、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つ以上の要因に関するデータを分析するために使用される表で、</a:t>
            </a:r>
            <a:r>
              <a:rPr kumimoji="1" lang="ja-JP" altLang="en-US" sz="2400" b="1" dirty="0"/>
              <a:t>データの確認や分析に役に立つ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sz="2400" dirty="0"/>
              <a:t>は、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つの変数間の関係性を示す指標。</a:t>
            </a:r>
            <a:r>
              <a:rPr kumimoji="1" lang="ja-JP" altLang="en-US" sz="2400" b="1" dirty="0"/>
              <a:t>０に近い値</a:t>
            </a:r>
            <a:r>
              <a:rPr kumimoji="1" lang="ja-JP" altLang="en-US" sz="2400" dirty="0"/>
              <a:t>の場合には</a:t>
            </a:r>
            <a:r>
              <a:rPr kumimoji="1" lang="ja-JP" altLang="en-US" sz="2400" b="1" dirty="0"/>
              <a:t>関係が低い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オープンデータ</a:t>
            </a:r>
            <a:r>
              <a:rPr kumimoji="1" lang="ja-JP" altLang="en-US" sz="2400" dirty="0"/>
              <a:t>は，</a:t>
            </a:r>
            <a:r>
              <a:rPr kumimoji="1" lang="ja-JP" altLang="en-US" sz="2400" b="1" dirty="0"/>
              <a:t>誰でも自由にアクセス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利用</a:t>
            </a:r>
            <a:r>
              <a:rPr kumimoji="1" lang="ja-JP" altLang="en-US" sz="2400" dirty="0"/>
              <a:t>できるように</a:t>
            </a:r>
            <a:r>
              <a:rPr kumimoji="1" lang="ja-JP" altLang="en-US" sz="2400" b="1" dirty="0"/>
              <a:t>公開されたデータ</a:t>
            </a:r>
            <a:r>
              <a:rPr kumimoji="1" lang="ja-JP" altLang="en-US" sz="2400" dirty="0"/>
              <a:t>。社会課題解決、効率化、透明化の向上に有用。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E3ECAC-5B60-D90E-311E-B0F2C6A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9938A5-E5A7-A5F8-FC77-0601DB97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オープンデータのメリット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C79B84-7DF5-BC09-6335-082B2D1B6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lang="ja-JP" altLang="en-US" sz="2400" b="1" dirty="0"/>
              <a:t>新しい価値の創造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新しいビジネスやサービスや研究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② </a:t>
            </a:r>
            <a:r>
              <a:rPr kumimoji="1" lang="ja-JP" altLang="en-US" sz="2400" b="1" dirty="0"/>
              <a:t>コストの節約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データ収集や整理にかかる必要を節約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③ </a:t>
            </a:r>
            <a:r>
              <a:rPr kumimoji="1" lang="ja-JP" altLang="en-US" sz="2400" b="1" dirty="0"/>
              <a:t>透明性の向上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政府や企業の活動が，オープンデータにより透明になる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257547-42A1-625B-218D-D915BA47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25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99E9A-6812-BC5A-4E34-F6CAE91F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オープンデータの例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2F85A8-3AFC-6299-11F5-A3A24A01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地震予知，防災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b="1" dirty="0"/>
              <a:t>気象庁強振観測データ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https://www.data.jma.go.jp/eqev/data/kyoshin/jishin/index.html</a:t>
            </a:r>
          </a:p>
          <a:p>
            <a:pPr marL="0" indent="0">
              <a:buNone/>
            </a:pPr>
            <a:r>
              <a:rPr kumimoji="1" lang="ja-JP" altLang="en-US" sz="2000" b="1" dirty="0"/>
              <a:t>気象庁震度データ</a:t>
            </a:r>
            <a:endParaRPr kumimoji="1" lang="en-US" altLang="ja-JP" sz="2000" b="1" dirty="0"/>
          </a:p>
          <a:p>
            <a:pPr marL="0" indent="0">
              <a:buNone/>
            </a:pPr>
            <a:r>
              <a:rPr kumimoji="1" lang="en-US" altLang="ja-JP" sz="2000" dirty="0"/>
              <a:t>https://www.data.jma.go.jp/svd/eqev/data/bulletin/shindo.html</a:t>
            </a:r>
          </a:p>
          <a:p>
            <a:r>
              <a:rPr lang="ja-JP" altLang="en-US" sz="2000" dirty="0"/>
              <a:t>環境調査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b="1" dirty="0"/>
              <a:t>環境省大気汚染状況データ</a:t>
            </a:r>
            <a:r>
              <a:rPr lang="en-US" altLang="ja-JP" sz="2000" b="1" dirty="0"/>
              <a:t> </a:t>
            </a:r>
            <a:r>
              <a:rPr lang="en-US" altLang="ja-JP" sz="2000" dirty="0"/>
              <a:t>https://www.env.go.jp/air/osen/</a:t>
            </a:r>
          </a:p>
          <a:p>
            <a:pPr marL="0" indent="0">
              <a:buNone/>
            </a:pPr>
            <a:r>
              <a:rPr lang="ja-JP" altLang="en-US" sz="2000" b="1" dirty="0"/>
              <a:t>環境省水環境総合情報サイト </a:t>
            </a:r>
            <a:r>
              <a:rPr lang="en-US" altLang="ja-JP" sz="2000" dirty="0"/>
              <a:t>https://water-pub.env.go.jp/water-pub/mizu-site/mizu/kousui/dataMap.asp</a:t>
            </a:r>
          </a:p>
          <a:p>
            <a:r>
              <a:rPr lang="ja-JP" altLang="en-US" sz="2000" dirty="0"/>
              <a:t>医療情報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b="1" i="0" dirty="0">
                <a:solidFill>
                  <a:srgbClr val="374151"/>
                </a:solidFill>
                <a:effectLst/>
                <a:latin typeface="Söhne"/>
              </a:rPr>
              <a:t>国立がん研究センターがん情報サービス </a:t>
            </a:r>
            <a:r>
              <a:rPr lang="en-US" altLang="ja-JP" sz="2000" b="0" i="0" dirty="0">
                <a:solidFill>
                  <a:srgbClr val="374151"/>
                </a:solidFill>
                <a:effectLst/>
                <a:latin typeface="Söhne"/>
              </a:rPr>
              <a:t>https://ganjoho.jp/public/index.html</a:t>
            </a:r>
            <a:endParaRPr lang="en-US" altLang="ja-JP" sz="2000" dirty="0"/>
          </a:p>
          <a:p>
            <a:r>
              <a:rPr lang="ja-JP" altLang="en-US" sz="2000" dirty="0"/>
              <a:t>自然言語処理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Wikipedia https://ja.wikipedia.org/wiki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0C3CE-A6A1-BBEB-E9BF-ECC6854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03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678B6F-9C0D-38F0-20A9-33967D70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オープンデータ利用上の注意点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31FA8F-A74D-4353-BC7C-F501F7AA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どのようなデータであれ，利用者側が注意深く利用する</a:t>
            </a:r>
            <a:r>
              <a:rPr kumimoji="1" lang="ja-JP" altLang="en-US" sz="2400" dirty="0"/>
              <a:t>必要がある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kumimoji="1" lang="ja-JP" altLang="en-US" sz="2400" b="1" dirty="0"/>
              <a:t>データの品質や信頼性</a:t>
            </a:r>
            <a:r>
              <a:rPr kumimoji="1" lang="ja-JP" altLang="en-US" sz="2400" dirty="0"/>
              <a:t>，</a:t>
            </a:r>
            <a:r>
              <a:rPr lang="ja-JP" altLang="en-US" sz="2400" b="1" dirty="0"/>
              <a:t>プライバシーの侵害をしていない</a:t>
            </a:r>
            <a:r>
              <a:rPr lang="ja-JP" altLang="en-US" sz="2400" dirty="0"/>
              <a:t>ことを確認してから，利用</a:t>
            </a:r>
            <a:endParaRPr lang="en-US" altLang="ja-JP" sz="2400" dirty="0"/>
          </a:p>
          <a:p>
            <a:r>
              <a:rPr lang="ja-JP" altLang="en-US" sz="2400" b="1" dirty="0"/>
              <a:t>著作権を尊重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出典明示</a:t>
            </a:r>
            <a:r>
              <a:rPr lang="ja-JP" altLang="en-US" sz="2400" dirty="0"/>
              <a:t>，</a:t>
            </a:r>
            <a:r>
              <a:rPr lang="ja-JP" altLang="en-US" sz="2400" b="1" dirty="0"/>
              <a:t>公開者が定める利用条件</a:t>
            </a:r>
            <a:r>
              <a:rPr lang="ja-JP" altLang="en-US" sz="2400" dirty="0"/>
              <a:t>を遵守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「公開されているデータだから信頼できる，何をしてもよい」というわけでは</a:t>
            </a:r>
            <a:r>
              <a:rPr kumimoji="1" lang="ja-JP" altLang="en-US" sz="2400" u="sng" dirty="0">
                <a:solidFill>
                  <a:srgbClr val="C00000"/>
                </a:solidFill>
              </a:rPr>
              <a:t>ない</a:t>
            </a:r>
            <a:endParaRPr kumimoji="1" lang="en-US" altLang="ja-JP" sz="2400" u="sng" dirty="0">
              <a:solidFill>
                <a:srgbClr val="C00000"/>
              </a:solidFill>
            </a:endParaRP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366EC1-08B4-929B-DCF9-E5CCAE9E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335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2431</Words>
  <Application>Microsoft Office PowerPoint</Application>
  <PresentationFormat>画面に合わせる (4:3)</PresentationFormat>
  <Paragraphs>429</Paragraphs>
  <Slides>61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61</vt:i4>
      </vt:variant>
    </vt:vector>
  </HeadingPairs>
  <TitlesOfParts>
    <vt:vector size="68" baseType="lpstr">
      <vt:lpstr>ＭＳ ゴシック</vt:lpstr>
      <vt:lpstr>Söhne</vt:lpstr>
      <vt:lpstr>メイリオ</vt:lpstr>
      <vt:lpstr>游ゴシック</vt:lpstr>
      <vt:lpstr>Arial</vt:lpstr>
      <vt:lpstr>Calibri</vt:lpstr>
      <vt:lpstr>Office テーマ</vt:lpstr>
      <vt:lpstr>3. データサイエンス・AI の演習</vt:lpstr>
      <vt:lpstr>アウトライン</vt:lpstr>
      <vt:lpstr>3-1 オープンデータ </vt:lpstr>
      <vt:lpstr>オープンデータ</vt:lpstr>
      <vt:lpstr>オープンデータにより生まれたサービス</vt:lpstr>
      <vt:lpstr>オープンデータにより生まれたサービス</vt:lpstr>
      <vt:lpstr>オープンデータのメリット</vt:lpstr>
      <vt:lpstr>オープンデータの例</vt:lpstr>
      <vt:lpstr>オープンデータ利用上の注意点</vt:lpstr>
      <vt:lpstr>オープンデータと人工知能の関係</vt:lpstr>
      <vt:lpstr>3-2 政府統計データ </vt:lpstr>
      <vt:lpstr>政府統計データ</vt:lpstr>
      <vt:lpstr>総務省統計局が公開する統計表</vt:lpstr>
      <vt:lpstr>総務省統計局が公開する統計表</vt:lpstr>
      <vt:lpstr>e-Stat</vt:lpstr>
      <vt:lpstr>e-Stat での統計データの検索からダウンロード</vt:lpstr>
      <vt:lpstr>家計調査</vt:lpstr>
      <vt:lpstr>e Stat 家計調査のデータを用いた分析</vt:lpstr>
      <vt:lpstr>演習</vt:lpstr>
      <vt:lpstr>e Stat 家計調査データのダウンロード</vt:lpstr>
      <vt:lpstr>e Stat 家計調査データのダウンロード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手順まとめ</vt:lpstr>
      <vt:lpstr>まとめ</vt:lpstr>
      <vt:lpstr>演習</vt:lpstr>
      <vt:lpstr>演習</vt:lpstr>
      <vt:lpstr>3-3 クロス集計表 </vt:lpstr>
      <vt:lpstr>クロス集計表</vt:lpstr>
      <vt:lpstr>クロス集計表の例</vt:lpstr>
      <vt:lpstr>クロス集計表の例</vt:lpstr>
      <vt:lpstr>PowerPoint プレゼンテーション</vt:lpstr>
      <vt:lpstr>Excel でピボットテーブル（クロス集計用）を作成（１／５）</vt:lpstr>
      <vt:lpstr>Excel でピボットテーブル（クロス集計用）を作成（２／５）</vt:lpstr>
      <vt:lpstr>Excel でピボットテーブル（クロス集計用）を作成（３／５）</vt:lpstr>
      <vt:lpstr>Excel でピボットテーブル（クロス集計用）を作成（４／５）</vt:lpstr>
      <vt:lpstr>Excel でピボットテーブル（クロス集計用）を作成（５／５）</vt:lpstr>
      <vt:lpstr>3-4 相関 </vt:lpstr>
      <vt:lpstr>相関</vt:lpstr>
      <vt:lpstr>相関係数</vt:lpstr>
      <vt:lpstr>正の相関</vt:lpstr>
      <vt:lpstr>負の相関</vt:lpstr>
      <vt:lpstr>相関なし</vt:lpstr>
      <vt:lpstr>相関係数のまとめ</vt:lpstr>
      <vt:lpstr>相関係数の性質</vt:lpstr>
      <vt:lpstr>相関係数の活用例</vt:lpstr>
      <vt:lpstr>PowerPoint プレゼンテーション</vt:lpstr>
      <vt:lpstr>e Stat 家計調査のデータを用いた分析</vt:lpstr>
      <vt:lpstr>e Stat 家計調査のデータの活用</vt:lpstr>
      <vt:lpstr>PowerPoint プレゼンテーション</vt:lpstr>
      <vt:lpstr>Excel で相関係数を求める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</dc:title>
  <dc:creator>kunihiko</dc:creator>
  <cp:lastModifiedBy>金子　邦彦</cp:lastModifiedBy>
  <cp:revision>94</cp:revision>
  <cp:lastPrinted>2020-05-07T12:29:12Z</cp:lastPrinted>
  <dcterms:created xsi:type="dcterms:W3CDTF">2020-05-07T08:06:06Z</dcterms:created>
  <dcterms:modified xsi:type="dcterms:W3CDTF">2024-04-26T03:36:06Z</dcterms:modified>
</cp:coreProperties>
</file>