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874" r:id="rId2"/>
    <p:sldId id="1745" r:id="rId3"/>
    <p:sldId id="794" r:id="rId4"/>
    <p:sldId id="1747" r:id="rId5"/>
    <p:sldId id="1746" r:id="rId6"/>
    <p:sldId id="580" r:id="rId7"/>
    <p:sldId id="579" r:id="rId8"/>
    <p:sldId id="821" r:id="rId9"/>
    <p:sldId id="635" r:id="rId10"/>
    <p:sldId id="1779" r:id="rId11"/>
    <p:sldId id="875" r:id="rId12"/>
    <p:sldId id="820" r:id="rId13"/>
    <p:sldId id="827" r:id="rId14"/>
    <p:sldId id="631" r:id="rId15"/>
    <p:sldId id="1780" r:id="rId16"/>
    <p:sldId id="876" r:id="rId17"/>
    <p:sldId id="828" r:id="rId18"/>
    <p:sldId id="1783" r:id="rId19"/>
    <p:sldId id="1782" r:id="rId20"/>
    <p:sldId id="1784" r:id="rId21"/>
    <p:sldId id="1785" r:id="rId22"/>
    <p:sldId id="814" r:id="rId23"/>
    <p:sldId id="633" r:id="rId24"/>
    <p:sldId id="623" r:id="rId25"/>
    <p:sldId id="634" r:id="rId26"/>
    <p:sldId id="625" r:id="rId27"/>
    <p:sldId id="818" r:id="rId28"/>
    <p:sldId id="880" r:id="rId29"/>
    <p:sldId id="576" r:id="rId30"/>
    <p:sldId id="577" r:id="rId31"/>
    <p:sldId id="578" r:id="rId32"/>
    <p:sldId id="817" r:id="rId33"/>
    <p:sldId id="826" r:id="rId34"/>
    <p:sldId id="553" r:id="rId35"/>
    <p:sldId id="554" r:id="rId36"/>
    <p:sldId id="555" r:id="rId37"/>
    <p:sldId id="556" r:id="rId38"/>
    <p:sldId id="1787" r:id="rId39"/>
    <p:sldId id="1786" r:id="rId40"/>
    <p:sldId id="551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4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" y="1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mi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otus.kuee.kyoto-u.ac.jp/nl-resource/cgi-bin/knp.cg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epl.com/translato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lipdrop.co/stable-diffus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ablediffusionweb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.shiroyagi.s3.amazonaws.com/latest-ja-word2vec-gensim-model.zi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14. </a:t>
            </a:r>
            <a:r>
              <a:rPr lang="ja-JP" altLang="en-US" sz="4000" dirty="0"/>
              <a:t>自然言語処理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www.kkaneko.jp</a:t>
            </a:r>
            <a:r>
              <a:rPr lang="en-US" altLang="ja-JP" dirty="0">
                <a:hlinkClick r:id="rId3"/>
              </a:rPr>
              <a:t>/cc/mi/</a:t>
            </a:r>
            <a:r>
              <a:rPr lang="en-US" altLang="ja-JP" dirty="0" err="1">
                <a:hlinkClick r:id="rId3"/>
              </a:rPr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構文解析を試してみる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構文解析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係り受け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245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52B33-0757-4C8B-910E-AE49BFCC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0498A8-0258-4222-B230-38B52A98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 b="1" dirty="0">
                <a:solidFill>
                  <a:srgbClr val="C00000"/>
                </a:solidFill>
              </a:rPr>
              <a:t>構文解析 </a:t>
            </a:r>
            <a:r>
              <a:rPr lang="en-US" altLang="ja-JP" dirty="0" err="1">
                <a:solidFill>
                  <a:prstClr val="black"/>
                </a:solidFill>
              </a:rPr>
              <a:t>KNP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ja-JP" altLang="en-US" dirty="0">
                <a:solidFill>
                  <a:prstClr val="black"/>
                </a:solidFill>
              </a:rPr>
              <a:t>のデモサイトを開く</a:t>
            </a:r>
            <a:endParaRPr lang="en-US" altLang="ja-JP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en-US" altLang="ja-JP" dirty="0">
                <a:solidFill>
                  <a:prstClr val="black"/>
                </a:solidFill>
                <a:hlinkClick r:id="rId2"/>
              </a:rPr>
              <a:t>http://lotus.kuee.kyoto-u.ac.jp/nl-resource/cgi-bin/knp.cgi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自分でいくつかの文章をいれ結果を確認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894241-7CF6-44A0-A5A7-DB1934A9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3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意味解析の例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7592223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意味解析</a:t>
            </a:r>
            <a:r>
              <a:rPr lang="ja-JP" altLang="en-US" sz="2400" dirty="0"/>
              <a:t>は，自然言語の一部で，コンピュータが文の意味を理解するプロセスである</a:t>
            </a:r>
            <a:endParaRPr lang="en-US" altLang="ja-JP" sz="2400" dirty="0"/>
          </a:p>
          <a:p>
            <a:r>
              <a:rPr lang="ja-JP" altLang="en-US" sz="2400" dirty="0"/>
              <a:t>単語やフレーズが，文脈により，どのような意味をもち，どのように解釈されるか分析する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駅前のコンビニは，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油を売っていた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　　油：調理油の意味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あの人は，仕事中に，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油を売っていた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ja-JP" altLang="en-US" sz="2400" dirty="0"/>
              <a:t>　　油を売る：仕事をさぼっている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同じ単語やフレーズでも，文脈によって意味が変わる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7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kumimoji="1" lang="en-US" altLang="ja-JP" dirty="0"/>
              <a:t>14-3 </a:t>
            </a:r>
            <a:r>
              <a:rPr lang="ja-JP" altLang="en-US" dirty="0"/>
              <a:t>人工知能による翻訳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4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翻訳の例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1473437"/>
            <a:ext cx="6816860" cy="21398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6" y="3932703"/>
            <a:ext cx="6816860" cy="255113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681BE9-4418-40B2-B54F-CD86E3B44C3E}"/>
              </a:ext>
            </a:extLst>
          </p:cNvPr>
          <p:cNvSpPr txBox="1"/>
          <p:nvPr/>
        </p:nvSpPr>
        <p:spPr>
          <a:xfrm>
            <a:off x="389106" y="797555"/>
            <a:ext cx="6544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/>
              <a:t>DeepL</a:t>
            </a:r>
            <a:r>
              <a:rPr kumimoji="1" lang="en-US" altLang="ja-JP" sz="2800" dirty="0"/>
              <a:t>   https://</a:t>
            </a:r>
            <a:r>
              <a:rPr kumimoji="1" lang="en-US" altLang="ja-JP" sz="2800" dirty="0" err="1"/>
              <a:t>www.deepl.com</a:t>
            </a:r>
            <a:r>
              <a:rPr kumimoji="1" lang="en-US" altLang="ja-JP" sz="2800" dirty="0"/>
              <a:t>//translator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582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翻訳を試してみる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ページ１６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 err="1"/>
              <a:t>DeepL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437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52B33-0757-4C8B-910E-AE49BFCC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0498A8-0258-4222-B230-38B52A98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ja-JP" dirty="0" err="1"/>
              <a:t>DeepL</a:t>
            </a:r>
            <a:r>
              <a:rPr lang="en-US" altLang="ja-JP" dirty="0"/>
              <a:t> </a:t>
            </a:r>
            <a:r>
              <a:rPr lang="ja-JP" altLang="en-US" dirty="0"/>
              <a:t>による</a:t>
            </a:r>
            <a:r>
              <a:rPr lang="ja-JP" altLang="en-US" b="1" dirty="0"/>
              <a:t>翻訳</a:t>
            </a:r>
            <a:r>
              <a:rPr lang="ja-JP" altLang="en-US" dirty="0"/>
              <a:t>を</a:t>
            </a:r>
            <a:r>
              <a:rPr lang="ja-JP" altLang="en-US" dirty="0">
                <a:solidFill>
                  <a:prstClr val="black"/>
                </a:solidFill>
              </a:rPr>
              <a:t>試してみる</a:t>
            </a: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ja-JP" b="1" dirty="0">
                <a:solidFill>
                  <a:prstClr val="black"/>
                </a:solidFill>
              </a:rPr>
              <a:t>PDF</a:t>
            </a:r>
            <a:r>
              <a:rPr lang="ja-JP" altLang="en-US" b="1" dirty="0">
                <a:solidFill>
                  <a:prstClr val="black"/>
                </a:solidFill>
              </a:rPr>
              <a:t>，ワード，パワーポイントファイル</a:t>
            </a:r>
            <a:r>
              <a:rPr lang="ja-JP" altLang="en-US" dirty="0">
                <a:solidFill>
                  <a:prstClr val="black"/>
                </a:solidFill>
              </a:rPr>
              <a:t>などの翻訳も可能である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894241-7CF6-44A0-A5A7-DB1934A9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22E08B-CD7E-465E-AC95-7183BB225E13}"/>
              </a:ext>
            </a:extLst>
          </p:cNvPr>
          <p:cNvSpPr txBox="1"/>
          <p:nvPr/>
        </p:nvSpPr>
        <p:spPr>
          <a:xfrm>
            <a:off x="752273" y="1692499"/>
            <a:ext cx="6560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/>
              <a:t>DeepL</a:t>
            </a:r>
            <a:r>
              <a:rPr kumimoji="1" lang="en-US" altLang="ja-JP" sz="2800" dirty="0"/>
              <a:t>   </a:t>
            </a:r>
            <a:r>
              <a:rPr kumimoji="1" lang="en-US" altLang="ja-JP" sz="2800" dirty="0">
                <a:hlinkClick r:id="rId2"/>
              </a:rPr>
              <a:t>https://www.deepl.com//translator</a:t>
            </a:r>
            <a:endParaRPr kumimoji="1"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050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kumimoji="1" lang="en-US" altLang="ja-JP" dirty="0"/>
              <a:t>14-4 </a:t>
            </a:r>
            <a:r>
              <a:rPr kumimoji="1" lang="ja-JP" altLang="en-US" dirty="0"/>
              <a:t>文章からの画像生成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02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7D392E-881A-9CAC-C9C4-221B5B73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文章からの画像生成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E06A6E-3E29-8B88-B4CE-8EBEE4C2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プロンプト</a:t>
            </a:r>
            <a:r>
              <a:rPr kumimoji="1" lang="ja-JP" altLang="en-US" sz="2400" dirty="0"/>
              <a:t>と呼ばれる文章から，短時間で大量の</a:t>
            </a:r>
            <a:r>
              <a:rPr kumimoji="1" lang="ja-JP" altLang="en-US" sz="2400" b="1" dirty="0"/>
              <a:t>画像</a:t>
            </a:r>
            <a:r>
              <a:rPr kumimoji="1" lang="ja-JP" altLang="en-US" sz="2400" dirty="0"/>
              <a:t>を生成可能</a:t>
            </a:r>
            <a:endParaRPr kumimoji="1" lang="en-US" altLang="ja-JP" sz="2400" dirty="0"/>
          </a:p>
          <a:p>
            <a:r>
              <a:rPr lang="ja-JP" altLang="en-US" sz="2400" dirty="0"/>
              <a:t>プロンプトは，長く詳細に書くなどの工夫が大切</a:t>
            </a:r>
            <a:endParaRPr lang="en-US" altLang="ja-JP" sz="2400" dirty="0"/>
          </a:p>
          <a:p>
            <a:r>
              <a:rPr kumimoji="1" lang="ja-JP" altLang="en-US" sz="2400" dirty="0"/>
              <a:t>倫理的な問題，著作権の尊重については，利用者で注意が必要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E3F0F1-0EBA-030B-671D-52A41B41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1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文章からの画像生成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ページ２０，２１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文章からの画像生成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プロンプト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470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2068739"/>
            <a:ext cx="6765328" cy="3786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人間とコンピュータの対話が当たり前の時代</a:t>
            </a:r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コンピュータが多言語を扱う能力を持つ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51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630CC2-F37E-3EE2-2C2F-F44E6625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48" y="925830"/>
            <a:ext cx="4935852" cy="579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Stable Diffusion XL </a:t>
            </a:r>
            <a:r>
              <a:rPr kumimoji="1" lang="ja-JP" altLang="en-US" sz="2400" dirty="0"/>
              <a:t>のサイトを試す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https://clipdrop.co/stable-diffusion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プロンプトを</a:t>
            </a:r>
            <a:r>
              <a:rPr lang="ja-JP" altLang="en-US" sz="2400" b="1" dirty="0"/>
              <a:t>英語</a:t>
            </a:r>
            <a:r>
              <a:rPr lang="ja-JP" altLang="en-US" sz="2400" dirty="0"/>
              <a:t>で入れて実行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思い通りの結果を得るためにプロンプトを工夫する．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beautiful garden, small house, many flowers, blue sky, clouds, realistic, cinematic, landscape vista photography, Ghibli</a:t>
            </a:r>
          </a:p>
          <a:p>
            <a:pPr marL="0" indent="0">
              <a:buNone/>
            </a:pPr>
            <a:r>
              <a:rPr lang="ja-JP" altLang="en-US" sz="2400" dirty="0"/>
              <a:t>（混雑しているときは③，④を試してみてください）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0F2FDF-F438-AFAC-AC96-5906CF7A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EFCCF32-9F63-1A33-FA8D-CF9A2697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8198"/>
            <a:ext cx="4208149" cy="40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81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630CC2-F37E-3EE2-2C2F-F44E6625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48" y="925830"/>
            <a:ext cx="4935852" cy="579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Stable Diffusion Playground </a:t>
            </a:r>
            <a:r>
              <a:rPr kumimoji="1" lang="ja-JP" altLang="en-US" sz="2400" dirty="0"/>
              <a:t>のサイトを試す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https://stablediffusionweb.com/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lang="ja-JP" altLang="en-US" sz="2400" dirty="0"/>
              <a:t>「</a:t>
            </a:r>
            <a:r>
              <a:rPr lang="en-US" altLang="ja-JP" sz="2400" dirty="0"/>
              <a:t>Get Started for Free</a:t>
            </a:r>
            <a:r>
              <a:rPr lang="ja-JP" altLang="en-US" sz="2400" dirty="0"/>
              <a:t>」をクリック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プロンプトを</a:t>
            </a:r>
            <a:r>
              <a:rPr lang="ja-JP" altLang="en-US" sz="2400" b="1" dirty="0"/>
              <a:t>英語</a:t>
            </a:r>
            <a:r>
              <a:rPr lang="ja-JP" altLang="en-US" sz="2400" dirty="0"/>
              <a:t>で入れて実行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思い通りの結果を得るためにプロンプトを工夫する．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beautiful garden, small house, many flowers, blue sky, clouds, realistic, cinematic, landscape vista photography, Ghibli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0F2FDF-F438-AFAC-AC96-5906CF7A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75BB45-5082-D71C-6B89-741F00CF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830"/>
            <a:ext cx="4090377" cy="40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14-5 </a:t>
            </a:r>
            <a:r>
              <a:rPr lang="ja-JP" altLang="en-US" dirty="0"/>
              <a:t>単語の切り出し，</a:t>
            </a:r>
            <a:br>
              <a:rPr lang="en-US" altLang="ja-JP" dirty="0"/>
            </a:br>
            <a:r>
              <a:rPr lang="ja-JP" altLang="en-US" dirty="0"/>
              <a:t>品詞の判定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897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単語，品詞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単語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r>
              <a:rPr kumimoji="1" lang="ja-JP" altLang="en-US" sz="2400" dirty="0"/>
              <a:t>単語はそれ自体で一つの意味を表現する</a:t>
            </a:r>
            <a:endParaRPr kumimoji="1" lang="en-US" altLang="ja-JP" sz="2400" dirty="0"/>
          </a:p>
          <a:p>
            <a:r>
              <a:rPr lang="ja-JP" altLang="en-US" sz="2400" dirty="0"/>
              <a:t>言語の最小単位</a:t>
            </a:r>
            <a:endParaRPr kumimoji="1" lang="en-US" altLang="ja-JP" sz="2400" dirty="0"/>
          </a:p>
          <a:p>
            <a:r>
              <a:rPr kumimoji="1" lang="ja-JP" altLang="en-US" sz="2400" dirty="0"/>
              <a:t>単語は，</a:t>
            </a:r>
            <a:r>
              <a:rPr kumimoji="1" lang="ja-JP" altLang="en-US" sz="2400" b="1" dirty="0"/>
              <a:t>他の単語と組みわせる</a:t>
            </a:r>
            <a:r>
              <a:rPr kumimoji="1" lang="ja-JP" altLang="en-US" sz="2400" dirty="0"/>
              <a:t>ことで文章を形成する</a:t>
            </a:r>
          </a:p>
          <a:p>
            <a:pPr marL="0" indent="0">
              <a:buNone/>
            </a:pPr>
            <a:endParaRPr kumimoji="1" lang="en-US" altLang="ja-JP" sz="2400" b="1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品詞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単語の役割やその機能に基づいて</a:t>
            </a:r>
            <a:r>
              <a:rPr kumimoji="1" lang="ja-JP" altLang="en-US" sz="2400" b="1" dirty="0"/>
              <a:t>単語を分類</a:t>
            </a:r>
            <a:endParaRPr kumimoji="1" lang="en-US" altLang="ja-JP" sz="2400" b="1" dirty="0"/>
          </a:p>
          <a:p>
            <a:r>
              <a:rPr kumimoji="1" lang="ja-JP" altLang="en-US" sz="2400" dirty="0"/>
              <a:t>日本語には名詞、動詞、形容詞、副詞などの品詞がある</a:t>
            </a:r>
            <a:endParaRPr kumimoji="1" lang="en-US" altLang="ja-JP" sz="2400" dirty="0"/>
          </a:p>
          <a:p>
            <a:endParaRPr lang="en-US" altLang="ja-JP" sz="2400" b="1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6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49925"/>
          </a:xfrm>
        </p:spPr>
        <p:txBody>
          <a:bodyPr>
            <a:normAutofit/>
          </a:bodyPr>
          <a:lstStyle/>
          <a:p>
            <a:r>
              <a:rPr lang="ja-JP" altLang="en-US" dirty="0"/>
              <a:t>単語の切り出しと品詞の判定①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42867" y="1473868"/>
            <a:ext cx="6623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sys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</a:t>
            </a:r>
            <a:r>
              <a:rPr kumimoji="0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MeCab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 = </a:t>
            </a:r>
            <a:r>
              <a:rPr kumimoji="0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MeCab.Tagger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("-</a:t>
            </a:r>
            <a:r>
              <a:rPr kumimoji="0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Ochasen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</a:t>
            </a:r>
            <a:r>
              <a:rPr kumimoji="0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m.parse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("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海は広い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"))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0" y="3428999"/>
            <a:ext cx="8950753" cy="1862847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38E7E22-D0A0-4DF8-AA64-819B3D4EB8CA}"/>
              </a:ext>
            </a:extLst>
          </p:cNvPr>
          <p:cNvSpPr txBox="1">
            <a:spLocks/>
          </p:cNvSpPr>
          <p:nvPr/>
        </p:nvSpPr>
        <p:spPr>
          <a:xfrm>
            <a:off x="996791" y="5723973"/>
            <a:ext cx="7315201" cy="126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単語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に切り分けられ，単語ごとの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読み仮名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品詞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などが，得られる</a:t>
            </a:r>
          </a:p>
        </p:txBody>
      </p:sp>
    </p:spTree>
    <p:extLst>
      <p:ext uri="{BB962C8B-B14F-4D97-AF65-F5344CB8AC3E}">
        <p14:creationId xmlns:p14="http://schemas.microsoft.com/office/powerpoint/2010/main" val="2244588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5131F-9EB0-48E9-96DE-29F79906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9372"/>
          </a:xfrm>
        </p:spPr>
        <p:txBody>
          <a:bodyPr>
            <a:normAutofit/>
          </a:bodyPr>
          <a:lstStyle/>
          <a:p>
            <a:r>
              <a:rPr lang="ja-JP" altLang="en-US" dirty="0"/>
              <a:t>単語の切り出しと品詞の判定②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5FEB2D-3ADC-42BF-8F7B-311808A2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44FCEC-0A4B-4C2F-BABF-C10B4A3C61E3}"/>
              </a:ext>
            </a:extLst>
          </p:cNvPr>
          <p:cNvSpPr/>
          <p:nvPr/>
        </p:nvSpPr>
        <p:spPr>
          <a:xfrm>
            <a:off x="876300" y="1417137"/>
            <a:ext cx="760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白い雲と青い空が美しい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4706BC3-2BED-46DA-9D13-3A154706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6" y="2372914"/>
            <a:ext cx="8782975" cy="23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3726" y="1023185"/>
            <a:ext cx="7852430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日本国民は、正当に選挙された国会における代表者を通じて行動し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4B225B6-8CF0-4BAC-A048-B1857DD1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39372"/>
          </a:xfrm>
        </p:spPr>
        <p:txBody>
          <a:bodyPr>
            <a:normAutofit/>
          </a:bodyPr>
          <a:lstStyle/>
          <a:p>
            <a:r>
              <a:rPr lang="ja-JP" altLang="en-US" dirty="0"/>
              <a:t>単語の切り出しと品詞の判定③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54E44E5-EAED-4024-BC89-25A1DCB8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7" y="2242776"/>
            <a:ext cx="7600247" cy="42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4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14-6 HTML</a:t>
            </a:r>
            <a:r>
              <a:rPr lang="ja-JP" altLang="en-US" dirty="0"/>
              <a:t> </a:t>
            </a:r>
            <a:r>
              <a:rPr lang="en-US" altLang="ja-JP" dirty="0"/>
              <a:t>(Web</a:t>
            </a:r>
            <a:r>
              <a:rPr lang="ja-JP" altLang="en-US" dirty="0"/>
              <a:t>ページ</a:t>
            </a:r>
            <a:r>
              <a:rPr lang="en-US" altLang="ja-JP" dirty="0"/>
              <a:t>) </a:t>
            </a:r>
            <a:r>
              <a:rPr lang="ja-JP" altLang="en-US" dirty="0"/>
              <a:t>の</a:t>
            </a:r>
            <a:br>
              <a:rPr lang="en-US" altLang="ja-JP" dirty="0"/>
            </a:br>
            <a:r>
              <a:rPr lang="ja-JP" altLang="en-US" dirty="0"/>
              <a:t>単語の切り出しと，</a:t>
            </a:r>
            <a:br>
              <a:rPr lang="en-US" altLang="ja-JP" dirty="0"/>
            </a:br>
            <a:r>
              <a:rPr lang="ja-JP" altLang="en-US" dirty="0"/>
              <a:t>単語数の数え上げ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06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771DD1-35E0-4B59-8953-B382980F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FD518B-952B-4265-BA5C-309BFA0D1511}"/>
              </a:ext>
            </a:extLst>
          </p:cNvPr>
          <p:cNvSpPr/>
          <p:nvPr/>
        </p:nvSpPr>
        <p:spPr>
          <a:xfrm>
            <a:off x="2192383" y="6171685"/>
            <a:ext cx="386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en.wikipedia.org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/wiki/SpaceX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835F95-23DD-431A-A1D2-FD1B02C5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581"/>
            <a:ext cx="9144000" cy="460083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C038F51-B977-4498-B0B2-E54B2515F2C9}"/>
              </a:ext>
            </a:extLst>
          </p:cNvPr>
          <p:cNvSpPr/>
          <p:nvPr/>
        </p:nvSpPr>
        <p:spPr>
          <a:xfrm>
            <a:off x="260027" y="501648"/>
            <a:ext cx="375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WikiPedia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SpaceX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の記事</a:t>
            </a:r>
          </a:p>
        </p:txBody>
      </p:sp>
    </p:spTree>
    <p:extLst>
      <p:ext uri="{BB962C8B-B14F-4D97-AF65-F5344CB8AC3E}">
        <p14:creationId xmlns:p14="http://schemas.microsoft.com/office/powerpoint/2010/main" val="132480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90B3BA-9BEB-4100-8C06-7BCA98A33C2C}"/>
              </a:ext>
            </a:extLst>
          </p:cNvPr>
          <p:cNvSpPr/>
          <p:nvPr/>
        </p:nvSpPr>
        <p:spPr>
          <a:xfrm>
            <a:off x="940526" y="505856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urllib.request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response = 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urllib.request.urlopen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'https://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en.wikipedia.org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/wiki/SpaceX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html =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response.read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print(html)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38190" y="136524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ページのダウンロード</a:t>
            </a: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を行うプログラム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001D85-B047-451A-99BB-0F165A1790DF}"/>
              </a:ext>
            </a:extLst>
          </p:cNvPr>
          <p:cNvSpPr/>
          <p:nvPr/>
        </p:nvSpPr>
        <p:spPr>
          <a:xfrm>
            <a:off x="1682677" y="6075145"/>
            <a:ext cx="7688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この資料のソースコードは，次で公開されているものを使用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towardsdatascience.com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/gentle-start-to-natural-language-processing-using-python-6e46c07addf3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52B234-8071-4D51-A857-CB44A933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1725"/>
            <a:ext cx="9144000" cy="36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6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14-1 </a:t>
            </a:r>
            <a:r>
              <a:rPr lang="ja-JP" altLang="en-US" dirty="0"/>
              <a:t>自然言語処理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8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41745" y="165548"/>
            <a:ext cx="7252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ページから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HTML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タグを取りのぞくプログラム（テキストが残る）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3A1499-B7D2-4622-9784-8CD95750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70" y="1092958"/>
            <a:ext cx="39356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from bs4 import BeautifulSoup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soup = BeautifulSoup(html,'html5lib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'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)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text = soup.get_text(strip = True)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print(text)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850C75-CBB5-4B12-92BE-B32408EF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2335"/>
            <a:ext cx="9144000" cy="33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6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38190" y="136524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文章を，単語ごとに切り分けるプログラム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439EAF-A0EA-4566-BC71-A8855889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977" y="718055"/>
            <a:ext cx="30893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tokens = [t for t in text.split()]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游ゴシック" panose="020B0400000000000000" pitchFamily="50" charset="-128"/>
                <a:cs typeface="+mn-cs"/>
              </a:rPr>
              <a:t>print(tokens)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CB493F-7419-48FB-A58B-CCE968A6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750"/>
            <a:ext cx="9144000" cy="29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38190" y="136524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単語の数を数えるプログラム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439EAF-A0EA-4566-BC71-A8855889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07" y="568361"/>
            <a:ext cx="752943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import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nltk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nltk.download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('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stopwords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nltk.corpus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import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stopwords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sr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stopwords.words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('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english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clean_tokens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= tokens[:]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for token in tokens: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   if token in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stopwords.words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('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english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clean_tokens.remove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(token)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freq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=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nltk.FreqDist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clean_tokens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for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key,val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in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freq.items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   print(str(key) + ':' + str(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val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freq.plot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(20, cumulative=False)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36B171-046D-48C5-856B-AE7EA4F3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43" y="631711"/>
            <a:ext cx="4509450" cy="36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26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kumimoji="1" lang="en-US" altLang="ja-JP" dirty="0"/>
              <a:t>14-7 </a:t>
            </a:r>
            <a:r>
              <a:rPr kumimoji="1" lang="ja-JP" altLang="en-US" dirty="0"/>
              <a:t>テキスト情報の</a:t>
            </a:r>
            <a:br>
              <a:rPr kumimoji="1" lang="en-US" altLang="ja-JP" dirty="0"/>
            </a:br>
            <a:r>
              <a:rPr kumimoji="1" lang="ja-JP" altLang="en-US" dirty="0"/>
              <a:t>整理や分類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00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9F626-E578-4298-92A4-E6285613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ここで行うこと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6038E4-396C-4FF2-A4B5-CB48958A6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文章の組織化による，人工知能による</a:t>
            </a:r>
            <a:r>
              <a:rPr kumimoji="1" lang="ja-JP" altLang="en-US" sz="2400" b="1" dirty="0"/>
              <a:t>類似語の取得</a:t>
            </a:r>
            <a:r>
              <a:rPr kumimoji="1" lang="ja-JP" altLang="en-US" sz="2400" dirty="0"/>
              <a:t>を行う．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dirty="0"/>
              <a:t>謝辞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次のサイトの記事，ソースコード，データを使用しています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https://</a:t>
            </a:r>
            <a:r>
              <a:rPr lang="en-US" altLang="ja-JP" sz="2400" dirty="0" err="1"/>
              <a:t>aial.shiroyagi.co.jp</a:t>
            </a:r>
            <a:r>
              <a:rPr lang="en-US" altLang="ja-JP" sz="2400" dirty="0"/>
              <a:t>/2017/02/</a:t>
            </a:r>
            <a:r>
              <a:rPr lang="en-US" altLang="ja-JP" sz="2400" dirty="0" err="1"/>
              <a:t>japanese</a:t>
            </a:r>
            <a:r>
              <a:rPr lang="en-US" altLang="ja-JP" sz="2400" dirty="0"/>
              <a:t>-</a:t>
            </a:r>
            <a:r>
              <a:rPr lang="en-US" altLang="ja-JP" sz="2400" dirty="0" err="1"/>
              <a:t>word2vec</a:t>
            </a:r>
            <a:r>
              <a:rPr lang="en-US" altLang="ja-JP" sz="2400" dirty="0"/>
              <a:t>-model-builder/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98BADF-5CE3-402B-998B-DE6538F5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307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4CC4A6C-AB0C-4BD2-BE72-F627281E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78D025-D6F1-42E6-B20E-240DCA3F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75" y="146564"/>
            <a:ext cx="8414692" cy="64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2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A124C80-7717-4EE4-824C-7916C91C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3447CD-2AD6-4171-8DAA-5FD0C6F9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4" y="139319"/>
            <a:ext cx="6642320" cy="57634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6F2532-F4B9-481E-97D8-F4C70913D202}"/>
              </a:ext>
            </a:extLst>
          </p:cNvPr>
          <p:cNvSpPr txBox="1"/>
          <p:nvPr/>
        </p:nvSpPr>
        <p:spPr>
          <a:xfrm>
            <a:off x="2223654" y="6004915"/>
            <a:ext cx="605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Word2Vec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により「楽しい」に意味の似ているものを検索</a:t>
            </a:r>
          </a:p>
        </p:txBody>
      </p:sp>
    </p:spTree>
    <p:extLst>
      <p:ext uri="{BB962C8B-B14F-4D97-AF65-F5344CB8AC3E}">
        <p14:creationId xmlns:p14="http://schemas.microsoft.com/office/powerpoint/2010/main" val="3391747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5A6017A-1792-443B-9B1F-4CCC7241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6C4290-4051-45CB-BA64-56D203FC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1" y="135226"/>
            <a:ext cx="8124028" cy="65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49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2068739"/>
            <a:ext cx="6765328" cy="3786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人間とコンピュータの対話が当たり前の時代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　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人間とコンピュータの対話が一般化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している時代になった。プログラムにより、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コンピュータは人間が使用する言語を処理できる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。</a:t>
            </a:r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コンピュータが多言語を扱う能力を持つ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　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多くのコンピュータツール、特に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チャットボット（</a:t>
            </a:r>
            <a:r>
              <a:rPr lang="en-US" altLang="ja-JP" sz="2000" b="1" dirty="0" err="1">
                <a:solidFill>
                  <a:srgbClr val="374151"/>
                </a:solidFill>
                <a:latin typeface="Söhne"/>
              </a:rPr>
              <a:t>chatGPT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など）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音声アシスタント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自動翻訳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などは、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多言語対応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が可能になりつつある。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06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3AC42-763D-E762-A193-AA8916D3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4E9DE5-A001-9C0F-6A11-EE9A0F46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自然言語処理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：人間が使用する言語をコンピュータが処理する技術。誤字や脱字の検出、翻訳や要約作成、音声アシスタントなど、多岐にわたる用途が存在。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構文解析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：文の構造を解析し各部分を識別。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意味解析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：文脈に基づいて単語の意味を理解。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自然言語処理の進歩により、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文章からの画像生成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による翻訳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も可能となった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テキスト情報の整理や分類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を行うことも可能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D0FD05-016A-D992-8105-944CC5EC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01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5E23B-A863-510B-7F71-0ACD878E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0" i="0" dirty="0">
                <a:effectLst/>
                <a:latin typeface="Söhne"/>
              </a:rPr>
              <a:t>自然言語処理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8A0546-FD76-04EC-4B78-E30DE74C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5318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自然言語処理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人間が使用する自然言語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コンピュータが処理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する技術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レポートの作成：誤字や脱字を探す</a:t>
            </a:r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文献の下調べ： 翻訳や要約作成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外国語の学習：通訳や音声読み上げ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音声アシスタント：コンピュータへの指示を音声で行う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など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E1BC-073C-8DF4-3A89-FCE72EED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203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CA1EC0-4925-4F9C-9A7A-DB9B675C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今の結果を得る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6446C6-91A0-4854-BEEA-A61603A4B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/>
              <a:t>コマンドで，データのダウンロードと展開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wget</a:t>
            </a:r>
            <a:r>
              <a:rPr lang="en-US" altLang="ja-JP" dirty="0"/>
              <a:t> </a:t>
            </a:r>
            <a:r>
              <a:rPr lang="en-US" altLang="ja-JP" dirty="0">
                <a:hlinkClick r:id="rId2"/>
              </a:rPr>
              <a:t>http://</a:t>
            </a:r>
            <a:r>
              <a:rPr lang="en-US" altLang="ja-JP" dirty="0" err="1">
                <a:hlinkClick r:id="rId2"/>
              </a:rPr>
              <a:t>public.shiroyagi.s3.amazonaws.com</a:t>
            </a:r>
            <a:r>
              <a:rPr lang="en-US" altLang="ja-JP" dirty="0">
                <a:hlinkClick r:id="rId2"/>
              </a:rPr>
              <a:t>/latest-ja-</a:t>
            </a:r>
            <a:r>
              <a:rPr lang="en-US" altLang="ja-JP" dirty="0" err="1">
                <a:hlinkClick r:id="rId2"/>
              </a:rPr>
              <a:t>word2vec</a:t>
            </a:r>
            <a:r>
              <a:rPr lang="en-US" altLang="ja-JP" dirty="0">
                <a:hlinkClick r:id="rId2"/>
              </a:rPr>
              <a:t>-</a:t>
            </a:r>
            <a:r>
              <a:rPr lang="en-US" altLang="ja-JP" dirty="0" err="1">
                <a:hlinkClick r:id="rId2"/>
              </a:rPr>
              <a:t>gensim-model.zip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7z</a:t>
            </a:r>
            <a:r>
              <a:rPr lang="en-US" altLang="ja-JP" dirty="0"/>
              <a:t> x latest-ja-</a:t>
            </a:r>
            <a:r>
              <a:rPr lang="en-US" altLang="ja-JP" dirty="0" err="1"/>
              <a:t>word2vec</a:t>
            </a:r>
            <a:r>
              <a:rPr lang="en-US" altLang="ja-JP" dirty="0"/>
              <a:t>-</a:t>
            </a:r>
            <a:r>
              <a:rPr lang="en-US" altLang="ja-JP" dirty="0" err="1"/>
              <a:t>gensim-model.zip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・プログラム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from </a:t>
            </a:r>
            <a:r>
              <a:rPr lang="en-US" altLang="ja-JP" dirty="0" err="1"/>
              <a:t>gensim.models.word2vec</a:t>
            </a:r>
            <a:r>
              <a:rPr lang="en-US" altLang="ja-JP" dirty="0"/>
              <a:t> import </a:t>
            </a:r>
            <a:r>
              <a:rPr lang="en-US" altLang="ja-JP" dirty="0" err="1"/>
              <a:t>Word2Vec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mpath</a:t>
            </a:r>
            <a:r>
              <a:rPr lang="en-US" altLang="ja-JP" dirty="0"/>
              <a:t> = '</a:t>
            </a:r>
            <a:r>
              <a:rPr lang="en-US" altLang="ja-JP" dirty="0" err="1"/>
              <a:t>word2vec.gensim.model</a:t>
            </a:r>
            <a:r>
              <a:rPr lang="en-US" altLang="ja-JP" dirty="0"/>
              <a:t>'</a:t>
            </a:r>
          </a:p>
          <a:p>
            <a:pPr marL="0" indent="0">
              <a:buNone/>
            </a:pPr>
            <a:r>
              <a:rPr lang="en-US" altLang="ja-JP" dirty="0"/>
              <a:t>m = </a:t>
            </a:r>
            <a:r>
              <a:rPr lang="en-US" altLang="ja-JP" dirty="0" err="1"/>
              <a:t>Word2Vec.load</a:t>
            </a:r>
            <a:r>
              <a:rPr lang="en-US" altLang="ja-JP" dirty="0"/>
              <a:t>(</a:t>
            </a:r>
            <a:r>
              <a:rPr lang="en-US" altLang="ja-JP" dirty="0" err="1"/>
              <a:t>mpath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def sim(w):</a:t>
            </a:r>
          </a:p>
          <a:p>
            <a:pPr marL="0" indent="0">
              <a:buNone/>
            </a:pPr>
            <a:r>
              <a:rPr lang="en-US" altLang="ja-JP" dirty="0"/>
              <a:t>    for i in </a:t>
            </a:r>
            <a:r>
              <a:rPr lang="en-US" altLang="ja-JP" dirty="0" err="1"/>
              <a:t>m.wv.most_similar</a:t>
            </a:r>
            <a:r>
              <a:rPr lang="en-US" altLang="ja-JP" dirty="0"/>
              <a:t>(positive=[w]):</a:t>
            </a:r>
          </a:p>
          <a:p>
            <a:pPr marL="0" indent="0">
              <a:buNone/>
            </a:pPr>
            <a:r>
              <a:rPr lang="en-US" altLang="ja-JP" dirty="0"/>
              <a:t>        print(</a:t>
            </a:r>
            <a:r>
              <a:rPr lang="en-US" altLang="ja-JP" dirty="0" err="1"/>
              <a:t>i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sim('</a:t>
            </a:r>
            <a:r>
              <a:rPr lang="ja-JP" altLang="en-US" dirty="0"/>
              <a:t>楽しみ</a:t>
            </a:r>
            <a:r>
              <a:rPr lang="en-US" altLang="ja-JP" dirty="0"/>
              <a:t>')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40644C-4D23-4B6C-B495-5C3EF76E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51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F4790-4CFB-8FBC-27E7-B0BE7641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59B2A4-C0C5-9679-F709-83C28F66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構文解析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：文の構造を解析し、その部分（例えば、名詞、動詞、形容詞など）を識別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意味解析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：文脈に基づいて単語の意味を理解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翻訳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：ある言語の文を別の言語に変換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品詞の判定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：文中の単語がどの品詞（名詞、動詞、形容詞など）に該当するかを特定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単語数の数え上げ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：文章中の単語数をカウント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音声生成</a:t>
            </a:r>
            <a:r>
              <a:rPr lang="ja-JP" altLang="en-US" sz="2400" b="0" i="0" dirty="0">
                <a:solidFill>
                  <a:srgbClr val="343541"/>
                </a:solidFill>
                <a:effectLst/>
                <a:latin typeface="Söhne"/>
              </a:rPr>
              <a:t>：テキストを音声に変換</a:t>
            </a:r>
            <a:endParaRPr lang="en-US" altLang="ja-JP" sz="24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テキスト情報の整理や分類　</a:t>
            </a:r>
            <a:endParaRPr lang="en-US" altLang="ja-JP" sz="2400" b="1" i="0" dirty="0">
              <a:solidFill>
                <a:srgbClr val="34354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自然言語による </a:t>
            </a:r>
            <a:r>
              <a:rPr lang="en-US" altLang="ja-JP" sz="2400" b="1" i="0" dirty="0">
                <a:solidFill>
                  <a:srgbClr val="343541"/>
                </a:solidFill>
                <a:effectLst/>
                <a:latin typeface="Söhne"/>
              </a:rPr>
              <a:t>AI </a:t>
            </a:r>
            <a:r>
              <a:rPr lang="ja-JP" altLang="en-US" sz="2400" b="1" i="0" dirty="0">
                <a:solidFill>
                  <a:srgbClr val="343541"/>
                </a:solidFill>
                <a:effectLst/>
                <a:latin typeface="Söhne"/>
              </a:rPr>
              <a:t>との対話</a:t>
            </a:r>
            <a:endParaRPr lang="en-US" altLang="ja-JP" sz="2400" b="1" i="0" dirty="0">
              <a:solidFill>
                <a:srgbClr val="34354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343541"/>
                </a:solidFill>
                <a:latin typeface="Söhne"/>
              </a:rPr>
              <a:t>これらを知ることは，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人間とコンピュータ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協働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により、テキストデータを理解、分析し、活用する能力につながる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5D6D4F-E0CF-91A9-0E17-53047813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97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771DD1-35E0-4B59-8953-B382980F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FD518B-952B-4265-BA5C-309BFA0D1511}"/>
              </a:ext>
            </a:extLst>
          </p:cNvPr>
          <p:cNvSpPr/>
          <p:nvPr/>
        </p:nvSpPr>
        <p:spPr>
          <a:xfrm>
            <a:off x="2192383" y="6171685"/>
            <a:ext cx="386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en.wikipedia.org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/wiki/SpaceX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835F95-23DD-431A-A1D2-FD1B02C5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581"/>
            <a:ext cx="9144000" cy="460083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C038F51-B977-4498-B0B2-E54B2515F2C9}"/>
              </a:ext>
            </a:extLst>
          </p:cNvPr>
          <p:cNvSpPr/>
          <p:nvPr/>
        </p:nvSpPr>
        <p:spPr>
          <a:xfrm>
            <a:off x="260027" y="501648"/>
            <a:ext cx="375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WikiPedia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SpaceX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の記事</a:t>
            </a:r>
          </a:p>
        </p:txBody>
      </p:sp>
    </p:spTree>
    <p:extLst>
      <p:ext uri="{BB962C8B-B14F-4D97-AF65-F5344CB8AC3E}">
        <p14:creationId xmlns:p14="http://schemas.microsoft.com/office/powerpoint/2010/main" val="113261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366500-E590-4603-A200-D0DA905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ACF6C12-36C7-4BE7-9C8A-62DD034B4301}"/>
              </a:ext>
            </a:extLst>
          </p:cNvPr>
          <p:cNvSpPr/>
          <p:nvPr/>
        </p:nvSpPr>
        <p:spPr>
          <a:xfrm>
            <a:off x="538190" y="136524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ページの中の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単語の数を数える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よく登場する単語は何かのデータ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682E85-9138-429E-9147-C362EFDE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9" y="1020745"/>
            <a:ext cx="6938307" cy="56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kumimoji="1" lang="en-US" altLang="ja-JP" dirty="0"/>
              <a:t>14-2 </a:t>
            </a:r>
            <a:r>
              <a:rPr lang="ja-JP" altLang="en-US" dirty="0"/>
              <a:t>構文解析，意味解析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1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DD5294-AF5A-4604-BEC5-D123FEC8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構文解析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A35750-08A5-4570-BF07-AD1CF29C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78582"/>
            <a:ext cx="8461208" cy="550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構文解析</a:t>
            </a:r>
            <a:r>
              <a:rPr lang="ja-JP" altLang="en-US" sz="2400" dirty="0"/>
              <a:t>は，自然言語処理の一部で，文章の構造を分析し，文章内の単語の</a:t>
            </a:r>
            <a:r>
              <a:rPr lang="ja-JP" altLang="en-US" sz="2400" b="1" dirty="0">
                <a:solidFill>
                  <a:srgbClr val="C00000"/>
                </a:solidFill>
              </a:rPr>
              <a:t>係り受け</a:t>
            </a:r>
            <a:r>
              <a:rPr lang="ja-JP" altLang="en-US" sz="2400" dirty="0"/>
              <a:t>の解析を行う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/>
              <a:t>主語，述語，修飾語</a:t>
            </a:r>
            <a:r>
              <a:rPr lang="ja-JP" altLang="en-US" sz="2400" dirty="0"/>
              <a:t>などの文章の部分を特定し，それらの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間の関係を分析，単語間の関係の分析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41268B-E2FA-4E20-A740-995C2719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5F0A5CE-D5B8-44FA-BAAB-7176C9448DBF}"/>
              </a:ext>
            </a:extLst>
          </p:cNvPr>
          <p:cNvSpPr txBox="1">
            <a:spLocks/>
          </p:cNvSpPr>
          <p:nvPr/>
        </p:nvSpPr>
        <p:spPr>
          <a:xfrm>
            <a:off x="701935" y="2592283"/>
            <a:ext cx="8081118" cy="348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構文解析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KNP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のデモサイト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http://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lotus.kuee.kyoto-u.ac.jp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nl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-resource/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cgi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-bin/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knp.cgi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95C341F-CFB6-4C7B-9E61-30E563F5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02" y="3594313"/>
            <a:ext cx="3797416" cy="16209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F26D79-2BB9-4F9A-B425-FE08EAD9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02" y="5295985"/>
            <a:ext cx="4967328" cy="15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1583</Words>
  <Application>Microsoft Office PowerPoint</Application>
  <PresentationFormat>画面に合わせる (4:3)</PresentationFormat>
  <Paragraphs>221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Arial Unicode MS</vt:lpstr>
      <vt:lpstr>Söhne</vt:lpstr>
      <vt:lpstr>游ゴシック</vt:lpstr>
      <vt:lpstr>Arial</vt:lpstr>
      <vt:lpstr>Calibri</vt:lpstr>
      <vt:lpstr>Office テーマ</vt:lpstr>
      <vt:lpstr>14. 自然言語処理</vt:lpstr>
      <vt:lpstr>PowerPoint プレゼンテーション</vt:lpstr>
      <vt:lpstr>14-1 自然言語処理</vt:lpstr>
      <vt:lpstr>自然言語処理</vt:lpstr>
      <vt:lpstr>PowerPoint プレゼンテーション</vt:lpstr>
      <vt:lpstr>PowerPoint プレゼンテーション</vt:lpstr>
      <vt:lpstr>PowerPoint プレゼンテーション</vt:lpstr>
      <vt:lpstr>14-2 構文解析，意味解析</vt:lpstr>
      <vt:lpstr>構文解析</vt:lpstr>
      <vt:lpstr>演習 構文解析を試してみる</vt:lpstr>
      <vt:lpstr>演習①</vt:lpstr>
      <vt:lpstr>意味解析の例</vt:lpstr>
      <vt:lpstr>14-3 人工知能による翻訳</vt:lpstr>
      <vt:lpstr>翻訳の例</vt:lpstr>
      <vt:lpstr>演習 翻訳を試してみる</vt:lpstr>
      <vt:lpstr>演習②</vt:lpstr>
      <vt:lpstr>14-4 文章からの画像生成</vt:lpstr>
      <vt:lpstr>文章からの画像生成</vt:lpstr>
      <vt:lpstr>演習 文章からの画像生成</vt:lpstr>
      <vt:lpstr>PowerPoint プレゼンテーション</vt:lpstr>
      <vt:lpstr>PowerPoint プレゼンテーション</vt:lpstr>
      <vt:lpstr>14-5 単語の切り出し， 品詞の判定</vt:lpstr>
      <vt:lpstr>単語，品詞</vt:lpstr>
      <vt:lpstr>単語の切り出しと品詞の判定①</vt:lpstr>
      <vt:lpstr>単語の切り出しと品詞の判定②</vt:lpstr>
      <vt:lpstr>単語の切り出しと品詞の判定③</vt:lpstr>
      <vt:lpstr>14-6 HTML (Webページ) の 単語の切り出しと， 単語数の数え上げ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14-7 テキスト情報の 整理や分類</vt:lpstr>
      <vt:lpstr>ここで行うこと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今の結果を得る Python プログラム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mi-6 述語，Prolog</dc:title>
  <dc:creator>kunihiko</dc:creator>
  <cp:lastModifiedBy>金子　邦彦</cp:lastModifiedBy>
  <cp:revision>73</cp:revision>
  <cp:lastPrinted>2020-05-07T11:56:39Z</cp:lastPrinted>
  <dcterms:created xsi:type="dcterms:W3CDTF">2020-05-07T06:42:29Z</dcterms:created>
  <dcterms:modified xsi:type="dcterms:W3CDTF">2023-07-24T05:21:26Z</dcterms:modified>
</cp:coreProperties>
</file>