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874" r:id="rId2"/>
    <p:sldId id="696" r:id="rId3"/>
    <p:sldId id="578" r:id="rId4"/>
    <p:sldId id="897" r:id="rId5"/>
    <p:sldId id="898" r:id="rId6"/>
    <p:sldId id="899" r:id="rId7"/>
    <p:sldId id="900" r:id="rId8"/>
    <p:sldId id="901" r:id="rId9"/>
    <p:sldId id="902" r:id="rId10"/>
    <p:sldId id="1781" r:id="rId11"/>
    <p:sldId id="1782" r:id="rId12"/>
    <p:sldId id="1778" r:id="rId13"/>
    <p:sldId id="1771" r:id="rId14"/>
    <p:sldId id="1783" r:id="rId15"/>
    <p:sldId id="1808" r:id="rId16"/>
    <p:sldId id="1784" r:id="rId17"/>
    <p:sldId id="1785" r:id="rId18"/>
    <p:sldId id="829" r:id="rId19"/>
    <p:sldId id="1786" r:id="rId20"/>
    <p:sldId id="1787" r:id="rId21"/>
    <p:sldId id="1788" r:id="rId22"/>
    <p:sldId id="879" r:id="rId23"/>
    <p:sldId id="1789" r:id="rId24"/>
    <p:sldId id="1790" r:id="rId25"/>
    <p:sldId id="841" r:id="rId26"/>
    <p:sldId id="1791" r:id="rId27"/>
    <p:sldId id="882" r:id="rId28"/>
    <p:sldId id="1793" r:id="rId29"/>
    <p:sldId id="884" r:id="rId30"/>
    <p:sldId id="885" r:id="rId31"/>
    <p:sldId id="1794" r:id="rId32"/>
    <p:sldId id="890" r:id="rId33"/>
    <p:sldId id="1795" r:id="rId34"/>
    <p:sldId id="1792" r:id="rId35"/>
    <p:sldId id="891" r:id="rId36"/>
    <p:sldId id="1796" r:id="rId37"/>
    <p:sldId id="842" r:id="rId38"/>
    <p:sldId id="843" r:id="rId39"/>
    <p:sldId id="642" r:id="rId40"/>
    <p:sldId id="896" r:id="rId41"/>
    <p:sldId id="844" r:id="rId42"/>
    <p:sldId id="895" r:id="rId43"/>
    <p:sldId id="888" r:id="rId44"/>
    <p:sldId id="876" r:id="rId45"/>
    <p:sldId id="663" r:id="rId46"/>
    <p:sldId id="860" r:id="rId47"/>
    <p:sldId id="1807" r:id="rId48"/>
    <p:sldId id="1797" r:id="rId4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76" autoAdjust="0"/>
    <p:restoredTop sz="86436" autoAdjust="0"/>
  </p:normalViewPr>
  <p:slideViewPr>
    <p:cSldViewPr snapToGrid="0">
      <p:cViewPr varScale="1">
        <p:scale>
          <a:sx n="49" d="100"/>
          <a:sy n="49" d="100"/>
        </p:scale>
        <p:origin x="713" y="-17"/>
      </p:cViewPr>
      <p:guideLst/>
    </p:cSldViewPr>
  </p:slideViewPr>
  <p:outlineViewPr>
    <p:cViewPr>
      <p:scale>
        <a:sx n="33" d="100"/>
        <a:sy n="33" d="100"/>
      </p:scale>
      <p:origin x="0" y="-1888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51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671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671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671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167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671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9CFB52-8F3D-1641-8E79-1A787D3DAB9A}" type="slidenum"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96662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cc/mi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trinket.io/python/0fd59392c8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trinket.io/python/f7b7dc2ca0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trinket.io/python/a08b56265f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trinket.io/python/c47a9c3b2e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60268" y="1253755"/>
            <a:ext cx="8407789" cy="1655762"/>
          </a:xfrm>
        </p:spPr>
        <p:txBody>
          <a:bodyPr>
            <a:noAutofit/>
          </a:bodyPr>
          <a:lstStyle/>
          <a:p>
            <a:r>
              <a:rPr lang="en-US" altLang="ja-JP" sz="4000" dirty="0"/>
              <a:t>12. </a:t>
            </a:r>
            <a:r>
              <a:rPr lang="ja-JP" altLang="en-US" sz="4000" dirty="0"/>
              <a:t>プロダクションシステム，</a:t>
            </a:r>
            <a:br>
              <a:rPr lang="en-US" altLang="ja-JP" sz="4000" dirty="0"/>
            </a:br>
            <a:r>
              <a:rPr lang="ja-JP" altLang="en-US" sz="4000" dirty="0"/>
              <a:t>知識表現，推論エンジン</a:t>
            </a:r>
            <a:endParaRPr lang="ja-JP" altLang="en-US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54620"/>
            <a:ext cx="6858000" cy="1655762"/>
          </a:xfrm>
        </p:spPr>
        <p:txBody>
          <a:bodyPr>
            <a:noAutofit/>
          </a:bodyPr>
          <a:lstStyle/>
          <a:p>
            <a:r>
              <a:rPr lang="ja-JP" altLang="en-US" dirty="0"/>
              <a:t>（人工知能）</a:t>
            </a:r>
            <a:endParaRPr lang="en-US" altLang="ja-JP" dirty="0"/>
          </a:p>
          <a:p>
            <a:r>
              <a:rPr lang="en-US" altLang="ja-JP" dirty="0"/>
              <a:t>URL: </a:t>
            </a:r>
            <a:r>
              <a:rPr lang="en-US" altLang="ja-JP" dirty="0">
                <a:hlinkClick r:id="rId3"/>
              </a:rPr>
              <a:t>https://</a:t>
            </a:r>
            <a:r>
              <a:rPr lang="en-US" altLang="ja-JP" dirty="0" err="1">
                <a:hlinkClick r:id="rId3"/>
              </a:rPr>
              <a:t>www.kkaneko.jp</a:t>
            </a:r>
            <a:r>
              <a:rPr lang="en-US" altLang="ja-JP" dirty="0">
                <a:hlinkClick r:id="rId3"/>
              </a:rPr>
              <a:t>/cc/mi/</a:t>
            </a:r>
            <a:r>
              <a:rPr lang="en-US" altLang="ja-JP" dirty="0" err="1">
                <a:hlinkClick r:id="rId3"/>
              </a:rPr>
              <a:t>index.html</a:t>
            </a:r>
            <a:endParaRPr lang="ja-JP" altLang="en-US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 descr="メガネをかけた男性&#10;&#10;自動的に生成された説明">
            <a:extLst>
              <a:ext uri="{FF2B5EF4-FFF2-40B4-BE49-F238E27FC236}">
                <a16:creationId xmlns:a16="http://schemas.microsoft.com/office/drawing/2014/main" id="{3CC647F6-F62E-4F8C-96B7-5908ACCFC9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277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58A90F-92D6-4F03-8819-199DBCBC9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trinket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CC115E-177C-4A9A-B883-1E1A7F497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962761"/>
          </a:xfrm>
        </p:spPr>
        <p:txBody>
          <a:bodyPr>
            <a:normAutofit/>
          </a:bodyPr>
          <a:lstStyle/>
          <a:p>
            <a:r>
              <a:rPr lang="en-US" altLang="ja-JP" sz="2400" b="1" dirty="0"/>
              <a:t>Trinket</a:t>
            </a:r>
            <a:r>
              <a:rPr lang="en-US" altLang="ja-JP" sz="2400" dirty="0"/>
              <a:t> </a:t>
            </a:r>
            <a:r>
              <a:rPr lang="ja-JP" altLang="en-US" sz="2400" dirty="0"/>
              <a:t>は</a:t>
            </a:r>
            <a:r>
              <a:rPr lang="ja-JP" altLang="en-US" sz="2400" b="1" dirty="0"/>
              <a:t>オンライン</a:t>
            </a:r>
            <a:r>
              <a:rPr lang="ja-JP" altLang="en-US" sz="2400" dirty="0"/>
              <a:t>の </a:t>
            </a:r>
            <a:r>
              <a:rPr lang="en-US" altLang="ja-JP" sz="2400" b="1" dirty="0"/>
              <a:t>Python</a:t>
            </a:r>
            <a:r>
              <a:rPr lang="ja-JP" altLang="en-US" sz="2400" b="1" dirty="0"/>
              <a:t>、</a:t>
            </a:r>
            <a:r>
              <a:rPr lang="en-US" altLang="ja-JP" sz="2400" b="1" dirty="0"/>
              <a:t>HTML </a:t>
            </a:r>
            <a:r>
              <a:rPr lang="ja-JP" altLang="en-US" sz="2400" dirty="0"/>
              <a:t>等の</a:t>
            </a:r>
            <a:r>
              <a:rPr lang="ja-JP" altLang="en-US" sz="2400" b="1" dirty="0"/>
              <a:t>学習サイト</a:t>
            </a:r>
            <a:endParaRPr lang="en-US" altLang="ja-JP" sz="2400" b="1" dirty="0"/>
          </a:p>
          <a:p>
            <a:r>
              <a:rPr lang="ja-JP" altLang="en-US" sz="2400" dirty="0"/>
              <a:t>有料の機能と無料の機能がある</a:t>
            </a:r>
            <a:endParaRPr lang="en-US" altLang="ja-JP" sz="2400" dirty="0"/>
          </a:p>
          <a:p>
            <a:r>
              <a:rPr lang="ja-JP" altLang="en-US" sz="2400" b="1" dirty="0"/>
              <a:t>自分が作成した </a:t>
            </a:r>
            <a:r>
              <a:rPr lang="en-US" altLang="ja-JP" sz="2400" b="1" dirty="0"/>
              <a:t>Python </a:t>
            </a:r>
            <a:r>
              <a:rPr lang="ja-JP" altLang="en-US" sz="2400" b="1" dirty="0"/>
              <a:t>プログラムを公開し、他の人に実行してもらうことが可能</a:t>
            </a:r>
            <a:r>
              <a:rPr lang="ja-JP" altLang="en-US" sz="2400" dirty="0"/>
              <a:t>（そのとき、書き替えて実行も可能）</a:t>
            </a:r>
            <a:endParaRPr lang="en-US" altLang="ja-JP" sz="2400" dirty="0"/>
          </a:p>
          <a:p>
            <a:endParaRPr lang="en-US" altLang="ja-JP" sz="2400" dirty="0"/>
          </a:p>
          <a:p>
            <a:r>
              <a:rPr lang="en-US" altLang="ja-JP" sz="2400" b="1" dirty="0"/>
              <a:t>Python </a:t>
            </a:r>
            <a:r>
              <a:rPr lang="ja-JP" altLang="en-US" sz="2400" b="1" dirty="0"/>
              <a:t>の標準機能</a:t>
            </a:r>
            <a:r>
              <a:rPr lang="ja-JP" altLang="en-US" sz="2400" dirty="0"/>
              <a:t>を登載、その他、次のパッケージがインストール済み</a:t>
            </a:r>
          </a:p>
          <a:p>
            <a:pPr marL="0" indent="0">
              <a:buNone/>
            </a:pPr>
            <a:r>
              <a:rPr lang="en-US" altLang="ja-JP" sz="2400" dirty="0"/>
              <a:t>math, </a:t>
            </a:r>
            <a:r>
              <a:rPr lang="en-US" altLang="ja-JP" sz="2400" dirty="0" err="1"/>
              <a:t>matplotlib.pyplot</a:t>
            </a:r>
            <a:r>
              <a:rPr lang="en-US" altLang="ja-JP" sz="2400" dirty="0"/>
              <a:t>, </a:t>
            </a:r>
            <a:r>
              <a:rPr lang="en-US" altLang="ja-JP" sz="2400" dirty="0" err="1"/>
              <a:t>numpy</a:t>
            </a:r>
            <a:r>
              <a:rPr lang="en-US" altLang="ja-JP" sz="2400" dirty="0"/>
              <a:t>, operator, processing, </a:t>
            </a:r>
            <a:r>
              <a:rPr lang="en-US" altLang="ja-JP" sz="2400" dirty="0" err="1"/>
              <a:t>pygal</a:t>
            </a:r>
            <a:r>
              <a:rPr lang="en-US" altLang="ja-JP" sz="2400" dirty="0"/>
              <a:t>, random, re, string, time, turtle, </a:t>
            </a:r>
            <a:r>
              <a:rPr lang="en-US" altLang="ja-JP" sz="2400" dirty="0" err="1"/>
              <a:t>urllib.request</a:t>
            </a: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15B582-13F3-4F13-B0B0-2DF09684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7609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CC115E-177C-4A9A-B883-1E1A7F497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585480"/>
            <a:ext cx="8822156" cy="622353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ja-JP" sz="2400" b="1" dirty="0"/>
              <a:t>trinket</a:t>
            </a:r>
            <a:r>
              <a:rPr lang="en-US" altLang="ja-JP" sz="2400" dirty="0"/>
              <a:t> </a:t>
            </a:r>
            <a:r>
              <a:rPr lang="ja-JP" altLang="en-US" sz="2400" dirty="0"/>
              <a:t>は </a:t>
            </a:r>
            <a:r>
              <a:rPr lang="en-US" altLang="ja-JP" sz="2400" b="1" dirty="0"/>
              <a:t>Python, HTML </a:t>
            </a:r>
            <a:r>
              <a:rPr lang="ja-JP" altLang="en-US" sz="2400" b="1" dirty="0"/>
              <a:t>などのプログラムを書き実行できる</a:t>
            </a:r>
            <a:r>
              <a:rPr lang="ja-JP" altLang="en-US" sz="2400" dirty="0"/>
              <a:t>サイト</a:t>
            </a:r>
            <a:endParaRPr lang="en-US" altLang="ja-JP" sz="2400" dirty="0"/>
          </a:p>
          <a:p>
            <a:r>
              <a:rPr lang="en-US" altLang="ja-JP" sz="2400" dirty="0">
                <a:hlinkClick r:id="rId2"/>
              </a:rPr>
              <a:t>https://trinket.io/python/0fd59392c8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のように、違うプログラムには違う </a:t>
            </a:r>
            <a:r>
              <a:rPr lang="en-US" altLang="ja-JP" sz="2400" dirty="0"/>
              <a:t>URL </a:t>
            </a:r>
            <a:r>
              <a:rPr lang="ja-JP" altLang="en-US" sz="2400" dirty="0"/>
              <a:t>が割り当てられる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r>
              <a:rPr lang="ja-JP" altLang="en-US" sz="2400" dirty="0"/>
              <a:t>実行が開始しないときは、「</a:t>
            </a:r>
            <a:r>
              <a:rPr lang="ja-JP" altLang="en-US" sz="2400" b="1" dirty="0"/>
              <a:t>実行ボタン</a:t>
            </a:r>
            <a:r>
              <a:rPr lang="ja-JP" altLang="en-US" sz="2400" dirty="0"/>
              <a:t>」で</a:t>
            </a:r>
            <a:r>
              <a:rPr lang="ja-JP" altLang="en-US" sz="2400" b="1" dirty="0"/>
              <a:t>実行</a:t>
            </a:r>
            <a:endParaRPr lang="en-US" altLang="ja-JP" sz="2400" b="1" dirty="0"/>
          </a:p>
          <a:p>
            <a:r>
              <a:rPr lang="ja-JP" altLang="en-US" sz="2400" dirty="0"/>
              <a:t>ソースコードを</a:t>
            </a:r>
            <a:r>
              <a:rPr lang="ja-JP" altLang="en-US" sz="2400" b="1" dirty="0"/>
              <a:t>書き替えて再度実行</a:t>
            </a:r>
            <a:r>
              <a:rPr lang="ja-JP" altLang="en-US" sz="2400" dirty="0"/>
              <a:t>することも可能</a:t>
            </a:r>
            <a:endParaRPr lang="en-US" altLang="ja-JP" sz="24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50F07C5-FB06-0A1B-074A-B52D19376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234" y="2327545"/>
            <a:ext cx="4717189" cy="230906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158A90F-92D6-4F03-8819-199DBCBC9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trinket </a:t>
            </a:r>
            <a:r>
              <a:rPr kumimoji="1" lang="ja-JP" altLang="en-US" dirty="0"/>
              <a:t>でのプログラム実行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15B582-13F3-4F13-B0B0-2DF09684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5CFE043C-DC4C-4062-B60C-FD394D4CC3EC}"/>
              </a:ext>
            </a:extLst>
          </p:cNvPr>
          <p:cNvSpPr/>
          <p:nvPr/>
        </p:nvSpPr>
        <p:spPr>
          <a:xfrm rot="5400000">
            <a:off x="2472981" y="3758073"/>
            <a:ext cx="218512" cy="24660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右中かっこ 7">
            <a:extLst>
              <a:ext uri="{FF2B5EF4-FFF2-40B4-BE49-F238E27FC236}">
                <a16:creationId xmlns:a16="http://schemas.microsoft.com/office/drawing/2014/main" id="{8854BCCF-7937-49F2-9FE6-C07FB349A19B}"/>
              </a:ext>
            </a:extLst>
          </p:cNvPr>
          <p:cNvSpPr/>
          <p:nvPr/>
        </p:nvSpPr>
        <p:spPr>
          <a:xfrm rot="5400000">
            <a:off x="4687849" y="4209624"/>
            <a:ext cx="170463" cy="16109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96BD922-CC0B-412A-9DF4-A337A36CD975}"/>
              </a:ext>
            </a:extLst>
          </p:cNvPr>
          <p:cNvSpPr txBox="1"/>
          <p:nvPr/>
        </p:nvSpPr>
        <p:spPr>
          <a:xfrm>
            <a:off x="1476153" y="5070208"/>
            <a:ext cx="2339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ソースコードの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メイン画面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02784C6-0936-4E5D-91AB-5FF9C54086F2}"/>
              </a:ext>
            </a:extLst>
          </p:cNvPr>
          <p:cNvSpPr txBox="1"/>
          <p:nvPr/>
        </p:nvSpPr>
        <p:spPr>
          <a:xfrm>
            <a:off x="4077673" y="523385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実行結果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5672B9D-D768-2700-E6C1-AE4C965CF5F4}"/>
              </a:ext>
            </a:extLst>
          </p:cNvPr>
          <p:cNvSpPr/>
          <p:nvPr/>
        </p:nvSpPr>
        <p:spPr>
          <a:xfrm>
            <a:off x="2615459" y="2840145"/>
            <a:ext cx="670867" cy="4027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23A46CF-BB57-F763-CA0A-379D4E7AEFB7}"/>
              </a:ext>
            </a:extLst>
          </p:cNvPr>
          <p:cNvSpPr txBox="1"/>
          <p:nvPr/>
        </p:nvSpPr>
        <p:spPr>
          <a:xfrm>
            <a:off x="3724509" y="2579865"/>
            <a:ext cx="274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実行、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STOP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ボタン</a:t>
            </a:r>
          </a:p>
        </p:txBody>
      </p:sp>
    </p:spTree>
    <p:extLst>
      <p:ext uri="{BB962C8B-B14F-4D97-AF65-F5344CB8AC3E}">
        <p14:creationId xmlns:p14="http://schemas.microsoft.com/office/powerpoint/2010/main" val="2037090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 fontScale="90000"/>
          </a:bodyPr>
          <a:lstStyle/>
          <a:p>
            <a:pPr algn="l"/>
            <a:r>
              <a:rPr lang="ja-JP" altLang="en-US" dirty="0"/>
              <a:t>演習</a:t>
            </a:r>
            <a:br>
              <a:rPr lang="en-US" altLang="ja-JP" dirty="0"/>
            </a:br>
            <a:r>
              <a:rPr lang="ja-JP" altLang="en-US" dirty="0"/>
              <a:t>属性 </a:t>
            </a:r>
            <a:r>
              <a:rPr lang="en-US" altLang="ja-JP" dirty="0"/>
              <a:t>x, y </a:t>
            </a:r>
            <a:r>
              <a:rPr lang="ja-JP" altLang="en-US" dirty="0"/>
              <a:t>についての知識表現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4939867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ページ１３～１６</a:t>
            </a: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trinket </a:t>
            </a:r>
            <a:r>
              <a:rPr lang="ja-JP" altLang="en-US" b="1" dirty="0"/>
              <a:t>の利用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知識表現，知識の照会，知識の変更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確認クイズに自主的に挑戦</a:t>
            </a:r>
            <a:endParaRPr lang="en-US" altLang="ja-JP" b="1" dirty="0"/>
          </a:p>
          <a:p>
            <a:pPr marL="457200" lvl="1" indent="0">
              <a:spcAft>
                <a:spcPts val="600"/>
              </a:spcAft>
              <a:buNone/>
            </a:pPr>
            <a:endParaRPr lang="en-US" altLang="ja-JP" b="1" dirty="0"/>
          </a:p>
          <a:p>
            <a:pPr lvl="1">
              <a:spcAft>
                <a:spcPts val="600"/>
              </a:spcAft>
            </a:pP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12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64584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BDC2A5-6C11-7153-1E0E-0BB19D536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en-US" altLang="ja-JP" dirty="0"/>
              <a:t>trinket </a:t>
            </a:r>
            <a:r>
              <a:rPr lang="ja-JP" altLang="en-US" dirty="0"/>
              <a:t>の次のページを開く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b="0" i="0" dirty="0">
                <a:effectLst/>
                <a:latin typeface="Merriweather" panose="00000500000000000000" pitchFamily="2" charset="0"/>
                <a:hlinkClick r:id="rId2"/>
              </a:rPr>
              <a:t>https://trinket.io/python/f7b7dc2ca0</a:t>
            </a:r>
            <a:endParaRPr lang="en-US" altLang="ja-JP" b="0" i="0" dirty="0">
              <a:effectLst/>
              <a:latin typeface="Merriweather" panose="00000500000000000000" pitchFamily="2" charset="0"/>
            </a:endParaRP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実行する。次のように表示されることを確認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E019B1EF-5DD9-1272-166B-2A8B242F6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845" y="3298445"/>
            <a:ext cx="8207078" cy="225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19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3222123-E1B3-9079-AFCF-88C562D64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510139"/>
            <a:ext cx="8461208" cy="5669280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③ 次の確認クイズに自主的に取り組む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プログラムの</a:t>
            </a:r>
            <a:r>
              <a:rPr kumimoji="1" lang="en-US" altLang="ja-JP" dirty="0"/>
              <a:t>1</a:t>
            </a:r>
            <a:r>
              <a:rPr kumimoji="1" lang="ja-JP" altLang="en-US" dirty="0"/>
              <a:t>行目を修正して，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a </a:t>
            </a:r>
            <a:r>
              <a:rPr lang="ja-JP" altLang="en-US" dirty="0"/>
              <a:t>が </a:t>
            </a:r>
            <a:r>
              <a:rPr lang="en-US" altLang="ja-JP" dirty="0"/>
              <a:t>100 </a:t>
            </a:r>
            <a:r>
              <a:rPr lang="ja-JP" altLang="en-US" dirty="0"/>
              <a:t>であるという知識を追加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そして，確かに </a:t>
            </a:r>
            <a:r>
              <a:rPr lang="en-US" altLang="ja-JP" dirty="0"/>
              <a:t>a </a:t>
            </a:r>
            <a:r>
              <a:rPr lang="ja-JP" altLang="en-US" dirty="0"/>
              <a:t>が </a:t>
            </a:r>
            <a:r>
              <a:rPr lang="en-US" altLang="ja-JP" dirty="0"/>
              <a:t>100 </a:t>
            </a:r>
            <a:r>
              <a:rPr lang="ja-JP" altLang="en-US" dirty="0"/>
              <a:t>であることを確認表示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DC5F211-97CF-472B-3747-8FDB18BF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7567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284480"/>
            <a:ext cx="8461208" cy="58949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dirty="0"/>
              <a:t>④体毛がある</a:t>
            </a:r>
            <a:r>
              <a:rPr lang="ja-JP" altLang="en-US" sz="2400" dirty="0"/>
              <a:t>，</a:t>
            </a:r>
            <a:r>
              <a:rPr lang="ja-JP" altLang="en-US" sz="2400" b="1" dirty="0"/>
              <a:t>肉食である</a:t>
            </a:r>
            <a:r>
              <a:rPr lang="ja-JP" altLang="en-US" sz="2400" dirty="0"/>
              <a:t>という</a:t>
            </a:r>
            <a:r>
              <a:rPr lang="ja-JP" altLang="en-US" sz="2400" b="1" dirty="0"/>
              <a:t>知識</a:t>
            </a:r>
            <a:r>
              <a:rPr lang="ja-JP" altLang="en-US" sz="2400" dirty="0"/>
              <a:t>の知識表現を次のように考える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属性 </a:t>
            </a:r>
            <a:r>
              <a:rPr kumimoji="1" lang="en-US" altLang="ja-JP" sz="2400" b="1" dirty="0" err="1"/>
              <a:t>taimou</a:t>
            </a:r>
            <a:r>
              <a:rPr kumimoji="1" lang="en-US" altLang="ja-JP" sz="2400" dirty="0"/>
              <a:t> </a:t>
            </a:r>
            <a:r>
              <a:rPr kumimoji="1" lang="ja-JP" altLang="en-US" sz="2400" dirty="0"/>
              <a:t>の値が 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True</a:t>
            </a:r>
            <a:r>
              <a:rPr kumimoji="1" lang="ja-JP" altLang="en-US" sz="2400" dirty="0"/>
              <a:t>，属性 </a:t>
            </a:r>
            <a:r>
              <a:rPr kumimoji="1" lang="en-US" altLang="ja-JP" sz="2400" b="1" dirty="0" err="1"/>
              <a:t>nikusyoku</a:t>
            </a:r>
            <a:r>
              <a:rPr kumimoji="1" lang="en-US" altLang="ja-JP" sz="2400" b="1" dirty="0"/>
              <a:t> </a:t>
            </a:r>
            <a:r>
              <a:rPr kumimoji="1" lang="ja-JP" altLang="en-US" sz="2400" dirty="0"/>
              <a:t>の値が 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True</a:t>
            </a:r>
            <a:r>
              <a:rPr kumimoji="1" lang="en-US" altLang="ja-JP" sz="2400" b="1" dirty="0"/>
              <a:t> </a:t>
            </a:r>
            <a:r>
              <a:rPr kumimoji="1" lang="ja-JP" altLang="en-US" sz="2400" dirty="0"/>
              <a:t>であることを次のように書くことができる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</a:t>
            </a:r>
          </a:p>
          <a:p>
            <a:pPr marL="0" indent="0">
              <a:buNone/>
            </a:pPr>
            <a:r>
              <a:rPr kumimoji="1" lang="en-US" altLang="ja-JP" sz="2400" dirty="0"/>
              <a:t>	</a:t>
            </a:r>
            <a:r>
              <a:rPr lang="en-US" altLang="ja-JP" sz="2400" b="1" dirty="0"/>
              <a:t>m = {'</a:t>
            </a:r>
            <a:r>
              <a:rPr lang="en-US" altLang="ja-JP" sz="2400" b="1" dirty="0" err="1"/>
              <a:t>taimou</a:t>
            </a:r>
            <a:r>
              <a:rPr lang="en-US" altLang="ja-JP" sz="2400" b="1" dirty="0"/>
              <a:t>': </a:t>
            </a:r>
            <a:r>
              <a:rPr lang="en-US" altLang="ja-JP" sz="2400" b="1" dirty="0">
                <a:solidFill>
                  <a:srgbClr val="C00000"/>
                </a:solidFill>
              </a:rPr>
              <a:t>True</a:t>
            </a:r>
            <a:r>
              <a:rPr lang="en-US" altLang="ja-JP" sz="2400" b="1" dirty="0"/>
              <a:t>, '</a:t>
            </a:r>
            <a:r>
              <a:rPr lang="en-US" altLang="ja-JP" sz="2400" b="1" dirty="0" err="1"/>
              <a:t>nikusyoku</a:t>
            </a:r>
            <a:r>
              <a:rPr lang="en-US" altLang="ja-JP" sz="2400" b="1" dirty="0"/>
              <a:t>': </a:t>
            </a:r>
            <a:r>
              <a:rPr lang="en-US" altLang="ja-JP" sz="2400" b="1" dirty="0">
                <a:solidFill>
                  <a:srgbClr val="C00000"/>
                </a:solidFill>
              </a:rPr>
              <a:t>True</a:t>
            </a:r>
            <a:r>
              <a:rPr lang="en-US" altLang="ja-JP" sz="2400" b="1" dirty="0"/>
              <a:t>}</a:t>
            </a:r>
            <a:endParaRPr kumimoji="1" lang="en-US" altLang="ja-JP" sz="2400" b="1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属性 </a:t>
            </a:r>
            <a:r>
              <a:rPr kumimoji="1" lang="en-US" altLang="ja-JP" sz="2400" b="1" dirty="0" err="1"/>
              <a:t>akarui</a:t>
            </a:r>
            <a:r>
              <a:rPr kumimoji="1" lang="en-US" altLang="ja-JP" sz="2400" dirty="0"/>
              <a:t> </a:t>
            </a:r>
            <a:r>
              <a:rPr kumimoji="1" lang="ja-JP" altLang="en-US" sz="2400" dirty="0"/>
              <a:t>の値が 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True</a:t>
            </a:r>
            <a:r>
              <a:rPr kumimoji="1" lang="ja-JP" altLang="en-US" sz="2400" dirty="0"/>
              <a:t>，属性 </a:t>
            </a:r>
            <a:r>
              <a:rPr kumimoji="1" lang="en-US" altLang="ja-JP" sz="2400" b="1" dirty="0" err="1"/>
              <a:t>hima</a:t>
            </a:r>
            <a:r>
              <a:rPr kumimoji="1" lang="en-US" altLang="ja-JP" sz="2400" dirty="0"/>
              <a:t> </a:t>
            </a:r>
            <a:r>
              <a:rPr kumimoji="1" lang="ja-JP" altLang="en-US" sz="2400" dirty="0"/>
              <a:t>の値が 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True</a:t>
            </a:r>
            <a:r>
              <a:rPr kumimoji="1" lang="en-US" altLang="ja-JP" sz="2400" dirty="0"/>
              <a:t> </a:t>
            </a:r>
            <a:r>
              <a:rPr kumimoji="1" lang="ja-JP" altLang="en-US" sz="2400" dirty="0"/>
              <a:t>であることを，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同じ書き方でプログラムとして</a:t>
            </a:r>
            <a:r>
              <a:rPr kumimoji="1" lang="ja-JP" altLang="en-US" sz="2400" dirty="0"/>
              <a:t>書きなさい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そして，たしかに </a:t>
            </a:r>
            <a:r>
              <a:rPr kumimoji="1" lang="en-US" altLang="ja-JP" sz="2400" b="1" dirty="0" err="1"/>
              <a:t>akarui</a:t>
            </a:r>
            <a:r>
              <a:rPr kumimoji="1" lang="en-US" altLang="ja-JP" sz="2400" dirty="0"/>
              <a:t> </a:t>
            </a:r>
            <a:r>
              <a:rPr lang="ja-JP" altLang="en-US" sz="2400" dirty="0"/>
              <a:t>や </a:t>
            </a:r>
            <a:r>
              <a:rPr lang="en-US" altLang="ja-JP" sz="2400" b="1" dirty="0" err="1"/>
              <a:t>hima</a:t>
            </a:r>
            <a:r>
              <a:rPr lang="ja-JP" altLang="en-US" sz="2400" b="1" dirty="0"/>
              <a:t> </a:t>
            </a:r>
            <a:r>
              <a:rPr lang="ja-JP" altLang="en-US" sz="2400" dirty="0"/>
              <a:t>の</a:t>
            </a:r>
            <a:r>
              <a:rPr kumimoji="1" lang="ja-JP" altLang="en-US" sz="2400" dirty="0"/>
              <a:t>値が </a:t>
            </a:r>
            <a:r>
              <a:rPr kumimoji="1" lang="en-US" altLang="ja-JP" sz="2400" dirty="0">
                <a:solidFill>
                  <a:srgbClr val="C00000"/>
                </a:solidFill>
              </a:rPr>
              <a:t>True </a:t>
            </a:r>
            <a:r>
              <a:rPr kumimoji="1" lang="ja-JP" altLang="en-US" sz="2400" dirty="0"/>
              <a:t>であることをプログラムで</a:t>
            </a:r>
            <a:r>
              <a:rPr lang="ja-JP" altLang="en-US" sz="2400" dirty="0"/>
              <a:t>表示しなさい，以上のことを自主的に行う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6058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DEAD7E-FBED-3EDD-FE29-2E502E742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解答例</a:t>
            </a: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5AAA03AE-A8F0-64E7-41E3-D6C78A6DFF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05488"/>
            <a:ext cx="9187619" cy="2295134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3144FE5-90AE-E7E3-A196-46FCAE1B3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2A830EE-DA65-2314-B932-ECBB9ED96A4C}"/>
              </a:ext>
            </a:extLst>
          </p:cNvPr>
          <p:cNvSpPr txBox="1"/>
          <p:nvPr/>
        </p:nvSpPr>
        <p:spPr>
          <a:xfrm>
            <a:off x="182880" y="721895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③ 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89B1C093-443F-AFF7-341A-7EE2BAF33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175973"/>
            <a:ext cx="8532695" cy="2682027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5E5D78C-C4D3-F8F3-C134-D2A25C76176C}"/>
              </a:ext>
            </a:extLst>
          </p:cNvPr>
          <p:cNvSpPr txBox="1"/>
          <p:nvPr/>
        </p:nvSpPr>
        <p:spPr>
          <a:xfrm>
            <a:off x="182880" y="3652753"/>
            <a:ext cx="54879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④　</a:t>
            </a:r>
            <a:r>
              <a:rPr lang="en-US" altLang="ja-JP" sz="2400" dirty="0"/>
              <a:t>https://trinket.io/python/f5da5a47cd</a:t>
            </a:r>
          </a:p>
          <a:p>
            <a:r>
              <a:rPr kumimoji="1" lang="ja-JP" alt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0018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1150FD-F7E1-86A5-DC40-1469F25CB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9AF301C-AD9D-63F9-2B19-740BFB5CB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620626" cy="6011748"/>
          </a:xfrm>
        </p:spPr>
        <p:txBody>
          <a:bodyPr>
            <a:normAutofit/>
          </a:bodyPr>
          <a:lstStyle/>
          <a:p>
            <a:r>
              <a:rPr kumimoji="1" lang="ja-JP" altLang="en-US" sz="2400" b="1" dirty="0"/>
              <a:t>知識表現</a:t>
            </a:r>
            <a:r>
              <a:rPr kumimoji="1" lang="ja-JP" altLang="en-US" sz="2400" dirty="0"/>
              <a:t>は，</a:t>
            </a:r>
            <a:r>
              <a:rPr kumimoji="1" lang="ja-JP" altLang="en-US" sz="2400" b="1" dirty="0"/>
              <a:t>コンピュータ</a:t>
            </a:r>
            <a:r>
              <a:rPr kumimoji="1" lang="ja-JP" altLang="en-US" sz="2400" dirty="0"/>
              <a:t>が</a:t>
            </a:r>
            <a:r>
              <a:rPr lang="ja-JP" altLang="en-US" sz="2400" b="1" dirty="0"/>
              <a:t>理解</a:t>
            </a:r>
            <a:r>
              <a:rPr kumimoji="1" lang="ja-JP" altLang="en-US" sz="2400" dirty="0"/>
              <a:t>し</a:t>
            </a:r>
            <a:r>
              <a:rPr kumimoji="1" lang="ja-JP" altLang="en-US" sz="2400" b="1" dirty="0"/>
              <a:t>処理</a:t>
            </a:r>
            <a:r>
              <a:rPr kumimoji="1" lang="ja-JP" altLang="en-US" sz="2400" dirty="0"/>
              <a:t>できる形式に</a:t>
            </a:r>
            <a:r>
              <a:rPr kumimoji="1" lang="ja-JP" altLang="en-US" sz="2400" b="1" dirty="0"/>
              <a:t>知識</a:t>
            </a:r>
            <a:r>
              <a:rPr kumimoji="1" lang="ja-JP" altLang="en-US" sz="2400" dirty="0"/>
              <a:t>を整理し，表現する手法</a:t>
            </a:r>
            <a:endParaRPr lang="en-US" altLang="ja-JP" sz="2400" dirty="0"/>
          </a:p>
          <a:p>
            <a:r>
              <a:rPr lang="ja-JP" altLang="en-US" sz="2400" dirty="0"/>
              <a:t>知識表現により，</a:t>
            </a:r>
            <a:r>
              <a:rPr lang="ja-JP" altLang="en-US" sz="2400" b="1" dirty="0"/>
              <a:t>コンピュータ</a:t>
            </a:r>
            <a:r>
              <a:rPr lang="ja-JP" altLang="en-US" sz="2400" dirty="0"/>
              <a:t>は知識に基づいた</a:t>
            </a:r>
            <a:r>
              <a:rPr lang="ja-JP" altLang="en-US" sz="2400" b="1" dirty="0"/>
              <a:t>推論</a:t>
            </a:r>
            <a:r>
              <a:rPr lang="ja-JP" altLang="en-US" sz="2400" dirty="0"/>
              <a:t>や</a:t>
            </a:r>
            <a:r>
              <a:rPr lang="ja-JP" altLang="en-US" sz="2400" b="1" dirty="0"/>
              <a:t>課題解決</a:t>
            </a:r>
            <a:r>
              <a:rPr lang="ja-JP" altLang="en-US" sz="2400" dirty="0"/>
              <a:t>を行うことができる</a:t>
            </a:r>
            <a:endParaRPr lang="en-US" altLang="ja-JP" sz="2400" dirty="0"/>
          </a:p>
          <a:p>
            <a:r>
              <a:rPr kumimoji="1" lang="ja-JP" altLang="en-US" sz="2400" b="1" u="sng" dirty="0"/>
              <a:t>属性と値のペアを用いた知識表現</a:t>
            </a:r>
            <a:endParaRPr lang="en-US" altLang="ja-JP" sz="2400" b="1" u="sng" dirty="0"/>
          </a:p>
          <a:p>
            <a:pPr marL="0" indent="0">
              <a:buNone/>
            </a:pPr>
            <a:r>
              <a:rPr kumimoji="1" lang="ja-JP" altLang="en-US" sz="2400" dirty="0"/>
              <a:t>　事実や条件についての知識を扱うための有用な方法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「</a:t>
            </a:r>
            <a:r>
              <a:rPr kumimoji="1" lang="ja-JP" altLang="en-US" sz="2400" b="1" dirty="0"/>
              <a:t>体毛がある</a:t>
            </a:r>
            <a:r>
              <a:rPr kumimoji="1" lang="ja-JP" altLang="en-US" sz="2400" dirty="0"/>
              <a:t>」「</a:t>
            </a:r>
            <a:r>
              <a:rPr kumimoji="1" lang="ja-JP" altLang="en-US" sz="2400" b="1" dirty="0"/>
              <a:t>肉食である</a:t>
            </a:r>
            <a:r>
              <a:rPr kumimoji="1" lang="ja-JP" altLang="en-US" sz="2400" dirty="0"/>
              <a:t>」といった</a:t>
            </a:r>
            <a:r>
              <a:rPr kumimoji="1" lang="ja-JP" altLang="en-US" sz="2400" b="1" dirty="0"/>
              <a:t>知識</a:t>
            </a:r>
            <a:r>
              <a:rPr kumimoji="1" lang="ja-JP" altLang="en-US" sz="2400" dirty="0"/>
              <a:t>は、「</a:t>
            </a:r>
            <a:r>
              <a:rPr kumimoji="1" lang="en-US" altLang="ja-JP" sz="2400" b="1" dirty="0" err="1"/>
              <a:t>taimou</a:t>
            </a:r>
            <a:r>
              <a:rPr kumimoji="1" lang="en-US" altLang="ja-JP" sz="2400" b="1" dirty="0"/>
              <a:t>‘: True, ’</a:t>
            </a:r>
            <a:r>
              <a:rPr kumimoji="1" lang="en-US" altLang="ja-JP" sz="2400" b="1" dirty="0" err="1"/>
              <a:t>nikusyoku</a:t>
            </a:r>
            <a:r>
              <a:rPr kumimoji="1" lang="en-US" altLang="ja-JP" sz="2400" b="1" dirty="0"/>
              <a:t>‘: True</a:t>
            </a:r>
            <a:r>
              <a:rPr kumimoji="1" lang="ja-JP" altLang="en-US" sz="2400" dirty="0"/>
              <a:t>」のように</a:t>
            </a:r>
            <a:r>
              <a:rPr kumimoji="1" lang="en-US" altLang="ja-JP" sz="2400" b="1" dirty="0"/>
              <a:t>Python</a:t>
            </a:r>
            <a:r>
              <a:rPr lang="ja-JP" altLang="en-US" sz="2400" b="1" dirty="0"/>
              <a:t>プログラミング言語で扱うことが可能</a:t>
            </a:r>
            <a:endParaRPr lang="en-US" altLang="ja-JP" sz="2400" b="1" dirty="0"/>
          </a:p>
          <a:p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知識表現を学ぶことは，プログラミングスキルや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AI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スキルの向上にもつながる</a:t>
            </a:r>
            <a:endParaRPr lang="en-US" altLang="ja-JP" sz="2400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50C51BF-C714-5DE1-543F-143E8D8E9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4192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30619" y="1122363"/>
            <a:ext cx="8155172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12-2 </a:t>
            </a:r>
            <a:r>
              <a:rPr lang="ja-JP" altLang="en-US" dirty="0"/>
              <a:t>プロダクションシステム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BD280B4-DC67-4EA6-B940-8EC0FB4895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7330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6AF2DD-F940-571F-A213-A53487E13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プロダクションシステム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7515AB0-F3CD-BDBE-2D05-4791189BD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rmAutofit/>
          </a:bodyPr>
          <a:lstStyle/>
          <a:p>
            <a:r>
              <a:rPr kumimoji="1" lang="ja-JP" altLang="en-US" sz="2400" b="1" dirty="0"/>
              <a:t>プロダクションシステム</a:t>
            </a:r>
            <a:r>
              <a:rPr kumimoji="1" lang="ja-JP" altLang="en-US" sz="2400" dirty="0"/>
              <a:t>は，「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もし～ならば～</a:t>
            </a:r>
            <a:r>
              <a:rPr kumimoji="1" lang="ja-JP" altLang="en-US" sz="2400" dirty="0"/>
              <a:t>」</a:t>
            </a:r>
            <a:r>
              <a:rPr kumimoji="1" lang="ja-JP" altLang="en-US" sz="2400" b="1" dirty="0"/>
              <a:t>形式</a:t>
            </a:r>
            <a:r>
              <a:rPr kumimoji="1" lang="ja-JP" altLang="en-US" sz="2400" dirty="0"/>
              <a:t>の</a:t>
            </a:r>
            <a:r>
              <a:rPr kumimoji="1" lang="ja-JP" altLang="en-US" sz="2400" b="1" dirty="0"/>
              <a:t>ルール</a:t>
            </a:r>
            <a:r>
              <a:rPr kumimoji="1" lang="ja-JP" altLang="en-US" sz="2400" dirty="0"/>
              <a:t>（</a:t>
            </a:r>
            <a:r>
              <a:rPr kumimoji="1" lang="ja-JP" altLang="en-US" sz="2400" b="1" dirty="0"/>
              <a:t>プロダクションルール</a:t>
            </a:r>
            <a:r>
              <a:rPr kumimoji="1" lang="ja-JP" altLang="en-US" sz="2400" dirty="0"/>
              <a:t>）を用いて</a:t>
            </a:r>
            <a:r>
              <a:rPr kumimoji="1" lang="ja-JP" altLang="en-US" sz="2400" b="1" dirty="0"/>
              <a:t>知識を表現</a:t>
            </a:r>
            <a:r>
              <a:rPr lang="ja-JP" altLang="en-US" sz="2400" dirty="0"/>
              <a:t>し</a:t>
            </a:r>
            <a:r>
              <a:rPr kumimoji="1" lang="ja-JP" altLang="en-US" sz="2400" dirty="0"/>
              <a:t>，</a:t>
            </a:r>
            <a:r>
              <a:rPr kumimoji="1" lang="ja-JP" altLang="en-US" sz="2400" b="1" dirty="0"/>
              <a:t>問題解決</a:t>
            </a:r>
            <a:r>
              <a:rPr kumimoji="1" lang="ja-JP" altLang="en-US" sz="2400" dirty="0"/>
              <a:t>を行う．</a:t>
            </a:r>
            <a:endParaRPr kumimoji="1" lang="en-US" altLang="ja-JP" sz="2400" dirty="0"/>
          </a:p>
          <a:p>
            <a:endParaRPr lang="en-US" altLang="ja-JP" sz="2400" dirty="0"/>
          </a:p>
          <a:p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r>
              <a:rPr kumimoji="1" lang="ja-JP" altLang="en-US" sz="2400" dirty="0"/>
              <a:t>特定の</a:t>
            </a:r>
            <a:r>
              <a:rPr kumimoji="1" lang="ja-JP" altLang="en-US" sz="2400" b="1" dirty="0"/>
              <a:t>条件が満たされた</a:t>
            </a:r>
            <a:r>
              <a:rPr kumimoji="1" lang="ja-JP" altLang="en-US" sz="2400" dirty="0"/>
              <a:t>場合，ルールに従って，</a:t>
            </a:r>
            <a:r>
              <a:rPr kumimoji="1" lang="ja-JP" altLang="en-US" sz="2400" b="1" dirty="0"/>
              <a:t>明確な結果を導き出す</a:t>
            </a:r>
            <a:r>
              <a:rPr kumimoji="1" lang="ja-JP" altLang="en-US" sz="2400" dirty="0"/>
              <a:t>ことができる．</a:t>
            </a:r>
            <a:endParaRPr kumimoji="1" lang="en-US" altLang="ja-JP" sz="2400" dirty="0"/>
          </a:p>
          <a:p>
            <a:r>
              <a:rPr kumimoji="1" lang="ja-JP" altLang="en-US" sz="2400" dirty="0"/>
              <a:t>複雑な問題でも，ルールを１つずつ適用することで論理的に解決可能．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0D12B04-361A-142F-AEF3-CEA78A9A7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8900D2B-5827-449B-2925-C247C7B0646A}"/>
              </a:ext>
            </a:extLst>
          </p:cNvPr>
          <p:cNvSpPr txBox="1"/>
          <p:nvPr/>
        </p:nvSpPr>
        <p:spPr>
          <a:xfrm>
            <a:off x="3823376" y="2627615"/>
            <a:ext cx="1043876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 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傘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92E94F6-1E8C-BCFA-F71A-2FB6C6EC53E9}"/>
              </a:ext>
            </a:extLst>
          </p:cNvPr>
          <p:cNvSpPr txBox="1"/>
          <p:nvPr/>
        </p:nvSpPr>
        <p:spPr>
          <a:xfrm>
            <a:off x="1240618" y="2624779"/>
            <a:ext cx="2582758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 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もし雨ならば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BEC3A2F-DDF2-FE40-769E-B76E4C341AA4}"/>
              </a:ext>
            </a:extLst>
          </p:cNvPr>
          <p:cNvSpPr/>
          <p:nvPr/>
        </p:nvSpPr>
        <p:spPr>
          <a:xfrm>
            <a:off x="1106293" y="2249492"/>
            <a:ext cx="4683189" cy="9388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98DF417-8315-ABC9-EB91-DF961F587B57}"/>
              </a:ext>
            </a:extLst>
          </p:cNvPr>
          <p:cNvSpPr txBox="1"/>
          <p:nvPr/>
        </p:nvSpPr>
        <p:spPr>
          <a:xfrm>
            <a:off x="1807466" y="221224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条件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A62AF9D-ADD2-24F5-0E05-7F794D45EF28}"/>
              </a:ext>
            </a:extLst>
          </p:cNvPr>
          <p:cNvSpPr txBox="1"/>
          <p:nvPr/>
        </p:nvSpPr>
        <p:spPr>
          <a:xfrm>
            <a:off x="3866571" y="2233490"/>
            <a:ext cx="1622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振る舞い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640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アウトライン</a:t>
            </a:r>
            <a:endParaRPr kumimoji="1" lang="ja-JP" altLang="en-US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l="27514" r="23589" b="-2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61995" y="2706623"/>
            <a:ext cx="5098010" cy="411086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ja-JP" altLang="en-US" sz="2400" dirty="0"/>
              <a:t>知識表現</a:t>
            </a:r>
            <a:endParaRPr kumimoji="1"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プロダクションシステム</a:t>
            </a:r>
            <a:endParaRPr kumimoji="1"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知識表現のバリエーション</a:t>
            </a:r>
            <a:endParaRPr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推論エンジン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514350" indent="-514350">
              <a:buFont typeface="+mj-lt"/>
              <a:buAutoNum type="arabicPeriod"/>
            </a:pPr>
            <a:endParaRPr kumimoji="1" lang="en-US" altLang="ja-JP" sz="24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4512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FD5FEE-B8BB-C37C-D398-FEB0F2EC9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プロダクションルール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DCEEDA0-CA3B-9209-E770-0677CF86D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32" y="846253"/>
            <a:ext cx="8461208" cy="5333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b="1" dirty="0">
                <a:solidFill>
                  <a:srgbClr val="C00000"/>
                </a:solidFill>
              </a:rPr>
              <a:t>もし</a:t>
            </a:r>
            <a:r>
              <a:rPr kumimoji="1" lang="ja-JP" altLang="en-US" sz="2400" dirty="0"/>
              <a:t>、</a:t>
            </a:r>
            <a:r>
              <a:rPr kumimoji="1" lang="ja-JP" altLang="en-US" sz="2400" b="1" dirty="0"/>
              <a:t>ある生物が体毛を持つ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ならば</a:t>
            </a:r>
            <a:r>
              <a:rPr kumimoji="1" lang="ja-JP" altLang="en-US" sz="2400" dirty="0"/>
              <a:t>、</a:t>
            </a:r>
            <a:r>
              <a:rPr kumimoji="1" lang="ja-JP" altLang="en-US" sz="2400" b="1" dirty="0"/>
              <a:t>その生物は哺乳類</a:t>
            </a:r>
            <a:r>
              <a:rPr kumimoji="1" lang="ja-JP" altLang="en-US" sz="2400" dirty="0"/>
              <a:t>である。</a:t>
            </a:r>
            <a:endParaRPr kumimoji="1" lang="en-US" altLang="ja-JP" sz="2400" dirty="0"/>
          </a:p>
          <a:p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→</a:t>
            </a:r>
            <a:r>
              <a:rPr lang="ja-JP" altLang="en-US" sz="2400" b="1" dirty="0">
                <a:solidFill>
                  <a:srgbClr val="C00000"/>
                </a:solidFill>
              </a:rPr>
              <a:t>　もし</a:t>
            </a:r>
            <a:r>
              <a:rPr lang="ja-JP" altLang="en-US" sz="2400" dirty="0"/>
              <a:t>，</a:t>
            </a:r>
            <a:r>
              <a:rPr kumimoji="1" lang="ja-JP" altLang="en-US" sz="2400" dirty="0"/>
              <a:t>属性「</a:t>
            </a:r>
            <a:r>
              <a:rPr kumimoji="1" lang="ja-JP" altLang="en-US" sz="2400" b="1" dirty="0"/>
              <a:t>体毛</a:t>
            </a:r>
            <a:r>
              <a:rPr kumimoji="1" lang="ja-JP" altLang="en-US" sz="2400" dirty="0"/>
              <a:t>」の値が</a:t>
            </a:r>
            <a:r>
              <a:rPr kumimoji="1" lang="en-US" altLang="ja-JP" sz="2400" b="1" dirty="0"/>
              <a:t>True</a:t>
            </a:r>
            <a:r>
              <a:rPr kumimoji="1" lang="en-US" altLang="ja-JP" sz="2400" dirty="0"/>
              <a:t> 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ならば</a:t>
            </a:r>
            <a:r>
              <a:rPr kumimoji="1" lang="ja-JP" altLang="en-US" sz="2400" dirty="0"/>
              <a:t>，属性「</a:t>
            </a:r>
            <a:r>
              <a:rPr kumimoji="1" lang="ja-JP" altLang="en-US" sz="2400" b="1" dirty="0"/>
              <a:t>種類</a:t>
            </a:r>
            <a:r>
              <a:rPr kumimoji="1" lang="ja-JP" altLang="en-US" sz="2400" dirty="0"/>
              <a:t>」の値が「</a:t>
            </a:r>
            <a:r>
              <a:rPr kumimoji="1" lang="ja-JP" altLang="en-US" sz="2400" b="1" dirty="0"/>
              <a:t>哺乳類</a:t>
            </a:r>
            <a:r>
              <a:rPr kumimoji="1" lang="ja-JP" altLang="en-US" sz="2400" dirty="0"/>
              <a:t>」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体毛の有無を確認することで，その生物が哺乳類であるかを判断できる可能性あり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521E9A8-8D3C-F0F8-22CC-964E91514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19732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6AF2DD-F940-571F-A213-A53487E13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プロダクションシステムの特徴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7515AB0-F3CD-BDBE-2D05-4791189BD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rmAutofit/>
          </a:bodyPr>
          <a:lstStyle/>
          <a:p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既存の情報（事実や条件）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と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プロダクションルール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を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組み合わせる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ことで、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新たな事実や知識を導き出す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ことが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可能である</a:t>
            </a:r>
            <a:endParaRPr lang="en-US" altLang="ja-JP" sz="2400" i="0" dirty="0">
              <a:solidFill>
                <a:srgbClr val="374151"/>
              </a:solidFill>
              <a:effectLst/>
              <a:latin typeface="Söhne"/>
            </a:endParaRPr>
          </a:p>
          <a:p>
            <a:endParaRPr kumimoji="1" lang="en-US" altLang="ja-JP" sz="2400" b="1" dirty="0">
              <a:solidFill>
                <a:srgbClr val="374151"/>
              </a:solidFill>
              <a:latin typeface="Söhne"/>
            </a:endParaRPr>
          </a:p>
          <a:p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新たな情報の発見や、知識の深化につながる</a:t>
            </a:r>
            <a:endParaRPr kumimoji="1" lang="ja-JP" altLang="en-US" sz="24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0D12B04-361A-142F-AEF3-CEA78A9A7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6604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B843F5-2E97-46E0-AE96-B3C6D4558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プロダクションルールの適用による知識の増加①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492F411-3E46-4E9A-951B-1AAC9C5A3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971FF8A-6300-4AE5-B62C-2EA39A5A8DB5}"/>
              </a:ext>
            </a:extLst>
          </p:cNvPr>
          <p:cNvSpPr txBox="1"/>
          <p:nvPr/>
        </p:nvSpPr>
        <p:spPr>
          <a:xfrm>
            <a:off x="1071524" y="3535305"/>
            <a:ext cx="1874299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体毛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ある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肉食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する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]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D33B3A1-A331-4DD4-9857-AACAA830C536}"/>
              </a:ext>
            </a:extLst>
          </p:cNvPr>
          <p:cNvSpPr/>
          <p:nvPr/>
        </p:nvSpPr>
        <p:spPr>
          <a:xfrm>
            <a:off x="914498" y="4690325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/>
              <a:t>既存の情報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9C3A7F5-6DFB-4F25-8661-3F0C0CF7968F}"/>
              </a:ext>
            </a:extLst>
          </p:cNvPr>
          <p:cNvSpPr txBox="1"/>
          <p:nvPr/>
        </p:nvSpPr>
        <p:spPr>
          <a:xfrm>
            <a:off x="5239087" y="3542757"/>
            <a:ext cx="2204743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体毛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ある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種類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哺乳類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肉食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する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]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DA4C3E13-0AA1-4489-AED0-64F8B2746637}"/>
              </a:ext>
            </a:extLst>
          </p:cNvPr>
          <p:cNvSpPr/>
          <p:nvPr/>
        </p:nvSpPr>
        <p:spPr>
          <a:xfrm>
            <a:off x="3847631" y="3980608"/>
            <a:ext cx="489647" cy="3672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3B3E217-6625-47DC-9CDE-AB1752212708}"/>
              </a:ext>
            </a:extLst>
          </p:cNvPr>
          <p:cNvSpPr/>
          <p:nvPr/>
        </p:nvSpPr>
        <p:spPr>
          <a:xfrm>
            <a:off x="5325795" y="5014949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/>
              <a:t>最新の情報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0D79AAE0-8612-448C-9F9D-B6C98B649852}"/>
              </a:ext>
            </a:extLst>
          </p:cNvPr>
          <p:cNvSpPr/>
          <p:nvPr/>
        </p:nvSpPr>
        <p:spPr>
          <a:xfrm flipH="1">
            <a:off x="3691784" y="3429000"/>
            <a:ext cx="8013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/>
              <a:t>追加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E328F7A1-2935-49EF-A737-2C91B415055C}"/>
              </a:ext>
            </a:extLst>
          </p:cNvPr>
          <p:cNvSpPr/>
          <p:nvPr/>
        </p:nvSpPr>
        <p:spPr>
          <a:xfrm>
            <a:off x="1458960" y="1252711"/>
            <a:ext cx="60683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もし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‘</a:t>
            </a:r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体毛</a:t>
            </a:r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’ = ‘</a:t>
            </a:r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ある</a:t>
            </a:r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’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ならば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[‘</a:t>
            </a:r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種類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’, </a:t>
            </a:r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‘</a:t>
            </a:r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哺乳類</a:t>
            </a:r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’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]</a:t>
            </a:r>
            <a:endParaRPr lang="ja-JP" altLang="en-US" sz="2400" dirty="0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BB3E6CD0-4FC8-4748-B549-F01971997F75}"/>
              </a:ext>
            </a:extLst>
          </p:cNvPr>
          <p:cNvSpPr/>
          <p:nvPr/>
        </p:nvSpPr>
        <p:spPr>
          <a:xfrm>
            <a:off x="2698742" y="2004058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/>
              <a:t>プロダクションルール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37549B5B-1D45-4C9E-847E-1DA6694689E0}"/>
              </a:ext>
            </a:extLst>
          </p:cNvPr>
          <p:cNvSpPr/>
          <p:nvPr/>
        </p:nvSpPr>
        <p:spPr>
          <a:xfrm>
            <a:off x="1096535" y="1096886"/>
            <a:ext cx="6793178" cy="6621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55226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B843F5-2E97-46E0-AE96-B3C6D4558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プロダクションルールの適用による知識の増加②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492F411-3E46-4E9A-951B-1AAC9C5A3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971FF8A-6300-4AE5-B62C-2EA39A5A8DB5}"/>
              </a:ext>
            </a:extLst>
          </p:cNvPr>
          <p:cNvSpPr txBox="1"/>
          <p:nvPr/>
        </p:nvSpPr>
        <p:spPr>
          <a:xfrm>
            <a:off x="157026" y="3901065"/>
            <a:ext cx="1874299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体毛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ある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肉食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する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]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D33B3A1-A331-4DD4-9857-AACAA830C536}"/>
              </a:ext>
            </a:extLst>
          </p:cNvPr>
          <p:cNvSpPr/>
          <p:nvPr/>
        </p:nvSpPr>
        <p:spPr>
          <a:xfrm>
            <a:off x="0" y="5056085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/>
              <a:t>既存の情報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9C3A7F5-6DFB-4F25-8661-3F0C0CF7968F}"/>
              </a:ext>
            </a:extLst>
          </p:cNvPr>
          <p:cNvSpPr txBox="1"/>
          <p:nvPr/>
        </p:nvSpPr>
        <p:spPr>
          <a:xfrm>
            <a:off x="3034801" y="3744887"/>
            <a:ext cx="2204743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体毛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ある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種類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哺乳類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肉食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する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]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DA4C3E13-0AA1-4489-AED0-64F8B2746637}"/>
              </a:ext>
            </a:extLst>
          </p:cNvPr>
          <p:cNvSpPr/>
          <p:nvPr/>
        </p:nvSpPr>
        <p:spPr>
          <a:xfrm>
            <a:off x="2288240" y="4134612"/>
            <a:ext cx="489647" cy="3672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3B3E217-6625-47DC-9CDE-AB1752212708}"/>
              </a:ext>
            </a:extLst>
          </p:cNvPr>
          <p:cNvSpPr/>
          <p:nvPr/>
        </p:nvSpPr>
        <p:spPr>
          <a:xfrm>
            <a:off x="3121509" y="5217079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/>
              <a:t>最新の情報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0D79AAE0-8612-448C-9F9D-B6C98B649852}"/>
              </a:ext>
            </a:extLst>
          </p:cNvPr>
          <p:cNvSpPr/>
          <p:nvPr/>
        </p:nvSpPr>
        <p:spPr>
          <a:xfrm flipH="1">
            <a:off x="2132393" y="3583004"/>
            <a:ext cx="8013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/>
              <a:t>追加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E328F7A1-2935-49EF-A737-2C91B415055C}"/>
              </a:ext>
            </a:extLst>
          </p:cNvPr>
          <p:cNvSpPr/>
          <p:nvPr/>
        </p:nvSpPr>
        <p:spPr>
          <a:xfrm>
            <a:off x="5250" y="1287065"/>
            <a:ext cx="92538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もし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‘</a:t>
            </a:r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体毛</a:t>
            </a:r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’ = ‘</a:t>
            </a:r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ある</a:t>
            </a:r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’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ならば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[‘</a:t>
            </a:r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種類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’, </a:t>
            </a:r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‘</a:t>
            </a:r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哺乳類</a:t>
            </a:r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’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]</a:t>
            </a:r>
          </a:p>
          <a:p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もし</a:t>
            </a:r>
            <a:r>
              <a:rPr kumimoji="1"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‘</a:t>
            </a:r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種類</a:t>
            </a:r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’ = ‘</a:t>
            </a:r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哺乳類</a:t>
            </a:r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’ and ‘</a:t>
            </a:r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肉食</a:t>
            </a:r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’ = ‘</a:t>
            </a:r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する</a:t>
            </a:r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’ </a:t>
            </a:r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ならば </a:t>
            </a:r>
            <a:r>
              <a:rPr kumimoji="1"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[‘</a:t>
            </a:r>
            <a:r>
              <a:rPr kumimoji="1" lang="ja-JP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種類</a:t>
            </a:r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’, ‘</a:t>
            </a:r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肉食動物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’</a:t>
            </a:r>
            <a:r>
              <a:rPr kumimoji="1" lang="en-US" altLang="ja-JP" sz="2400" b="1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]</a:t>
            </a:r>
            <a:endParaRPr lang="ja-JP" altLang="en-US" sz="2400" b="1" dirty="0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BB3E6CD0-4FC8-4748-B549-F01971997F75}"/>
              </a:ext>
            </a:extLst>
          </p:cNvPr>
          <p:cNvSpPr/>
          <p:nvPr/>
        </p:nvSpPr>
        <p:spPr>
          <a:xfrm>
            <a:off x="2861908" y="2253994"/>
            <a:ext cx="41857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/>
              <a:t>２つのプロダクションルール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37549B5B-1D45-4C9E-847E-1DA6694689E0}"/>
              </a:ext>
            </a:extLst>
          </p:cNvPr>
          <p:cNvSpPr/>
          <p:nvPr/>
        </p:nvSpPr>
        <p:spPr>
          <a:xfrm>
            <a:off x="0" y="1096886"/>
            <a:ext cx="9138750" cy="11571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矢印: 右 2">
            <a:extLst>
              <a:ext uri="{FF2B5EF4-FFF2-40B4-BE49-F238E27FC236}">
                <a16:creationId xmlns:a16="http://schemas.microsoft.com/office/drawing/2014/main" id="{067209A9-7BA2-8C4A-DEB5-0E3ADCBB2E06}"/>
              </a:ext>
            </a:extLst>
          </p:cNvPr>
          <p:cNvSpPr/>
          <p:nvPr/>
        </p:nvSpPr>
        <p:spPr>
          <a:xfrm>
            <a:off x="5454947" y="4042345"/>
            <a:ext cx="489647" cy="3672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4630BE5-0CEC-9F16-2B83-4337673C0315}"/>
              </a:ext>
            </a:extLst>
          </p:cNvPr>
          <p:cNvSpPr/>
          <p:nvPr/>
        </p:nvSpPr>
        <p:spPr>
          <a:xfrm flipH="1">
            <a:off x="5310866" y="3507448"/>
            <a:ext cx="8013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/>
              <a:t>追加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B1D34B8-B123-385E-E8AB-6384E83E59A0}"/>
              </a:ext>
            </a:extLst>
          </p:cNvPr>
          <p:cNvSpPr txBox="1"/>
          <p:nvPr/>
        </p:nvSpPr>
        <p:spPr>
          <a:xfrm>
            <a:off x="6210269" y="3685420"/>
            <a:ext cx="2541002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体毛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ある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種類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肉食動物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肉食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する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]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CBDB5A98-EF59-712E-191B-DF28A6845432}"/>
              </a:ext>
            </a:extLst>
          </p:cNvPr>
          <p:cNvSpPr/>
          <p:nvPr/>
        </p:nvSpPr>
        <p:spPr>
          <a:xfrm>
            <a:off x="6465107" y="5111352"/>
            <a:ext cx="20313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/>
              <a:t>さらに最新の</a:t>
            </a:r>
            <a:endParaRPr lang="en-US" altLang="ja-JP" sz="2400" dirty="0"/>
          </a:p>
          <a:p>
            <a:r>
              <a:rPr lang="ja-JP" altLang="en-US" sz="2400" dirty="0"/>
              <a:t>情報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8DF99389-4310-4D51-5A73-859F896F7272}"/>
              </a:ext>
            </a:extLst>
          </p:cNvPr>
          <p:cNvSpPr/>
          <p:nvPr/>
        </p:nvSpPr>
        <p:spPr>
          <a:xfrm>
            <a:off x="920685" y="6086342"/>
            <a:ext cx="7263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ルール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が複数あり，</a:t>
            </a:r>
            <a:r>
              <a:rPr lang="ja-JP" altLang="en-US" sz="2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知識の追加や変化が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r>
              <a:rPr lang="ja-JP" altLang="en-US" sz="2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連続する</a:t>
            </a:r>
            <a:endParaRPr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7633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958FA0-B422-03BB-B785-AA548E2FE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ここまでのまとめ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07D8341-49D5-8B9D-DE5C-AA9B47271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kumimoji="1" lang="ja-JP" altLang="en-US" sz="2400" b="1" dirty="0"/>
              <a:t>プロダクションシステム</a:t>
            </a:r>
            <a:r>
              <a:rPr kumimoji="1" lang="ja-JP" altLang="en-US" sz="2400" dirty="0"/>
              <a:t>は，「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もし～ならば～</a:t>
            </a:r>
            <a:r>
              <a:rPr kumimoji="1" lang="ja-JP" altLang="en-US" sz="2400" dirty="0"/>
              <a:t>」</a:t>
            </a:r>
            <a:r>
              <a:rPr kumimoji="1" lang="ja-JP" altLang="en-US" sz="2400" b="1" dirty="0"/>
              <a:t>形式</a:t>
            </a:r>
            <a:r>
              <a:rPr kumimoji="1" lang="ja-JP" altLang="en-US" sz="2400" dirty="0"/>
              <a:t>の</a:t>
            </a:r>
            <a:r>
              <a:rPr kumimoji="1" lang="ja-JP" altLang="en-US" sz="2400" b="1" dirty="0"/>
              <a:t>ルール</a:t>
            </a:r>
            <a:r>
              <a:rPr kumimoji="1" lang="ja-JP" altLang="en-US" sz="2400" dirty="0"/>
              <a:t>（</a:t>
            </a:r>
            <a:r>
              <a:rPr kumimoji="1" lang="ja-JP" altLang="en-US" sz="2400" b="1" dirty="0"/>
              <a:t>プロダクションルール</a:t>
            </a:r>
            <a:r>
              <a:rPr kumimoji="1" lang="ja-JP" altLang="en-US" sz="2400" dirty="0"/>
              <a:t>）を用いて</a:t>
            </a:r>
            <a:r>
              <a:rPr kumimoji="1" lang="ja-JP" altLang="en-US" sz="2400" b="1" dirty="0"/>
              <a:t>知識を表現</a:t>
            </a:r>
            <a:r>
              <a:rPr lang="ja-JP" altLang="en-US" sz="2400" dirty="0"/>
              <a:t>し</a:t>
            </a:r>
            <a:r>
              <a:rPr kumimoji="1" lang="ja-JP" altLang="en-US" sz="2400" dirty="0"/>
              <a:t>，</a:t>
            </a:r>
            <a:r>
              <a:rPr kumimoji="1" lang="ja-JP" altLang="en-US" sz="2400" b="1" dirty="0"/>
              <a:t>問題解決</a:t>
            </a:r>
            <a:r>
              <a:rPr kumimoji="1" lang="ja-JP" altLang="en-US" sz="2400" dirty="0"/>
              <a:t>を行う．</a:t>
            </a:r>
            <a:endParaRPr kumimoji="1" lang="en-US" altLang="ja-JP" sz="2400" dirty="0"/>
          </a:p>
          <a:p>
            <a:pPr>
              <a:spcBef>
                <a:spcPts val="1200"/>
              </a:spcBef>
            </a:pPr>
            <a:r>
              <a:rPr kumimoji="1" lang="ja-JP" altLang="en-US" sz="2400" dirty="0"/>
              <a:t>特定の</a:t>
            </a:r>
            <a:r>
              <a:rPr kumimoji="1" lang="ja-JP" altLang="en-US" sz="2400" b="1" dirty="0"/>
              <a:t>条件が満たされた</a:t>
            </a:r>
            <a:r>
              <a:rPr kumimoji="1" lang="ja-JP" altLang="en-US" sz="2400" dirty="0"/>
              <a:t>場合，ルールに従って，</a:t>
            </a:r>
            <a:r>
              <a:rPr kumimoji="1" lang="ja-JP" altLang="en-US" sz="2400" b="1" dirty="0"/>
              <a:t>明確な結果を導き出す</a:t>
            </a:r>
            <a:r>
              <a:rPr kumimoji="1" lang="ja-JP" altLang="en-US" sz="2400" dirty="0"/>
              <a:t>ことができる．</a:t>
            </a:r>
            <a:endParaRPr kumimoji="1" lang="en-US" altLang="ja-JP" sz="2400" dirty="0"/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（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例）「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もし体毛があるなら哺乳類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」という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ルール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で、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生物の種類を特定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。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>
              <a:spcBef>
                <a:spcPts val="1200"/>
              </a:spcBef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既存の情報（事実や条件）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と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プロダクションルール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を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組み合わせる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ことで、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新たな事実や知識を導き出す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ことが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可能である</a:t>
            </a:r>
            <a:endParaRPr lang="en-US" altLang="ja-JP" sz="2400" i="0" dirty="0">
              <a:solidFill>
                <a:srgbClr val="374151"/>
              </a:solidFill>
              <a:effectLst/>
              <a:latin typeface="Söhne"/>
            </a:endParaRPr>
          </a:p>
          <a:p>
            <a:pPr>
              <a:spcBef>
                <a:spcPts val="1200"/>
              </a:spcBef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EE9A19D-B77C-5CB8-ECC0-5F30BE607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22203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2A485B-CD34-4436-8F00-190FD9B0C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演習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78D5F14-12CA-4CEF-AF2F-08C7D4847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２つのプロダクションルール</a:t>
            </a:r>
            <a:endParaRPr kumimoji="1" lang="en-US" altLang="ja-JP" dirty="0"/>
          </a:p>
          <a:p>
            <a:pPr marL="0" lvl="0" indent="0">
              <a:buNone/>
              <a:defRPr/>
            </a:pPr>
            <a:r>
              <a:rPr lang="ja-JP" altLang="en-US" dirty="0">
                <a:solidFill>
                  <a:srgbClr val="FF0000"/>
                </a:solidFill>
              </a:rPr>
              <a:t>もし</a:t>
            </a:r>
            <a:r>
              <a:rPr lang="ja-JP" altLang="en-US" b="1" dirty="0"/>
              <a:t> </a:t>
            </a:r>
            <a:r>
              <a:rPr lang="en-US" altLang="ja-JP" b="1" dirty="0"/>
              <a:t>‘</a:t>
            </a:r>
            <a:r>
              <a:rPr lang="ja-JP" altLang="en-US" b="1" dirty="0"/>
              <a:t>明るさ</a:t>
            </a:r>
            <a:r>
              <a:rPr lang="en-US" altLang="ja-JP" b="1" dirty="0"/>
              <a:t>’</a:t>
            </a:r>
            <a:r>
              <a:rPr lang="ja-JP" altLang="en-US" b="1" dirty="0"/>
              <a:t> </a:t>
            </a:r>
            <a:r>
              <a:rPr lang="en-US" altLang="ja-JP" b="1" dirty="0"/>
              <a:t>= ‘</a:t>
            </a:r>
            <a:r>
              <a:rPr lang="ja-JP" altLang="en-US" b="1" dirty="0"/>
              <a:t>明るい</a:t>
            </a:r>
            <a:r>
              <a:rPr lang="en-US" altLang="ja-JP" b="1" dirty="0"/>
              <a:t>’ </a:t>
            </a:r>
            <a:r>
              <a:rPr lang="ja-JP" altLang="en-US" dirty="0">
                <a:solidFill>
                  <a:srgbClr val="FF0000"/>
                </a:solidFill>
              </a:rPr>
              <a:t>ならば</a:t>
            </a:r>
            <a:r>
              <a:rPr lang="ja-JP" altLang="en-US" b="1" dirty="0"/>
              <a:t>  </a:t>
            </a:r>
            <a:r>
              <a:rPr lang="en-US" altLang="ja-JP" dirty="0"/>
              <a:t>[‘</a:t>
            </a:r>
            <a:r>
              <a:rPr lang="ja-JP" altLang="en-US" b="1" dirty="0"/>
              <a:t>昼か夜か</a:t>
            </a:r>
            <a:r>
              <a:rPr lang="en-US" altLang="ja-JP" b="1" dirty="0"/>
              <a:t>’, ‘</a:t>
            </a:r>
            <a:r>
              <a:rPr lang="ja-JP" altLang="en-US" b="1" dirty="0"/>
              <a:t>昼</a:t>
            </a:r>
            <a:r>
              <a:rPr lang="en-US" altLang="ja-JP" b="1" dirty="0"/>
              <a:t>’</a:t>
            </a:r>
            <a:r>
              <a:rPr lang="en-US" altLang="ja-JP" dirty="0"/>
              <a:t>]</a:t>
            </a:r>
            <a:r>
              <a:rPr lang="ja-JP" altLang="en-US" b="1" dirty="0"/>
              <a:t>　　　　　　　　　　　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dirty="0">
                <a:solidFill>
                  <a:srgbClr val="FF0000"/>
                </a:solidFill>
              </a:rPr>
              <a:t>もし</a:t>
            </a:r>
            <a:r>
              <a:rPr lang="ja-JP" altLang="en-US" dirty="0"/>
              <a:t> </a:t>
            </a:r>
            <a:r>
              <a:rPr lang="en-US" altLang="ja-JP" dirty="0"/>
              <a:t>‘</a:t>
            </a:r>
            <a:r>
              <a:rPr lang="ja-JP" altLang="en-US" b="1" dirty="0"/>
              <a:t>昼か夜か</a:t>
            </a:r>
            <a:r>
              <a:rPr lang="en-US" altLang="ja-JP" b="1" dirty="0"/>
              <a:t>’</a:t>
            </a:r>
            <a:r>
              <a:rPr lang="ja-JP" altLang="en-US" b="1" dirty="0"/>
              <a:t> </a:t>
            </a:r>
            <a:r>
              <a:rPr lang="en-US" altLang="ja-JP" b="1" dirty="0"/>
              <a:t>=</a:t>
            </a:r>
            <a:r>
              <a:rPr lang="ja-JP" altLang="en-US" b="1" dirty="0"/>
              <a:t> </a:t>
            </a:r>
            <a:r>
              <a:rPr lang="en-US" altLang="ja-JP" b="1" dirty="0"/>
              <a:t>‘</a:t>
            </a:r>
            <a:r>
              <a:rPr lang="ja-JP" altLang="en-US" b="1" dirty="0"/>
              <a:t>昼</a:t>
            </a:r>
            <a:r>
              <a:rPr lang="en-US" altLang="ja-JP" b="1" dirty="0"/>
              <a:t>’ </a:t>
            </a:r>
            <a:r>
              <a:rPr lang="en-US" altLang="ja-JP" dirty="0"/>
              <a:t>and  ‘</a:t>
            </a:r>
            <a:r>
              <a:rPr lang="ja-JP" altLang="en-US" b="1" dirty="0"/>
              <a:t>暇か</a:t>
            </a:r>
            <a:r>
              <a:rPr lang="en-US" altLang="ja-JP" b="1" dirty="0"/>
              <a:t>’</a:t>
            </a:r>
            <a:r>
              <a:rPr lang="ja-JP" altLang="en-US" b="1" dirty="0"/>
              <a:t> </a:t>
            </a:r>
            <a:r>
              <a:rPr lang="en-US" altLang="ja-JP" b="1" dirty="0"/>
              <a:t>= ‘</a:t>
            </a:r>
            <a:r>
              <a:rPr lang="ja-JP" altLang="en-US" b="1" dirty="0"/>
              <a:t>はい</a:t>
            </a:r>
            <a:r>
              <a:rPr lang="en-US" altLang="ja-JP" b="1" dirty="0"/>
              <a:t>’</a:t>
            </a:r>
          </a:p>
          <a:p>
            <a:pPr marL="0" indent="0">
              <a:buNone/>
            </a:pPr>
            <a:r>
              <a:rPr lang="en-US" altLang="ja-JP" dirty="0"/>
              <a:t>				</a:t>
            </a:r>
            <a:r>
              <a:rPr lang="ja-JP" altLang="en-US" dirty="0">
                <a:solidFill>
                  <a:srgbClr val="FF0000"/>
                </a:solidFill>
              </a:rPr>
              <a:t>ならば</a:t>
            </a:r>
            <a:r>
              <a:rPr lang="ja-JP" altLang="en-US" dirty="0"/>
              <a:t> </a:t>
            </a:r>
            <a:r>
              <a:rPr lang="en-US" altLang="ja-JP" dirty="0"/>
              <a:t>[‘</a:t>
            </a:r>
            <a:r>
              <a:rPr lang="ja-JP" altLang="en-US" b="1" dirty="0"/>
              <a:t>行動</a:t>
            </a:r>
            <a:r>
              <a:rPr lang="en-US" altLang="ja-JP" b="1" dirty="0"/>
              <a:t>’, ‘</a:t>
            </a:r>
            <a:r>
              <a:rPr lang="ja-JP" altLang="en-US" b="1" dirty="0"/>
              <a:t>外出</a:t>
            </a:r>
            <a:r>
              <a:rPr lang="en-US" altLang="ja-JP" b="1" dirty="0"/>
              <a:t>’</a:t>
            </a:r>
            <a:r>
              <a:rPr lang="en-US" altLang="ja-JP" dirty="0"/>
              <a:t>]</a:t>
            </a:r>
          </a:p>
          <a:p>
            <a:pPr marL="0" indent="0">
              <a:buNone/>
            </a:pPr>
            <a:r>
              <a:rPr kumimoji="1" lang="ja-JP" altLang="en-US" dirty="0"/>
              <a:t>次を確認しなさい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28BC96D-03F7-4E4D-ABC3-3976D271D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43BB65D-99C2-47DC-92ED-44F92163FA64}"/>
              </a:ext>
            </a:extLst>
          </p:cNvPr>
          <p:cNvSpPr txBox="1"/>
          <p:nvPr/>
        </p:nvSpPr>
        <p:spPr>
          <a:xfrm>
            <a:off x="19035" y="4272104"/>
            <a:ext cx="2670818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[‘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明るさ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’, ‘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明るい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’]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[‘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暇か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’, ‘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はい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’]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220E421-A3D2-4C5D-8123-05AEB7406FA1}"/>
              </a:ext>
            </a:extLst>
          </p:cNvPr>
          <p:cNvSpPr/>
          <p:nvPr/>
        </p:nvSpPr>
        <p:spPr>
          <a:xfrm>
            <a:off x="527278" y="365908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スタート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09FDB8FF-3AB9-4F74-B0AF-9CFA5BB4CB43}"/>
              </a:ext>
            </a:extLst>
          </p:cNvPr>
          <p:cNvCxnSpPr>
            <a:cxnSpLocks/>
          </p:cNvCxnSpPr>
          <p:nvPr/>
        </p:nvCxnSpPr>
        <p:spPr>
          <a:xfrm>
            <a:off x="2689853" y="4792025"/>
            <a:ext cx="422314" cy="1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6791F28-F799-421D-BF4E-3BD4B1CAA7BD}"/>
              </a:ext>
            </a:extLst>
          </p:cNvPr>
          <p:cNvSpPr txBox="1"/>
          <p:nvPr/>
        </p:nvSpPr>
        <p:spPr>
          <a:xfrm>
            <a:off x="3139384" y="4206681"/>
            <a:ext cx="2735255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[‘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明るさ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’, ‘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明るい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’]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[‘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暇か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’, ‘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はい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’]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[‘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昼か夜か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’, ‘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昼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’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]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F4D1D771-E193-4454-BE38-1560D049CB2A}"/>
              </a:ext>
            </a:extLst>
          </p:cNvPr>
          <p:cNvCxnSpPr>
            <a:cxnSpLocks/>
          </p:cNvCxnSpPr>
          <p:nvPr/>
        </p:nvCxnSpPr>
        <p:spPr>
          <a:xfrm>
            <a:off x="5858839" y="4768443"/>
            <a:ext cx="422314" cy="1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B33B684-A576-4F56-8E4B-55E8BE3FCA7C}"/>
              </a:ext>
            </a:extLst>
          </p:cNvPr>
          <p:cNvSpPr txBox="1"/>
          <p:nvPr/>
        </p:nvSpPr>
        <p:spPr>
          <a:xfrm>
            <a:off x="6281153" y="4191860"/>
            <a:ext cx="2735256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[‘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明るさ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’, ‘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明るい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’]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[‘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暇か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’, ‘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はい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’]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[‘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昼か夜か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’, ‘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昼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’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]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[‘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行動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’, ‘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外出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’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]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ECD7C6D-3041-E6B8-B1E9-94781B35303E}"/>
              </a:ext>
            </a:extLst>
          </p:cNvPr>
          <p:cNvSpPr/>
          <p:nvPr/>
        </p:nvSpPr>
        <p:spPr>
          <a:xfrm>
            <a:off x="127591" y="5708119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/>
              <a:t>既存の情報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A05914B-D0A7-69F4-DEFF-AB774894DE7A}"/>
              </a:ext>
            </a:extLst>
          </p:cNvPr>
          <p:cNvSpPr/>
          <p:nvPr/>
        </p:nvSpPr>
        <p:spPr>
          <a:xfrm>
            <a:off x="3249100" y="5869113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/>
              <a:t>最新の情報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86528639-0157-3388-ED48-0713E857CC66}"/>
              </a:ext>
            </a:extLst>
          </p:cNvPr>
          <p:cNvSpPr/>
          <p:nvPr/>
        </p:nvSpPr>
        <p:spPr>
          <a:xfrm>
            <a:off x="6592698" y="5763386"/>
            <a:ext cx="20313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/>
              <a:t>さらに最新の</a:t>
            </a:r>
            <a:endParaRPr lang="en-US" altLang="ja-JP" sz="2400" dirty="0"/>
          </a:p>
          <a:p>
            <a:r>
              <a:rPr lang="ja-JP" altLang="en-US" sz="2400" dirty="0"/>
              <a:t>情報</a:t>
            </a:r>
          </a:p>
        </p:txBody>
      </p:sp>
    </p:spTree>
    <p:extLst>
      <p:ext uri="{BB962C8B-B14F-4D97-AF65-F5344CB8AC3E}">
        <p14:creationId xmlns:p14="http://schemas.microsoft.com/office/powerpoint/2010/main" val="9312952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 fontScale="90000"/>
          </a:bodyPr>
          <a:lstStyle/>
          <a:p>
            <a:pPr algn="l"/>
            <a:r>
              <a:rPr lang="ja-JP" altLang="en-US" dirty="0"/>
              <a:t>演習</a:t>
            </a:r>
            <a:br>
              <a:rPr lang="en-US" altLang="ja-JP" dirty="0"/>
            </a:br>
            <a:r>
              <a:rPr lang="ja-JP" altLang="en-US" dirty="0"/>
              <a:t>プロダクションシステムを</a:t>
            </a:r>
            <a:br>
              <a:rPr lang="en-US" altLang="ja-JP" dirty="0"/>
            </a:br>
            <a:r>
              <a:rPr lang="ja-JP" altLang="en-US" dirty="0"/>
              <a:t>動かす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4939867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ページ２７～２８</a:t>
            </a: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trinket </a:t>
            </a:r>
            <a:r>
              <a:rPr lang="ja-JP" altLang="en-US" b="1" dirty="0"/>
              <a:t>の利用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知識表現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プロダクションシステム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プロダクションルールを適用することによる知識の増加</a:t>
            </a:r>
            <a:endParaRPr lang="en-US" altLang="ja-JP" b="1" dirty="0"/>
          </a:p>
          <a:p>
            <a:pPr marL="457200" lvl="1" indent="0">
              <a:spcAft>
                <a:spcPts val="600"/>
              </a:spcAft>
              <a:buNone/>
            </a:pPr>
            <a:endParaRPr lang="en-US" altLang="ja-JP" b="1" dirty="0"/>
          </a:p>
          <a:p>
            <a:pPr lvl="1">
              <a:spcAft>
                <a:spcPts val="600"/>
              </a:spcAft>
            </a:pP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26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830097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7B16E6-B005-486D-A9E3-E00F02657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プロダクションシステムのプログラム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81962B7-B689-49D3-AA61-8A09A9F3D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DFBBDBA-C75F-4713-874D-B392F12473A4}"/>
              </a:ext>
            </a:extLst>
          </p:cNvPr>
          <p:cNvSpPr txBox="1"/>
          <p:nvPr/>
        </p:nvSpPr>
        <p:spPr>
          <a:xfrm>
            <a:off x="6962442" y="1813345"/>
            <a:ext cx="1980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プロダクション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ルール</a:t>
            </a:r>
          </a:p>
        </p:txBody>
      </p:sp>
      <p:sp>
        <p:nvSpPr>
          <p:cNvPr id="5" name="右中かっこ 4">
            <a:extLst>
              <a:ext uri="{FF2B5EF4-FFF2-40B4-BE49-F238E27FC236}">
                <a16:creationId xmlns:a16="http://schemas.microsoft.com/office/drawing/2014/main" id="{F7B3D6C6-4252-4E9C-9FBC-C345CDF01871}"/>
              </a:ext>
            </a:extLst>
          </p:cNvPr>
          <p:cNvSpPr/>
          <p:nvPr/>
        </p:nvSpPr>
        <p:spPr>
          <a:xfrm>
            <a:off x="6601377" y="1451241"/>
            <a:ext cx="212377" cy="146303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9A30EBA-7908-423D-AEAE-9BF5989430BA}"/>
              </a:ext>
            </a:extLst>
          </p:cNvPr>
          <p:cNvSpPr txBox="1"/>
          <p:nvPr/>
        </p:nvSpPr>
        <p:spPr>
          <a:xfrm>
            <a:off x="6885071" y="916928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知識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右中かっこ 11">
            <a:extLst>
              <a:ext uri="{FF2B5EF4-FFF2-40B4-BE49-F238E27FC236}">
                <a16:creationId xmlns:a16="http://schemas.microsoft.com/office/drawing/2014/main" id="{9A305F5B-CDBD-4004-891D-3F97CACD864C}"/>
              </a:ext>
            </a:extLst>
          </p:cNvPr>
          <p:cNvSpPr/>
          <p:nvPr/>
        </p:nvSpPr>
        <p:spPr>
          <a:xfrm>
            <a:off x="6613701" y="891662"/>
            <a:ext cx="200054" cy="46986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0A0D804-CAA1-4C07-98D5-C05C1CDBAA43}"/>
              </a:ext>
            </a:extLst>
          </p:cNvPr>
          <p:cNvSpPr txBox="1"/>
          <p:nvPr/>
        </p:nvSpPr>
        <p:spPr>
          <a:xfrm>
            <a:off x="6872747" y="3050621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知識の確認表示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右中かっこ 15">
            <a:extLst>
              <a:ext uri="{FF2B5EF4-FFF2-40B4-BE49-F238E27FC236}">
                <a16:creationId xmlns:a16="http://schemas.microsoft.com/office/drawing/2014/main" id="{3269FE28-2FC2-48A5-A2D1-0F1F27002457}"/>
              </a:ext>
            </a:extLst>
          </p:cNvPr>
          <p:cNvSpPr/>
          <p:nvPr/>
        </p:nvSpPr>
        <p:spPr>
          <a:xfrm>
            <a:off x="6601377" y="3025355"/>
            <a:ext cx="200054" cy="46986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7989AC2-DDDF-4DFC-B88D-A5EF97F39769}"/>
              </a:ext>
            </a:extLst>
          </p:cNvPr>
          <p:cNvSpPr txBox="1"/>
          <p:nvPr/>
        </p:nvSpPr>
        <p:spPr>
          <a:xfrm>
            <a:off x="6813754" y="3648617"/>
            <a:ext cx="2271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ルールを繰り返し当てはめ</a:t>
            </a:r>
          </a:p>
        </p:txBody>
      </p:sp>
      <p:sp>
        <p:nvSpPr>
          <p:cNvPr id="18" name="右中かっこ 17">
            <a:extLst>
              <a:ext uri="{FF2B5EF4-FFF2-40B4-BE49-F238E27FC236}">
                <a16:creationId xmlns:a16="http://schemas.microsoft.com/office/drawing/2014/main" id="{14941872-59C5-49FF-A445-57C5699CDB47}"/>
              </a:ext>
            </a:extLst>
          </p:cNvPr>
          <p:cNvSpPr/>
          <p:nvPr/>
        </p:nvSpPr>
        <p:spPr>
          <a:xfrm>
            <a:off x="6548283" y="3616376"/>
            <a:ext cx="253148" cy="78193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E7121DA-7E45-4B2B-AA38-6A6D7CB1F058}"/>
              </a:ext>
            </a:extLst>
          </p:cNvPr>
          <p:cNvSpPr txBox="1"/>
          <p:nvPr/>
        </p:nvSpPr>
        <p:spPr>
          <a:xfrm>
            <a:off x="6819653" y="4535235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知識の確認表示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右中かっこ 22">
            <a:extLst>
              <a:ext uri="{FF2B5EF4-FFF2-40B4-BE49-F238E27FC236}">
                <a16:creationId xmlns:a16="http://schemas.microsoft.com/office/drawing/2014/main" id="{9EF57722-A7AA-4A21-9EC8-B4E493892745}"/>
              </a:ext>
            </a:extLst>
          </p:cNvPr>
          <p:cNvSpPr/>
          <p:nvPr/>
        </p:nvSpPr>
        <p:spPr>
          <a:xfrm>
            <a:off x="6548283" y="4509969"/>
            <a:ext cx="200054" cy="46986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2F76B16-FDA7-C439-0771-1A30F649F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1" y="885786"/>
            <a:ext cx="6578673" cy="427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0777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36524"/>
            <a:ext cx="8461208" cy="6584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en-US" altLang="ja-JP" dirty="0"/>
              <a:t>trinket </a:t>
            </a:r>
            <a:r>
              <a:rPr lang="ja-JP" altLang="en-US" dirty="0"/>
              <a:t>の次のページを開く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b="0" i="0" dirty="0">
                <a:effectLst/>
                <a:latin typeface="Merriweather" panose="00000500000000000000" pitchFamily="2" charset="0"/>
                <a:hlinkClick r:id="rId2"/>
              </a:rPr>
              <a:t>https://trinket.io/python/a08b56265f</a:t>
            </a:r>
            <a:endParaRPr lang="en-US" altLang="ja-JP" b="0" i="0" dirty="0">
              <a:effectLst/>
              <a:latin typeface="Merriweather" panose="00000500000000000000" pitchFamily="2" charset="0"/>
            </a:endParaRP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実行する。次のように表示されることを確認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③自主的な活動．知識（１行目），ルール（５行目から１０行目）を変更したり，増やしてみる．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失敗を恐れず，失敗からも学ぶ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28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6202032-F8D4-0252-4441-9F0C91EDD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757" y="2284093"/>
            <a:ext cx="8146486" cy="28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1569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799" y="1122363"/>
            <a:ext cx="8256671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12-3 </a:t>
            </a:r>
            <a:r>
              <a:rPr lang="ja-JP" altLang="en-US" dirty="0"/>
              <a:t>知識表現のバリエーション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B2AE87E-E84E-45E6-B09A-32291D595A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1174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12-1 </a:t>
            </a:r>
            <a:r>
              <a:rPr lang="ja-JP" altLang="en-US" dirty="0"/>
              <a:t>知識表現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3999D8D-55E6-4452-8EFE-0EE5B57EAA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81615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E3D903-DF9B-44D6-95B5-47974684A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知識表現のバリエーション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EC78025-B0E0-4C36-9D08-5B3728C30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349" y="846253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b="1" dirty="0" err="1"/>
              <a:t>ichiro</a:t>
            </a:r>
            <a:r>
              <a:rPr kumimoji="1" lang="en-US" altLang="ja-JP" b="1" dirty="0"/>
              <a:t>, </a:t>
            </a:r>
            <a:r>
              <a:rPr kumimoji="1" lang="en-US" altLang="ja-JP" b="1" dirty="0" err="1"/>
              <a:t>jiro</a:t>
            </a:r>
            <a:r>
              <a:rPr kumimoji="1" lang="en-US" altLang="ja-JP" b="1" dirty="0"/>
              <a:t>, </a:t>
            </a:r>
            <a:r>
              <a:rPr kumimoji="1" lang="en-US" altLang="ja-JP" b="1" dirty="0" err="1"/>
              <a:t>saburo</a:t>
            </a:r>
            <a:r>
              <a:rPr kumimoji="1" lang="en-US" altLang="ja-JP" dirty="0"/>
              <a:t> </a:t>
            </a:r>
            <a:r>
              <a:rPr kumimoji="1" lang="ja-JP" altLang="en-US" dirty="0"/>
              <a:t>の </a:t>
            </a:r>
            <a:r>
              <a:rPr kumimoji="1" lang="en-US" altLang="ja-JP" dirty="0"/>
              <a:t>3</a:t>
            </a:r>
            <a:r>
              <a:rPr kumimoji="1" lang="ja-JP" altLang="en-US" dirty="0"/>
              <a:t>人について，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属性 </a:t>
            </a:r>
            <a:r>
              <a:rPr kumimoji="1" lang="en-US" altLang="ja-JP" b="1" dirty="0"/>
              <a:t>has</a:t>
            </a:r>
            <a:r>
              <a:rPr kumimoji="1" lang="en-US" altLang="ja-JP" dirty="0"/>
              <a:t> </a:t>
            </a:r>
            <a:r>
              <a:rPr kumimoji="1" lang="ja-JP" altLang="en-US" dirty="0"/>
              <a:t>を扱う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E92A7DA-C4EC-4BDA-A9A8-251EDCF35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30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0165FE8-D519-445B-B775-AB6896A6D392}"/>
              </a:ext>
            </a:extLst>
          </p:cNvPr>
          <p:cNvSpPr txBox="1"/>
          <p:nvPr/>
        </p:nvSpPr>
        <p:spPr>
          <a:xfrm>
            <a:off x="5371763" y="2747695"/>
            <a:ext cx="1442610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  ball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460D071-695B-4650-B709-53260258216F}"/>
              </a:ext>
            </a:extLst>
          </p:cNvPr>
          <p:cNvSpPr txBox="1"/>
          <p:nvPr/>
        </p:nvSpPr>
        <p:spPr>
          <a:xfrm>
            <a:off x="4172065" y="2752160"/>
            <a:ext cx="1207185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  has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23E9F9A-A15C-4FAE-86C7-A165A19518BB}"/>
              </a:ext>
            </a:extLst>
          </p:cNvPr>
          <p:cNvSpPr/>
          <p:nvPr/>
        </p:nvSpPr>
        <p:spPr>
          <a:xfrm>
            <a:off x="2959200" y="2257203"/>
            <a:ext cx="4247325" cy="29247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EC7F27D-314C-46B1-8763-B5CCEEBF86F6}"/>
              </a:ext>
            </a:extLst>
          </p:cNvPr>
          <p:cNvSpPr txBox="1"/>
          <p:nvPr/>
        </p:nvSpPr>
        <p:spPr>
          <a:xfrm>
            <a:off x="4417328" y="2344395"/>
            <a:ext cx="800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属性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197DE7A-A66E-46A1-BF97-1A7936552D9A}"/>
              </a:ext>
            </a:extLst>
          </p:cNvPr>
          <p:cNvSpPr txBox="1"/>
          <p:nvPr/>
        </p:nvSpPr>
        <p:spPr>
          <a:xfrm>
            <a:off x="5753830" y="2344395"/>
            <a:ext cx="528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値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924B949-0A2C-4D23-B35E-48A04B520AA7}"/>
              </a:ext>
            </a:extLst>
          </p:cNvPr>
          <p:cNvSpPr/>
          <p:nvPr/>
        </p:nvSpPr>
        <p:spPr>
          <a:xfrm>
            <a:off x="620652" y="5226917"/>
            <a:ext cx="26788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</a:rPr>
              <a:t>それぞれに，</a:t>
            </a:r>
            <a:endParaRPr lang="en-US" altLang="ja-JP" sz="2400" dirty="0">
              <a:solidFill>
                <a:srgbClr val="FF0000"/>
              </a:solidFill>
            </a:endParaRPr>
          </a:p>
          <a:p>
            <a:r>
              <a:rPr lang="en-US" altLang="ja-JP" sz="2400" dirty="0" err="1">
                <a:solidFill>
                  <a:srgbClr val="FF0000"/>
                </a:solidFill>
              </a:rPr>
              <a:t>ichiro</a:t>
            </a:r>
            <a:r>
              <a:rPr lang="en-US" altLang="ja-JP" sz="2400" dirty="0">
                <a:solidFill>
                  <a:srgbClr val="FF0000"/>
                </a:solidFill>
              </a:rPr>
              <a:t>, </a:t>
            </a:r>
            <a:r>
              <a:rPr lang="en-US" altLang="ja-JP" sz="2400" dirty="0" err="1">
                <a:solidFill>
                  <a:srgbClr val="FF0000"/>
                </a:solidFill>
              </a:rPr>
              <a:t>jiro</a:t>
            </a:r>
            <a:r>
              <a:rPr lang="en-US" altLang="ja-JP" sz="2400" dirty="0">
                <a:solidFill>
                  <a:srgbClr val="FF0000"/>
                </a:solidFill>
              </a:rPr>
              <a:t>, </a:t>
            </a:r>
            <a:r>
              <a:rPr lang="en-US" altLang="ja-JP" sz="2400" dirty="0" err="1">
                <a:solidFill>
                  <a:srgbClr val="FF0000"/>
                </a:solidFill>
              </a:rPr>
              <a:t>saburo</a:t>
            </a:r>
            <a:r>
              <a:rPr lang="en-US" altLang="ja-JP" sz="2400" dirty="0">
                <a:solidFill>
                  <a:srgbClr val="FF0000"/>
                </a:solidFill>
              </a:rPr>
              <a:t> </a:t>
            </a:r>
            <a:r>
              <a:rPr lang="ja-JP" altLang="en-US" sz="2400" dirty="0">
                <a:solidFill>
                  <a:srgbClr val="FF0000"/>
                </a:solidFill>
              </a:rPr>
              <a:t>という付加情報を付けている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24B00F3-DE6F-4668-8CCD-87F4E9717CCF}"/>
              </a:ext>
            </a:extLst>
          </p:cNvPr>
          <p:cNvSpPr txBox="1"/>
          <p:nvPr/>
        </p:nvSpPr>
        <p:spPr>
          <a:xfrm>
            <a:off x="3087511" y="2393722"/>
            <a:ext cx="120718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 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</a:t>
            </a:r>
            <a:r>
              <a:rPr kumimoji="1" lang="en-US" altLang="ja-JP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chiro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BBDC8F3-13C9-4DC0-BE8B-2F1C29C4FC12}"/>
              </a:ext>
            </a:extLst>
          </p:cNvPr>
          <p:cNvSpPr txBox="1"/>
          <p:nvPr/>
        </p:nvSpPr>
        <p:spPr>
          <a:xfrm>
            <a:off x="5379123" y="3653793"/>
            <a:ext cx="1435250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  n</a:t>
            </a:r>
            <a:r>
              <a:rPr kumimoji="1" lang="en-US" altLang="ja-JP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one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3EEC6B2-8AAE-4F4C-AB70-095EEE86A4B4}"/>
              </a:ext>
            </a:extLst>
          </p:cNvPr>
          <p:cNvSpPr txBox="1"/>
          <p:nvPr/>
        </p:nvSpPr>
        <p:spPr>
          <a:xfrm>
            <a:off x="4179425" y="3658258"/>
            <a:ext cx="1207185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  has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3F83EDC-F27D-412E-8051-E019EA1488EB}"/>
              </a:ext>
            </a:extLst>
          </p:cNvPr>
          <p:cNvSpPr txBox="1"/>
          <p:nvPr/>
        </p:nvSpPr>
        <p:spPr>
          <a:xfrm>
            <a:off x="4424688" y="3250493"/>
            <a:ext cx="800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属性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9E68BDD-EAAA-455E-867F-C25EC2CAE196}"/>
              </a:ext>
            </a:extLst>
          </p:cNvPr>
          <p:cNvSpPr txBox="1"/>
          <p:nvPr/>
        </p:nvSpPr>
        <p:spPr>
          <a:xfrm>
            <a:off x="5761190" y="3250493"/>
            <a:ext cx="528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値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DB3BEEF-A085-443F-82D5-37617164F229}"/>
              </a:ext>
            </a:extLst>
          </p:cNvPr>
          <p:cNvSpPr txBox="1"/>
          <p:nvPr/>
        </p:nvSpPr>
        <p:spPr>
          <a:xfrm>
            <a:off x="2912598" y="3657922"/>
            <a:ext cx="120718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ji</a:t>
            </a:r>
            <a:r>
              <a:rPr kumimoji="1" lang="en-US" altLang="ja-JP" sz="2400" b="1" dirty="0" err="1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ro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E3FFFAC-AB9C-4C6D-8E7A-B60278B56EEC}"/>
              </a:ext>
            </a:extLst>
          </p:cNvPr>
          <p:cNvSpPr txBox="1"/>
          <p:nvPr/>
        </p:nvSpPr>
        <p:spPr>
          <a:xfrm>
            <a:off x="5386483" y="4559891"/>
            <a:ext cx="1427890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  </a:t>
            </a:r>
            <a:r>
              <a:rPr kumimoji="1" lang="en-US" altLang="ja-JP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none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94A08DE-2DD0-46D0-8864-5FDDE57299AB}"/>
              </a:ext>
            </a:extLst>
          </p:cNvPr>
          <p:cNvSpPr txBox="1"/>
          <p:nvPr/>
        </p:nvSpPr>
        <p:spPr>
          <a:xfrm>
            <a:off x="4186785" y="4564356"/>
            <a:ext cx="1207185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  has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64A8E1A-8905-40D1-962D-E9665D15E1D6}"/>
              </a:ext>
            </a:extLst>
          </p:cNvPr>
          <p:cNvSpPr txBox="1"/>
          <p:nvPr/>
        </p:nvSpPr>
        <p:spPr>
          <a:xfrm>
            <a:off x="4432048" y="4156591"/>
            <a:ext cx="800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属性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5BD052A-F891-43B8-A3E5-B23FCCA151F5}"/>
              </a:ext>
            </a:extLst>
          </p:cNvPr>
          <p:cNvSpPr txBox="1"/>
          <p:nvPr/>
        </p:nvSpPr>
        <p:spPr>
          <a:xfrm>
            <a:off x="5768550" y="4156591"/>
            <a:ext cx="528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値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FE93A7F-6AE6-4CEE-8F79-C01AC8052478}"/>
              </a:ext>
            </a:extLst>
          </p:cNvPr>
          <p:cNvSpPr txBox="1"/>
          <p:nvPr/>
        </p:nvSpPr>
        <p:spPr>
          <a:xfrm>
            <a:off x="3102231" y="4205918"/>
            <a:ext cx="120718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 </a:t>
            </a:r>
            <a:r>
              <a:rPr kumimoji="1" lang="en-US" altLang="ja-JP" sz="2400" b="1" dirty="0" err="1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saburo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EF3EB33F-F19E-F9EA-5F77-6BB59549F3BF}"/>
              </a:ext>
            </a:extLst>
          </p:cNvPr>
          <p:cNvSpPr txBox="1">
            <a:spLocks/>
          </p:cNvSpPr>
          <p:nvPr/>
        </p:nvSpPr>
        <p:spPr>
          <a:xfrm>
            <a:off x="3945934" y="5289998"/>
            <a:ext cx="4577414" cy="5007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３つの属性と値のペア</a:t>
            </a:r>
          </a:p>
        </p:txBody>
      </p:sp>
    </p:spTree>
    <p:extLst>
      <p:ext uri="{BB962C8B-B14F-4D97-AF65-F5344CB8AC3E}">
        <p14:creationId xmlns:p14="http://schemas.microsoft.com/office/powerpoint/2010/main" val="30564048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59ABA2-4225-B046-0C77-961579490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知識を表現する </a:t>
            </a:r>
            <a:r>
              <a:rPr kumimoji="1" lang="en-US" altLang="ja-JP" dirty="0"/>
              <a:t>Python </a:t>
            </a:r>
            <a:r>
              <a:rPr kumimoji="1" lang="ja-JP" altLang="en-US" dirty="0"/>
              <a:t>のプログラム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A85A5B4-9894-365C-962D-E625E3EC7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31</a:t>
            </a:fld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715C38F-BC43-8537-B131-00CF6E3B3FC7}"/>
              </a:ext>
            </a:extLst>
          </p:cNvPr>
          <p:cNvSpPr/>
          <p:nvPr/>
        </p:nvSpPr>
        <p:spPr>
          <a:xfrm>
            <a:off x="4932825" y="1875717"/>
            <a:ext cx="4003660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ja-JP" sz="2800" b="0" i="0" dirty="0">
                <a:solidFill>
                  <a:srgbClr val="1E1E1E"/>
                </a:solidFill>
                <a:effectLst/>
                <a:latin typeface="ヒラギノ角ゴ Pro W3"/>
              </a:rPr>
              <a:t>m = {'</a:t>
            </a:r>
            <a:r>
              <a:rPr lang="en-US" altLang="ja-JP" sz="2800" b="1" i="0" dirty="0" err="1">
                <a:solidFill>
                  <a:srgbClr val="1E1E1E"/>
                </a:solidFill>
                <a:effectLst/>
                <a:latin typeface="ヒラギノ角ゴ Pro W3"/>
              </a:rPr>
              <a:t>ichiro</a:t>
            </a:r>
            <a:r>
              <a:rPr lang="en-US" altLang="ja-JP" sz="2800" b="0" i="0" dirty="0">
                <a:solidFill>
                  <a:srgbClr val="1E1E1E"/>
                </a:solidFill>
                <a:effectLst/>
                <a:latin typeface="ヒラギノ角ゴ Pro W3"/>
              </a:rPr>
              <a:t>': {'has': 'ball'},</a:t>
            </a:r>
            <a:br>
              <a:rPr lang="en-US" altLang="ja-JP" sz="2800" b="0" i="0" dirty="0">
                <a:solidFill>
                  <a:srgbClr val="1E1E1E"/>
                </a:solidFill>
                <a:effectLst/>
                <a:latin typeface="ヒラギノ角ゴ Pro W3"/>
              </a:rPr>
            </a:br>
            <a:r>
              <a:rPr lang="en-US" altLang="ja-JP" sz="2800" b="0" i="0" dirty="0">
                <a:solidFill>
                  <a:srgbClr val="1E1E1E"/>
                </a:solidFill>
                <a:effectLst/>
                <a:latin typeface="ヒラギノ角ゴ Pro W3"/>
              </a:rPr>
              <a:t>     '</a:t>
            </a:r>
            <a:r>
              <a:rPr lang="en-US" altLang="ja-JP" sz="2800" b="1" i="0" dirty="0" err="1">
                <a:solidFill>
                  <a:srgbClr val="1E1E1E"/>
                </a:solidFill>
                <a:effectLst/>
                <a:latin typeface="ヒラギノ角ゴ Pro W3"/>
              </a:rPr>
              <a:t>jiro</a:t>
            </a:r>
            <a:r>
              <a:rPr lang="en-US" altLang="ja-JP" sz="2800" b="0" i="0" dirty="0">
                <a:solidFill>
                  <a:srgbClr val="1E1E1E"/>
                </a:solidFill>
                <a:effectLst/>
                <a:latin typeface="ヒラギノ角ゴ Pro W3"/>
              </a:rPr>
              <a:t>':   {'has': 'none'},</a:t>
            </a:r>
            <a:br>
              <a:rPr lang="en-US" altLang="ja-JP" sz="2800" b="0" i="0" dirty="0">
                <a:solidFill>
                  <a:srgbClr val="1E1E1E"/>
                </a:solidFill>
                <a:effectLst/>
                <a:latin typeface="ヒラギノ角ゴ Pro W3"/>
              </a:rPr>
            </a:br>
            <a:r>
              <a:rPr lang="en-US" altLang="ja-JP" sz="2800" b="0" i="0" dirty="0">
                <a:solidFill>
                  <a:srgbClr val="1E1E1E"/>
                </a:solidFill>
                <a:effectLst/>
                <a:latin typeface="ヒラギノ角ゴ Pro W3"/>
              </a:rPr>
              <a:t>     '</a:t>
            </a:r>
            <a:r>
              <a:rPr lang="en-US" altLang="ja-JP" sz="2800" b="1" i="0" dirty="0" err="1">
                <a:solidFill>
                  <a:srgbClr val="1E1E1E"/>
                </a:solidFill>
                <a:effectLst/>
                <a:latin typeface="ヒラギノ角ゴ Pro W3"/>
              </a:rPr>
              <a:t>saburo</a:t>
            </a:r>
            <a:r>
              <a:rPr lang="en-US" altLang="ja-JP" sz="2800" b="0" i="0" dirty="0">
                <a:solidFill>
                  <a:srgbClr val="1E1E1E"/>
                </a:solidFill>
                <a:effectLst/>
                <a:latin typeface="ヒラギノ角ゴ Pro W3"/>
              </a:rPr>
              <a:t>': {'has': 'none'}}</a:t>
            </a:r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3AE1201A-B634-482F-C85C-BDAB898C12C5}"/>
              </a:ext>
            </a:extLst>
          </p:cNvPr>
          <p:cNvSpPr/>
          <p:nvPr/>
        </p:nvSpPr>
        <p:spPr>
          <a:xfrm>
            <a:off x="4466025" y="2226795"/>
            <a:ext cx="382067" cy="62285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02ED9CFD-4FF9-1B4B-19D3-DDB6D3B0CA30}"/>
              </a:ext>
            </a:extLst>
          </p:cNvPr>
          <p:cNvSpPr txBox="1">
            <a:spLocks/>
          </p:cNvSpPr>
          <p:nvPr/>
        </p:nvSpPr>
        <p:spPr>
          <a:xfrm>
            <a:off x="4745255" y="3260712"/>
            <a:ext cx="4577414" cy="5007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/>
              <a:t>Python</a:t>
            </a:r>
            <a:r>
              <a:rPr lang="ja-JP" altLang="en-US" dirty="0"/>
              <a:t> のプログラム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F54C4F2-02C8-8376-9705-AD7C4D876129}"/>
              </a:ext>
            </a:extLst>
          </p:cNvPr>
          <p:cNvSpPr txBox="1"/>
          <p:nvPr/>
        </p:nvSpPr>
        <p:spPr>
          <a:xfrm>
            <a:off x="4529288" y="4265140"/>
            <a:ext cx="47115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コンピュータ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で情報を整理し、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検索や操作できるようにする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ための効果的な方法</a:t>
            </a:r>
            <a:endParaRPr lang="ja-JP" altLang="en-US" sz="24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4E5C81A-2E43-3CE5-6ACD-93B4BE2DDC63}"/>
              </a:ext>
            </a:extLst>
          </p:cNvPr>
          <p:cNvSpPr txBox="1"/>
          <p:nvPr/>
        </p:nvSpPr>
        <p:spPr>
          <a:xfrm>
            <a:off x="2477047" y="1682095"/>
            <a:ext cx="1442610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  ball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E41F28E-F0B4-063B-D3BD-50D752338A4D}"/>
              </a:ext>
            </a:extLst>
          </p:cNvPr>
          <p:cNvSpPr txBox="1"/>
          <p:nvPr/>
        </p:nvSpPr>
        <p:spPr>
          <a:xfrm>
            <a:off x="1277349" y="1686560"/>
            <a:ext cx="1207185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  has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31A25276-771B-C616-CC07-C7E2C6EA04AB}"/>
              </a:ext>
            </a:extLst>
          </p:cNvPr>
          <p:cNvSpPr/>
          <p:nvPr/>
        </p:nvSpPr>
        <p:spPr>
          <a:xfrm>
            <a:off x="64484" y="1191603"/>
            <a:ext cx="4247325" cy="29247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9F9D54A-0919-8D17-3DD1-41B6508475B1}"/>
              </a:ext>
            </a:extLst>
          </p:cNvPr>
          <p:cNvSpPr txBox="1"/>
          <p:nvPr/>
        </p:nvSpPr>
        <p:spPr>
          <a:xfrm>
            <a:off x="1522612" y="1278795"/>
            <a:ext cx="800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属性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EEC6EEC-9518-0E6B-3B6B-CB0D0BCFDD4F}"/>
              </a:ext>
            </a:extLst>
          </p:cNvPr>
          <p:cNvSpPr txBox="1"/>
          <p:nvPr/>
        </p:nvSpPr>
        <p:spPr>
          <a:xfrm>
            <a:off x="2859114" y="1278795"/>
            <a:ext cx="528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値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85DA551-3884-3159-D046-B35FEAA3D12A}"/>
              </a:ext>
            </a:extLst>
          </p:cNvPr>
          <p:cNvSpPr txBox="1"/>
          <p:nvPr/>
        </p:nvSpPr>
        <p:spPr>
          <a:xfrm>
            <a:off x="192795" y="1328122"/>
            <a:ext cx="120718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 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</a:t>
            </a:r>
            <a:r>
              <a:rPr kumimoji="1" lang="en-US" altLang="ja-JP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chiro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3D37C27-A2B8-7FF6-45C6-DE9B02A24765}"/>
              </a:ext>
            </a:extLst>
          </p:cNvPr>
          <p:cNvSpPr txBox="1"/>
          <p:nvPr/>
        </p:nvSpPr>
        <p:spPr>
          <a:xfrm>
            <a:off x="2484407" y="2588193"/>
            <a:ext cx="1435250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  n</a:t>
            </a:r>
            <a:r>
              <a:rPr kumimoji="1" lang="en-US" altLang="ja-JP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one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86F3859-1CE6-3040-03B6-51E07536F2A5}"/>
              </a:ext>
            </a:extLst>
          </p:cNvPr>
          <p:cNvSpPr txBox="1"/>
          <p:nvPr/>
        </p:nvSpPr>
        <p:spPr>
          <a:xfrm>
            <a:off x="1284709" y="2592658"/>
            <a:ext cx="1207185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  has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1789EE0-A31D-8389-0782-40C2A93DC0AF}"/>
              </a:ext>
            </a:extLst>
          </p:cNvPr>
          <p:cNvSpPr txBox="1"/>
          <p:nvPr/>
        </p:nvSpPr>
        <p:spPr>
          <a:xfrm>
            <a:off x="1529972" y="2184893"/>
            <a:ext cx="800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属性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A562471-4274-BBF0-0392-B0C9D1862470}"/>
              </a:ext>
            </a:extLst>
          </p:cNvPr>
          <p:cNvSpPr txBox="1"/>
          <p:nvPr/>
        </p:nvSpPr>
        <p:spPr>
          <a:xfrm>
            <a:off x="2866474" y="2184893"/>
            <a:ext cx="528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値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201F7A1-C1AA-0D00-4001-1EAC833D3139}"/>
              </a:ext>
            </a:extLst>
          </p:cNvPr>
          <p:cNvSpPr txBox="1"/>
          <p:nvPr/>
        </p:nvSpPr>
        <p:spPr>
          <a:xfrm>
            <a:off x="17882" y="2592322"/>
            <a:ext cx="120718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ji</a:t>
            </a:r>
            <a:r>
              <a:rPr kumimoji="1" lang="en-US" altLang="ja-JP" sz="2400" b="1" dirty="0" err="1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ro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6583001-527B-5F8C-D91F-8A433661586D}"/>
              </a:ext>
            </a:extLst>
          </p:cNvPr>
          <p:cNvSpPr txBox="1"/>
          <p:nvPr/>
        </p:nvSpPr>
        <p:spPr>
          <a:xfrm>
            <a:off x="2491767" y="3494291"/>
            <a:ext cx="1427890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  </a:t>
            </a:r>
            <a:r>
              <a:rPr kumimoji="1" lang="en-US" altLang="ja-JP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none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5317088-9F38-FC14-EEA9-9208C8BF7D3F}"/>
              </a:ext>
            </a:extLst>
          </p:cNvPr>
          <p:cNvSpPr txBox="1"/>
          <p:nvPr/>
        </p:nvSpPr>
        <p:spPr>
          <a:xfrm>
            <a:off x="1292069" y="3498756"/>
            <a:ext cx="1207185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  has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A6F9AC83-610A-26FD-2530-BC007FD03CE9}"/>
              </a:ext>
            </a:extLst>
          </p:cNvPr>
          <p:cNvSpPr txBox="1"/>
          <p:nvPr/>
        </p:nvSpPr>
        <p:spPr>
          <a:xfrm>
            <a:off x="1537332" y="3090991"/>
            <a:ext cx="800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属性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CCB822E-8BCC-CBA9-811C-B14115742C9F}"/>
              </a:ext>
            </a:extLst>
          </p:cNvPr>
          <p:cNvSpPr txBox="1"/>
          <p:nvPr/>
        </p:nvSpPr>
        <p:spPr>
          <a:xfrm>
            <a:off x="2873834" y="3090991"/>
            <a:ext cx="528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値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1268F6B7-B257-45D0-C7F1-430577323080}"/>
              </a:ext>
            </a:extLst>
          </p:cNvPr>
          <p:cNvSpPr txBox="1"/>
          <p:nvPr/>
        </p:nvSpPr>
        <p:spPr>
          <a:xfrm>
            <a:off x="207515" y="3140318"/>
            <a:ext cx="120718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 </a:t>
            </a:r>
            <a:r>
              <a:rPr kumimoji="1" lang="en-US" altLang="ja-JP" sz="2400" b="1" dirty="0" err="1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saburo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49996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B843F5-2E97-46E0-AE96-B3C6D4558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知識の変化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492F411-3E46-4E9A-951B-1AAC9C5A3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32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9C3A7F5-6DFB-4F25-8661-3F0C0CF7968F}"/>
              </a:ext>
            </a:extLst>
          </p:cNvPr>
          <p:cNvSpPr txBox="1"/>
          <p:nvPr/>
        </p:nvSpPr>
        <p:spPr>
          <a:xfrm>
            <a:off x="234244" y="2404195"/>
            <a:ext cx="3964574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ichiro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が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ball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を持っている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他の人はもっていない</a:t>
            </a:r>
            <a:endParaRPr kumimoji="1" lang="en-US" altLang="ja-JP" sz="2400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（何も持っていないことを示す「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none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」を使用）</a:t>
            </a:r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DA4C3E13-0AA1-4489-AED0-64F8B2746637}"/>
              </a:ext>
            </a:extLst>
          </p:cNvPr>
          <p:cNvSpPr/>
          <p:nvPr/>
        </p:nvSpPr>
        <p:spPr>
          <a:xfrm>
            <a:off x="4543260" y="1396220"/>
            <a:ext cx="199179" cy="46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3B3E217-6625-47DC-9CDE-AB1752212708}"/>
              </a:ext>
            </a:extLst>
          </p:cNvPr>
          <p:cNvSpPr/>
          <p:nvPr/>
        </p:nvSpPr>
        <p:spPr>
          <a:xfrm>
            <a:off x="938626" y="4373120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/>
              <a:t>変化前の知識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0D79AAE0-8612-448C-9F9D-B6C98B649852}"/>
              </a:ext>
            </a:extLst>
          </p:cNvPr>
          <p:cNvSpPr/>
          <p:nvPr/>
        </p:nvSpPr>
        <p:spPr>
          <a:xfrm flipH="1">
            <a:off x="4133904" y="513023"/>
            <a:ext cx="8013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/>
              <a:t>変化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6DA2B47-5E92-4D47-8AE4-682755B9C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1152430"/>
            <a:ext cx="4326801" cy="94924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68549CF8-EEC1-4AF1-A83B-B67435645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8900" y="1138530"/>
            <a:ext cx="4185100" cy="890828"/>
          </a:xfrm>
          <a:prstGeom prst="rect">
            <a:avLst/>
          </a:prstGeom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E117A5A8-66AB-4789-BDDE-2A243BEB15D4}"/>
              </a:ext>
            </a:extLst>
          </p:cNvPr>
          <p:cNvSpPr/>
          <p:nvPr/>
        </p:nvSpPr>
        <p:spPr>
          <a:xfrm>
            <a:off x="6034629" y="4309123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</a:rPr>
              <a:t>変化後</a:t>
            </a:r>
            <a:r>
              <a:rPr lang="ja-JP" altLang="en-US" sz="2400" dirty="0"/>
              <a:t>の知識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A5461D6-AE83-3E47-8808-F9085F9827A4}"/>
              </a:ext>
            </a:extLst>
          </p:cNvPr>
          <p:cNvSpPr txBox="1"/>
          <p:nvPr/>
        </p:nvSpPr>
        <p:spPr>
          <a:xfrm>
            <a:off x="5068004" y="2384410"/>
            <a:ext cx="3964574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jiro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が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ball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を持っている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他の人はもっていない</a:t>
            </a:r>
            <a:endParaRPr kumimoji="1" lang="en-US" altLang="ja-JP" sz="2400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（何も持っていないことを示す「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none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」を使用）</a:t>
            </a:r>
          </a:p>
        </p:txBody>
      </p:sp>
    </p:spTree>
    <p:extLst>
      <p:ext uri="{BB962C8B-B14F-4D97-AF65-F5344CB8AC3E}">
        <p14:creationId xmlns:p14="http://schemas.microsoft.com/office/powerpoint/2010/main" val="2565119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B843F5-2E97-46E0-AE96-B3C6D4558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知識の変化</a:t>
            </a:r>
            <a:r>
              <a:rPr lang="ja-JP" altLang="en-US" dirty="0"/>
              <a:t>を定めるルール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492F411-3E46-4E9A-951B-1AAC9C5A3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33</a:t>
            </a:fld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0D79AAE0-8612-448C-9F9D-B6C98B649852}"/>
              </a:ext>
            </a:extLst>
          </p:cNvPr>
          <p:cNvSpPr/>
          <p:nvPr/>
        </p:nvSpPr>
        <p:spPr>
          <a:xfrm flipH="1">
            <a:off x="834444" y="974688"/>
            <a:ext cx="5078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/>
              <a:t>既存の知識をもとに，知識を変化させるルール</a:t>
            </a:r>
          </a:p>
        </p:txBody>
      </p:sp>
      <p:sp>
        <p:nvSpPr>
          <p:cNvPr id="21" name="コンテンツ プレースホルダー 2">
            <a:extLst>
              <a:ext uri="{FF2B5EF4-FFF2-40B4-BE49-F238E27FC236}">
                <a16:creationId xmlns:a16="http://schemas.microsoft.com/office/drawing/2014/main" id="{F59D4621-F48E-4842-98D1-4B6481775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2345" y="1916174"/>
            <a:ext cx="6424395" cy="99426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dirty="0">
                <a:solidFill>
                  <a:srgbClr val="FF0000"/>
                </a:solidFill>
              </a:rPr>
              <a:t>もし</a:t>
            </a:r>
            <a:r>
              <a:rPr lang="ja-JP" altLang="en-US" sz="2400" b="1" dirty="0"/>
              <a:t>「</a:t>
            </a:r>
            <a:r>
              <a:rPr lang="en-US" altLang="ja-JP" sz="2400" b="1" dirty="0" err="1"/>
              <a:t>ichiro</a:t>
            </a:r>
            <a:r>
              <a:rPr lang="en-US" altLang="ja-JP" sz="2400" b="1" dirty="0"/>
              <a:t> </a:t>
            </a:r>
            <a:r>
              <a:rPr lang="ja-JP" altLang="en-US" sz="2400" b="1" dirty="0"/>
              <a:t>が </a:t>
            </a:r>
            <a:r>
              <a:rPr lang="en-US" altLang="ja-JP" sz="2400" b="1" dirty="0"/>
              <a:t>ball</a:t>
            </a:r>
            <a:r>
              <a:rPr lang="ja-JP" altLang="en-US" sz="2400" b="1" dirty="0"/>
              <a:t> を持っている」の</a:t>
            </a:r>
            <a:r>
              <a:rPr lang="ja-JP" altLang="en-US" sz="2400" b="1" dirty="0">
                <a:solidFill>
                  <a:srgbClr val="FF0000"/>
                </a:solidFill>
              </a:rPr>
              <a:t>ならば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2400" b="1" dirty="0"/>
              <a:t> → </a:t>
            </a:r>
            <a:r>
              <a:rPr lang="en-US" altLang="ja-JP" sz="2400" b="1" dirty="0" err="1"/>
              <a:t>ichiro</a:t>
            </a:r>
            <a:r>
              <a:rPr lang="en-US" altLang="ja-JP" sz="2400" b="1" dirty="0"/>
              <a:t> </a:t>
            </a:r>
            <a:r>
              <a:rPr lang="ja-JP" altLang="en-US" sz="2400" b="1" dirty="0"/>
              <a:t>は </a:t>
            </a:r>
            <a:r>
              <a:rPr lang="en-US" altLang="ja-JP" sz="2400" b="1" dirty="0" err="1"/>
              <a:t>jiro</a:t>
            </a:r>
            <a:r>
              <a:rPr lang="en-US" altLang="ja-JP" sz="2400" b="1" dirty="0"/>
              <a:t> </a:t>
            </a:r>
            <a:r>
              <a:rPr lang="ja-JP" altLang="en-US" sz="2400" b="1" dirty="0"/>
              <a:t>に </a:t>
            </a:r>
            <a:r>
              <a:rPr lang="en-US" altLang="ja-JP" sz="2400" b="1" dirty="0"/>
              <a:t>ball </a:t>
            </a:r>
            <a:r>
              <a:rPr lang="ja-JP" altLang="en-US" sz="2400" b="1" dirty="0"/>
              <a:t>を渡す</a:t>
            </a:r>
            <a:endParaRPr lang="en-US" altLang="ja-JP" sz="2400" b="1" dirty="0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EB582456-4713-4FCE-916B-88D4BB7AD59B}"/>
              </a:ext>
            </a:extLst>
          </p:cNvPr>
          <p:cNvSpPr/>
          <p:nvPr/>
        </p:nvSpPr>
        <p:spPr>
          <a:xfrm>
            <a:off x="2950966" y="5557718"/>
            <a:ext cx="39133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/>
              <a:t>Python </a:t>
            </a:r>
            <a:r>
              <a:rPr lang="ja-JP" altLang="en-US" sz="2400" dirty="0"/>
              <a:t>言語で書いたルール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73400B61-408D-4074-BA07-B0F862337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889" y="3970897"/>
            <a:ext cx="6613471" cy="146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9153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 fontScale="90000"/>
          </a:bodyPr>
          <a:lstStyle/>
          <a:p>
            <a:pPr algn="l"/>
            <a:r>
              <a:rPr lang="ja-JP" altLang="en-US" dirty="0"/>
              <a:t>演習</a:t>
            </a:r>
            <a:br>
              <a:rPr lang="en-US" altLang="ja-JP" dirty="0"/>
            </a:br>
            <a:r>
              <a:rPr lang="ja-JP" altLang="en-US" dirty="0"/>
              <a:t>知識表現のバリエーションとルールによる知識のへ</a:t>
            </a:r>
            <a:r>
              <a:rPr lang="en-US" altLang="ja-JP" dirty="0"/>
              <a:t>k</a:t>
            </a:r>
            <a:r>
              <a:rPr lang="ja-JP" altLang="en-US" dirty="0"/>
              <a:t>な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4939867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ページ３５，３６</a:t>
            </a: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trinket </a:t>
            </a:r>
            <a:r>
              <a:rPr lang="ja-JP" altLang="en-US" b="1" dirty="0"/>
              <a:t>の利用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知識表現，知識の照会，知識の変更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確認クイズに自主的に挑戦</a:t>
            </a:r>
            <a:endParaRPr lang="en-US" altLang="ja-JP" b="1" dirty="0"/>
          </a:p>
          <a:p>
            <a:pPr marL="457200" lvl="1" indent="0">
              <a:spcAft>
                <a:spcPts val="600"/>
              </a:spcAft>
              <a:buNone/>
            </a:pPr>
            <a:endParaRPr lang="en-US" altLang="ja-JP" b="1" dirty="0"/>
          </a:p>
          <a:p>
            <a:pPr lvl="1">
              <a:spcAft>
                <a:spcPts val="600"/>
              </a:spcAft>
            </a:pP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34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257147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7B16E6-B005-486D-A9E3-E00F02657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知識表現とルールのプログラム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81962B7-B689-49D3-AA61-8A09A9F3D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DFBBDBA-C75F-4713-874D-B392F12473A4}"/>
              </a:ext>
            </a:extLst>
          </p:cNvPr>
          <p:cNvSpPr txBox="1"/>
          <p:nvPr/>
        </p:nvSpPr>
        <p:spPr>
          <a:xfrm>
            <a:off x="6428794" y="2677872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ルール</a:t>
            </a:r>
          </a:p>
        </p:txBody>
      </p:sp>
      <p:sp>
        <p:nvSpPr>
          <p:cNvPr id="5" name="右中かっこ 4">
            <a:extLst>
              <a:ext uri="{FF2B5EF4-FFF2-40B4-BE49-F238E27FC236}">
                <a16:creationId xmlns:a16="http://schemas.microsoft.com/office/drawing/2014/main" id="{F7B3D6C6-4252-4E9C-9FBC-C345CDF01871}"/>
              </a:ext>
            </a:extLst>
          </p:cNvPr>
          <p:cNvSpPr/>
          <p:nvPr/>
        </p:nvSpPr>
        <p:spPr>
          <a:xfrm>
            <a:off x="6126618" y="1861976"/>
            <a:ext cx="230860" cy="201585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9A30EBA-7908-423D-AEAE-9BF5989430BA}"/>
              </a:ext>
            </a:extLst>
          </p:cNvPr>
          <p:cNvSpPr txBox="1"/>
          <p:nvPr/>
        </p:nvSpPr>
        <p:spPr>
          <a:xfrm>
            <a:off x="6433619" y="97920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知識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右中かっこ 11">
            <a:extLst>
              <a:ext uri="{FF2B5EF4-FFF2-40B4-BE49-F238E27FC236}">
                <a16:creationId xmlns:a16="http://schemas.microsoft.com/office/drawing/2014/main" id="{9A305F5B-CDBD-4004-891D-3F97CACD864C}"/>
              </a:ext>
            </a:extLst>
          </p:cNvPr>
          <p:cNvSpPr/>
          <p:nvPr/>
        </p:nvSpPr>
        <p:spPr>
          <a:xfrm>
            <a:off x="6145101" y="717551"/>
            <a:ext cx="212377" cy="88063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0A0D804-CAA1-4C07-98D5-C05C1CDBAA43}"/>
              </a:ext>
            </a:extLst>
          </p:cNvPr>
          <p:cNvSpPr txBox="1"/>
          <p:nvPr/>
        </p:nvSpPr>
        <p:spPr>
          <a:xfrm>
            <a:off x="6511801" y="4101494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知識の確認表示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右中かっこ 15">
            <a:extLst>
              <a:ext uri="{FF2B5EF4-FFF2-40B4-BE49-F238E27FC236}">
                <a16:creationId xmlns:a16="http://schemas.microsoft.com/office/drawing/2014/main" id="{3269FE28-2FC2-48A5-A2D1-0F1F27002457}"/>
              </a:ext>
            </a:extLst>
          </p:cNvPr>
          <p:cNvSpPr/>
          <p:nvPr/>
        </p:nvSpPr>
        <p:spPr>
          <a:xfrm>
            <a:off x="6126618" y="4038089"/>
            <a:ext cx="200054" cy="46986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7989AC2-DDDF-4DFC-B88D-A5EF97F39769}"/>
              </a:ext>
            </a:extLst>
          </p:cNvPr>
          <p:cNvSpPr txBox="1"/>
          <p:nvPr/>
        </p:nvSpPr>
        <p:spPr>
          <a:xfrm>
            <a:off x="6511801" y="4759033"/>
            <a:ext cx="2271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ルールを繰り返し当てはめ</a:t>
            </a:r>
          </a:p>
        </p:txBody>
      </p:sp>
      <p:sp>
        <p:nvSpPr>
          <p:cNvPr id="18" name="右中かっこ 17">
            <a:extLst>
              <a:ext uri="{FF2B5EF4-FFF2-40B4-BE49-F238E27FC236}">
                <a16:creationId xmlns:a16="http://schemas.microsoft.com/office/drawing/2014/main" id="{14941872-59C5-49FF-A445-57C5699CDB47}"/>
              </a:ext>
            </a:extLst>
          </p:cNvPr>
          <p:cNvSpPr/>
          <p:nvPr/>
        </p:nvSpPr>
        <p:spPr>
          <a:xfrm>
            <a:off x="6126618" y="4742886"/>
            <a:ext cx="253148" cy="78193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E7121DA-7E45-4B2B-AA38-6A6D7CB1F058}"/>
              </a:ext>
            </a:extLst>
          </p:cNvPr>
          <p:cNvSpPr txBox="1"/>
          <p:nvPr/>
        </p:nvSpPr>
        <p:spPr>
          <a:xfrm>
            <a:off x="6495673" y="6101910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知識の確認表示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右中かっこ 22">
            <a:extLst>
              <a:ext uri="{FF2B5EF4-FFF2-40B4-BE49-F238E27FC236}">
                <a16:creationId xmlns:a16="http://schemas.microsoft.com/office/drawing/2014/main" id="{9EF57722-A7AA-4A21-9EC8-B4E493892745}"/>
              </a:ext>
            </a:extLst>
          </p:cNvPr>
          <p:cNvSpPr/>
          <p:nvPr/>
        </p:nvSpPr>
        <p:spPr>
          <a:xfrm>
            <a:off x="6145101" y="6067033"/>
            <a:ext cx="200054" cy="46986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E5BF568-0DB0-A0D5-9597-4C57BD233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23" y="717551"/>
            <a:ext cx="5903248" cy="598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2167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36524"/>
            <a:ext cx="8461208" cy="6584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en-US" altLang="ja-JP" dirty="0"/>
              <a:t>trinket </a:t>
            </a:r>
            <a:r>
              <a:rPr lang="ja-JP" altLang="en-US" dirty="0"/>
              <a:t>の次のページを開く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>
                <a:hlinkClick r:id="rId2"/>
              </a:rPr>
              <a:t>https://trinket.io/python/c47a9c3b2e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実行する。次のように表示されることを確認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③自主的な活動．知識（１～３行目），ルール（７行目から１０行目）を変更してみる．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失敗を恐れず，失敗からも学ぶ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36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4BD0629-1628-37B7-5E81-EAFB16216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87013"/>
            <a:ext cx="9144000" cy="254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3341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30619" y="1122363"/>
            <a:ext cx="8155172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12-4 </a:t>
            </a:r>
            <a:r>
              <a:rPr lang="ja-JP" altLang="en-US" dirty="0"/>
              <a:t>プロダクションシステム</a:t>
            </a:r>
            <a:br>
              <a:rPr lang="en-US" altLang="ja-JP" dirty="0"/>
            </a:br>
            <a:r>
              <a:rPr lang="ja-JP" altLang="en-US" dirty="0"/>
              <a:t>の仕組み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A2910B0-C168-4870-A8C0-8D631E26CF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89258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8AC91F2-07D4-4165-83F0-3AE2BADF6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lang="ja-JP" altLang="en-US" sz="3500" dirty="0"/>
              <a:t>プロダクションシステムの仕組み</a:t>
            </a:r>
            <a:endParaRPr kumimoji="1" lang="ja-JP" altLang="en-US" sz="35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C966032-C39C-45D6-BB9B-7C9D6400A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05372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円柱 2">
            <a:extLst>
              <a:ext uri="{FF2B5EF4-FFF2-40B4-BE49-F238E27FC236}">
                <a16:creationId xmlns:a16="http://schemas.microsoft.com/office/drawing/2014/main" id="{6DC6A1A4-D6C5-4AC3-A934-7B0A48B39452}"/>
              </a:ext>
            </a:extLst>
          </p:cNvPr>
          <p:cNvSpPr/>
          <p:nvPr/>
        </p:nvSpPr>
        <p:spPr>
          <a:xfrm>
            <a:off x="6619594" y="2567446"/>
            <a:ext cx="2057400" cy="1823484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7FBC1E6-119C-4796-BA70-5BDF313B066C}"/>
              </a:ext>
            </a:extLst>
          </p:cNvPr>
          <p:cNvSpPr txBox="1"/>
          <p:nvPr/>
        </p:nvSpPr>
        <p:spPr>
          <a:xfrm>
            <a:off x="7055528" y="3430065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ルール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C279A5B-AF1D-4D8A-8C39-B203903F3630}"/>
              </a:ext>
            </a:extLst>
          </p:cNvPr>
          <p:cNvSpPr txBox="1"/>
          <p:nvPr/>
        </p:nvSpPr>
        <p:spPr>
          <a:xfrm>
            <a:off x="3674867" y="3248356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推論エンジン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AC8CAEC-6F3E-4896-9229-5839D7AA9916}"/>
              </a:ext>
            </a:extLst>
          </p:cNvPr>
          <p:cNvSpPr/>
          <p:nvPr/>
        </p:nvSpPr>
        <p:spPr>
          <a:xfrm>
            <a:off x="3313853" y="2955929"/>
            <a:ext cx="2625749" cy="9482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矢印: 左 7">
            <a:extLst>
              <a:ext uri="{FF2B5EF4-FFF2-40B4-BE49-F238E27FC236}">
                <a16:creationId xmlns:a16="http://schemas.microsoft.com/office/drawing/2014/main" id="{2E63C031-FB0F-4ECD-8476-E3479DD49F5E}"/>
              </a:ext>
            </a:extLst>
          </p:cNvPr>
          <p:cNvSpPr/>
          <p:nvPr/>
        </p:nvSpPr>
        <p:spPr>
          <a:xfrm>
            <a:off x="6045927" y="3327780"/>
            <a:ext cx="414669" cy="34555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A97FC58-2F3E-4A06-A148-BDE7D16CB63A}"/>
              </a:ext>
            </a:extLst>
          </p:cNvPr>
          <p:cNvSpPr txBox="1"/>
          <p:nvPr/>
        </p:nvSpPr>
        <p:spPr>
          <a:xfrm>
            <a:off x="3820967" y="4160159"/>
            <a:ext cx="27986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ルール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を用いて，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作業領域内の知識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変化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させる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推論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を行う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矢印: 下カーブ 9">
            <a:extLst>
              <a:ext uri="{FF2B5EF4-FFF2-40B4-BE49-F238E27FC236}">
                <a16:creationId xmlns:a16="http://schemas.microsoft.com/office/drawing/2014/main" id="{57DF3495-8371-453B-99B7-254419399744}"/>
              </a:ext>
            </a:extLst>
          </p:cNvPr>
          <p:cNvSpPr/>
          <p:nvPr/>
        </p:nvSpPr>
        <p:spPr>
          <a:xfrm>
            <a:off x="2090616" y="2167251"/>
            <a:ext cx="1871330" cy="46662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矢印: 下カーブ 19">
            <a:extLst>
              <a:ext uri="{FF2B5EF4-FFF2-40B4-BE49-F238E27FC236}">
                <a16:creationId xmlns:a16="http://schemas.microsoft.com/office/drawing/2014/main" id="{EC646A7B-650B-4C79-8585-367053B8A10C}"/>
              </a:ext>
            </a:extLst>
          </p:cNvPr>
          <p:cNvSpPr/>
          <p:nvPr/>
        </p:nvSpPr>
        <p:spPr>
          <a:xfrm flipH="1" flipV="1">
            <a:off x="2048084" y="4098260"/>
            <a:ext cx="1871331" cy="46166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878C7B3-9DCF-420A-AF97-7F2C22F9E217}"/>
              </a:ext>
            </a:extLst>
          </p:cNvPr>
          <p:cNvSpPr txBox="1"/>
          <p:nvPr/>
        </p:nvSpPr>
        <p:spPr>
          <a:xfrm>
            <a:off x="831151" y="324838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作業領域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B4C86B49-D7E7-4785-9E99-CAA134F10E1E}"/>
              </a:ext>
            </a:extLst>
          </p:cNvPr>
          <p:cNvSpPr/>
          <p:nvPr/>
        </p:nvSpPr>
        <p:spPr>
          <a:xfrm>
            <a:off x="470137" y="2955959"/>
            <a:ext cx="2625749" cy="9482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60128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推論エンジンの仕組み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rmAutofit/>
          </a:bodyPr>
          <a:lstStyle/>
          <a:p>
            <a:pPr marL="514350" indent="-514350">
              <a:buAutoNum type="arabicParenBoth"/>
            </a:pPr>
            <a:r>
              <a:rPr kumimoji="1" lang="ja-JP" altLang="en-US" b="1" dirty="0"/>
              <a:t>作業領域</a:t>
            </a:r>
            <a:r>
              <a:rPr kumimoji="1" lang="ja-JP" altLang="en-US" dirty="0"/>
              <a:t>と</a:t>
            </a:r>
            <a:r>
              <a:rPr kumimoji="1" lang="ja-JP" altLang="en-US" b="1" dirty="0"/>
              <a:t>ルール</a:t>
            </a:r>
            <a:r>
              <a:rPr kumimoji="1" lang="ja-JP" altLang="en-US" dirty="0"/>
              <a:t>を調べる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b="1" dirty="0"/>
              <a:t>ルール</a:t>
            </a:r>
            <a:r>
              <a:rPr lang="ja-JP" altLang="en-US" dirty="0"/>
              <a:t>の</a:t>
            </a:r>
            <a:r>
              <a:rPr lang="ja-JP" altLang="en-US" b="1" dirty="0"/>
              <a:t>条件</a:t>
            </a:r>
            <a:r>
              <a:rPr lang="ja-JP" altLang="en-US" dirty="0"/>
              <a:t>により使える</a:t>
            </a:r>
            <a:r>
              <a:rPr lang="ja-JP" altLang="en-US" b="1" dirty="0"/>
              <a:t>ルール</a:t>
            </a:r>
            <a:r>
              <a:rPr lang="ja-JP" altLang="en-US" dirty="0"/>
              <a:t>を探す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(2) (1) </a:t>
            </a:r>
            <a:r>
              <a:rPr lang="ja-JP" altLang="en-US" dirty="0"/>
              <a:t>で探した</a:t>
            </a:r>
            <a:r>
              <a:rPr lang="ja-JP" altLang="en-US" b="1" dirty="0"/>
              <a:t>条件</a:t>
            </a:r>
            <a:r>
              <a:rPr lang="ja-JP" altLang="en-US" dirty="0"/>
              <a:t>について，そこで定められた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</a:t>
            </a:r>
            <a:r>
              <a:rPr lang="ja-JP" altLang="en-US" b="1" dirty="0"/>
              <a:t>ルール</a:t>
            </a:r>
            <a:r>
              <a:rPr lang="ja-JP" altLang="en-US" dirty="0"/>
              <a:t>の通りに，</a:t>
            </a:r>
            <a:r>
              <a:rPr lang="ja-JP" altLang="en-US" b="1" dirty="0"/>
              <a:t>作業領域</a:t>
            </a:r>
            <a:r>
              <a:rPr kumimoji="1" lang="ja-JP" altLang="en-US" dirty="0"/>
              <a:t>を書き換える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　＝</a:t>
            </a:r>
            <a:r>
              <a:rPr lang="ja-JP" altLang="en-US" b="1" dirty="0"/>
              <a:t>推論</a:t>
            </a:r>
            <a:endParaRPr kumimoji="1" lang="en-US" altLang="ja-JP" b="1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/>
              <a:t>(3) </a:t>
            </a:r>
            <a:r>
              <a:rPr kumimoji="1" lang="ja-JP" altLang="en-US" dirty="0"/>
              <a:t>以上を繰り返し，</a:t>
            </a:r>
            <a:r>
              <a:rPr lang="ja-JP" altLang="en-US" b="1" dirty="0"/>
              <a:t>使えるルール</a:t>
            </a:r>
            <a:r>
              <a:rPr kumimoji="1" lang="ja-JP" altLang="en-US" dirty="0"/>
              <a:t>が</a:t>
            </a:r>
            <a:r>
              <a:rPr kumimoji="1" lang="ja-JP" altLang="en-US" b="1" u="sng" dirty="0">
                <a:solidFill>
                  <a:srgbClr val="FF0000"/>
                </a:solidFill>
              </a:rPr>
              <a:t>見つからなくなったら</a:t>
            </a:r>
            <a:r>
              <a:rPr kumimoji="1" lang="ja-JP" altLang="en-US" dirty="0"/>
              <a:t>，終了．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　結論を得る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981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ED3B16-9D59-7AA6-5354-EF192A425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知識表現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24A7722-3E32-3219-0202-3F827AC2E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kumimoji="1" lang="ja-JP" altLang="en-US" sz="2400" b="1" dirty="0">
                <a:solidFill>
                  <a:srgbClr val="FF0000"/>
                </a:solidFill>
              </a:rPr>
              <a:t>知識表現</a:t>
            </a:r>
            <a:r>
              <a:rPr kumimoji="1" lang="ja-JP" altLang="en-US" sz="2400" dirty="0"/>
              <a:t>は，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コンピュータ</a:t>
            </a:r>
            <a:r>
              <a:rPr kumimoji="1" lang="ja-JP" altLang="en-US" sz="2400" dirty="0">
                <a:solidFill>
                  <a:srgbClr val="FF0000"/>
                </a:solidFill>
              </a:rPr>
              <a:t>が</a:t>
            </a:r>
            <a:r>
              <a:rPr lang="ja-JP" altLang="en-US" sz="2400" b="1" dirty="0">
                <a:solidFill>
                  <a:srgbClr val="FF0000"/>
                </a:solidFill>
              </a:rPr>
              <a:t>理解</a:t>
            </a:r>
            <a:r>
              <a:rPr kumimoji="1" lang="ja-JP" altLang="en-US" sz="2400" dirty="0">
                <a:solidFill>
                  <a:srgbClr val="FF0000"/>
                </a:solidFill>
              </a:rPr>
              <a:t>し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処理</a:t>
            </a:r>
            <a:r>
              <a:rPr kumimoji="1" lang="ja-JP" altLang="en-US" sz="2400" dirty="0">
                <a:solidFill>
                  <a:srgbClr val="FF0000"/>
                </a:solidFill>
              </a:rPr>
              <a:t>できる形式に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知識</a:t>
            </a:r>
            <a:r>
              <a:rPr kumimoji="1" lang="ja-JP" altLang="en-US" sz="2400" dirty="0">
                <a:solidFill>
                  <a:srgbClr val="FF0000"/>
                </a:solidFill>
              </a:rPr>
              <a:t>を整理し，表現する手法</a:t>
            </a:r>
            <a:endParaRPr kumimoji="1" lang="en-US" altLang="ja-JP" sz="2400" dirty="0">
              <a:solidFill>
                <a:srgbClr val="FF000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endParaRPr lang="en-US" altLang="ja-JP" sz="2400" dirty="0"/>
          </a:p>
          <a:p>
            <a:pPr>
              <a:spcBef>
                <a:spcPts val="1200"/>
              </a:spcBef>
            </a:pPr>
            <a:r>
              <a:rPr lang="ja-JP" altLang="en-US" sz="2400" dirty="0"/>
              <a:t>知識表現により，</a:t>
            </a:r>
            <a:r>
              <a:rPr lang="ja-JP" altLang="en-US" sz="2400" b="1" dirty="0"/>
              <a:t>コンピュータ</a:t>
            </a:r>
            <a:r>
              <a:rPr lang="ja-JP" altLang="en-US" sz="2400" dirty="0"/>
              <a:t>は知識に基づいた</a:t>
            </a:r>
            <a:r>
              <a:rPr lang="ja-JP" altLang="en-US" sz="2400" b="1" dirty="0"/>
              <a:t>推論</a:t>
            </a:r>
            <a:r>
              <a:rPr lang="ja-JP" altLang="en-US" sz="2400" dirty="0"/>
              <a:t>や</a:t>
            </a:r>
            <a:r>
              <a:rPr lang="ja-JP" altLang="en-US" sz="2400" b="1" dirty="0"/>
              <a:t>課題解決</a:t>
            </a:r>
            <a:r>
              <a:rPr lang="ja-JP" altLang="en-US" sz="2400" dirty="0"/>
              <a:t>を行うことができる</a:t>
            </a:r>
            <a:endParaRPr lang="en-US" altLang="ja-JP" sz="2400" dirty="0"/>
          </a:p>
          <a:p>
            <a:pPr>
              <a:spcBef>
                <a:spcPts val="1200"/>
              </a:spcBef>
            </a:pPr>
            <a:endParaRPr lang="en-US" altLang="ja-JP" sz="2400" dirty="0"/>
          </a:p>
          <a:p>
            <a:pPr>
              <a:spcBef>
                <a:spcPts val="1200"/>
              </a:spcBef>
            </a:pPr>
            <a:r>
              <a:rPr lang="ja-JP" altLang="en-US" sz="2400" b="1" dirty="0"/>
              <a:t>知識表現</a:t>
            </a:r>
            <a:r>
              <a:rPr lang="ja-JP" altLang="en-US" sz="2400" dirty="0"/>
              <a:t>を行うために，</a:t>
            </a:r>
            <a:r>
              <a:rPr lang="en-US" altLang="ja-JP" sz="2400" dirty="0"/>
              <a:t>Python</a:t>
            </a:r>
            <a:r>
              <a:rPr lang="ja-JP" altLang="en-US" sz="2400" dirty="0"/>
              <a:t>言語のような</a:t>
            </a:r>
            <a:r>
              <a:rPr lang="ja-JP" altLang="en-US" sz="2400" b="1" dirty="0"/>
              <a:t>プログラミング言語</a:t>
            </a:r>
            <a:r>
              <a:rPr lang="ja-JP" altLang="en-US" sz="2400" dirty="0"/>
              <a:t>を利用するのがふつう</a:t>
            </a:r>
            <a:endParaRPr lang="en-US" altLang="ja-JP" sz="2400" dirty="0"/>
          </a:p>
          <a:p>
            <a:pPr>
              <a:spcBef>
                <a:spcPts val="1200"/>
              </a:spcBef>
            </a:pPr>
            <a:r>
              <a:rPr lang="ja-JP" altLang="en-US" sz="2400" dirty="0"/>
              <a:t>プログラミング言語を利用するので，人間も，知識表現の中身を理解，追加，修正可能になる</a:t>
            </a:r>
            <a:endParaRPr lang="en-US" altLang="ja-JP" sz="2400" dirty="0"/>
          </a:p>
          <a:p>
            <a:endParaRPr lang="en-US" altLang="ja-JP" sz="2400" dirty="0"/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CB0CA2F-CD39-BF9E-7DC8-96C111198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15501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C966032-C39C-45D6-BB9B-7C9D6400A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05372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円柱 2">
            <a:extLst>
              <a:ext uri="{FF2B5EF4-FFF2-40B4-BE49-F238E27FC236}">
                <a16:creationId xmlns:a16="http://schemas.microsoft.com/office/drawing/2014/main" id="{6DC6A1A4-D6C5-4AC3-A934-7B0A48B39452}"/>
              </a:ext>
            </a:extLst>
          </p:cNvPr>
          <p:cNvSpPr/>
          <p:nvPr/>
        </p:nvSpPr>
        <p:spPr>
          <a:xfrm>
            <a:off x="6582380" y="1072538"/>
            <a:ext cx="2057400" cy="1823484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7FBC1E6-119C-4796-BA70-5BDF313B066C}"/>
              </a:ext>
            </a:extLst>
          </p:cNvPr>
          <p:cNvSpPr txBox="1"/>
          <p:nvPr/>
        </p:nvSpPr>
        <p:spPr>
          <a:xfrm>
            <a:off x="7018314" y="1935157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ルール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C279A5B-AF1D-4D8A-8C39-B203903F3630}"/>
              </a:ext>
            </a:extLst>
          </p:cNvPr>
          <p:cNvSpPr txBox="1"/>
          <p:nvPr/>
        </p:nvSpPr>
        <p:spPr>
          <a:xfrm>
            <a:off x="3637653" y="1753448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推論エンジン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AC8CAEC-6F3E-4896-9229-5839D7AA9916}"/>
              </a:ext>
            </a:extLst>
          </p:cNvPr>
          <p:cNvSpPr/>
          <p:nvPr/>
        </p:nvSpPr>
        <p:spPr>
          <a:xfrm>
            <a:off x="3276639" y="1461021"/>
            <a:ext cx="2625749" cy="9482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矢印: 左 7">
            <a:extLst>
              <a:ext uri="{FF2B5EF4-FFF2-40B4-BE49-F238E27FC236}">
                <a16:creationId xmlns:a16="http://schemas.microsoft.com/office/drawing/2014/main" id="{2E63C031-FB0F-4ECD-8476-E3479DD49F5E}"/>
              </a:ext>
            </a:extLst>
          </p:cNvPr>
          <p:cNvSpPr/>
          <p:nvPr/>
        </p:nvSpPr>
        <p:spPr>
          <a:xfrm>
            <a:off x="6008713" y="1832872"/>
            <a:ext cx="414669" cy="34555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矢印: 下カーブ 9">
            <a:extLst>
              <a:ext uri="{FF2B5EF4-FFF2-40B4-BE49-F238E27FC236}">
                <a16:creationId xmlns:a16="http://schemas.microsoft.com/office/drawing/2014/main" id="{57DF3495-8371-453B-99B7-254419399744}"/>
              </a:ext>
            </a:extLst>
          </p:cNvPr>
          <p:cNvSpPr/>
          <p:nvPr/>
        </p:nvSpPr>
        <p:spPr>
          <a:xfrm>
            <a:off x="2053402" y="672343"/>
            <a:ext cx="1871330" cy="46662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矢印: 下カーブ 19">
            <a:extLst>
              <a:ext uri="{FF2B5EF4-FFF2-40B4-BE49-F238E27FC236}">
                <a16:creationId xmlns:a16="http://schemas.microsoft.com/office/drawing/2014/main" id="{EC646A7B-650B-4C79-8585-367053B8A10C}"/>
              </a:ext>
            </a:extLst>
          </p:cNvPr>
          <p:cNvSpPr/>
          <p:nvPr/>
        </p:nvSpPr>
        <p:spPr>
          <a:xfrm flipH="1" flipV="1">
            <a:off x="2010870" y="2603352"/>
            <a:ext cx="1871331" cy="46166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878C7B3-9DCF-420A-AF97-7F2C22F9E217}"/>
              </a:ext>
            </a:extLst>
          </p:cNvPr>
          <p:cNvSpPr txBox="1"/>
          <p:nvPr/>
        </p:nvSpPr>
        <p:spPr>
          <a:xfrm>
            <a:off x="515599" y="283418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作業領域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E756B19-0B54-4BD0-A139-DECF1E0EA2F9}"/>
              </a:ext>
            </a:extLst>
          </p:cNvPr>
          <p:cNvSpPr txBox="1"/>
          <p:nvPr/>
        </p:nvSpPr>
        <p:spPr>
          <a:xfrm>
            <a:off x="486209" y="1565825"/>
            <a:ext cx="1874299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体毛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ある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肉食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する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]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D1F67219-7980-4B1B-8F2B-C5AFD9D2094F}"/>
              </a:ext>
            </a:extLst>
          </p:cNvPr>
          <p:cNvSpPr/>
          <p:nvPr/>
        </p:nvSpPr>
        <p:spPr>
          <a:xfrm>
            <a:off x="905539" y="4585133"/>
            <a:ext cx="684610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1.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もし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‘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体毛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’ = ‘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ある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’</a:t>
            </a:r>
            <a:r>
              <a:rPr kumimoji="1"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ならば→ </a:t>
            </a:r>
            <a:r>
              <a:rPr kumimoji="1"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[‘</a:t>
            </a:r>
            <a:r>
              <a:rPr kumimoji="1"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種類</a:t>
            </a:r>
            <a:r>
              <a:rPr kumimoji="1"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’, 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‘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哺乳類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’</a:t>
            </a:r>
            <a:r>
              <a:rPr kumimoji="1"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]</a:t>
            </a:r>
          </a:p>
          <a:p>
            <a:r>
              <a:rPr kumimoji="1"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2.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もし</a:t>
            </a:r>
            <a:r>
              <a:rPr kumimoji="1"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‘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種類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’ = ‘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哺乳類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’ and ‘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肉食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’ = ‘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する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’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ならば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r>
              <a:rPr kumimoji="1"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　　→ </a:t>
            </a:r>
            <a:r>
              <a:rPr kumimoji="1"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[‘</a:t>
            </a:r>
            <a:r>
              <a:rPr kumimoji="1"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種類</a:t>
            </a:r>
            <a:r>
              <a:rPr kumimoji="1"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’, 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‘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肉食動物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’</a:t>
            </a:r>
            <a:r>
              <a:rPr kumimoji="1"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]</a:t>
            </a:r>
            <a:endParaRPr lang="ja-JP" altLang="en-US" sz="2400" dirty="0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F7217776-74BD-46C9-9F7F-A77BFF9110A7}"/>
              </a:ext>
            </a:extLst>
          </p:cNvPr>
          <p:cNvSpPr/>
          <p:nvPr/>
        </p:nvSpPr>
        <p:spPr>
          <a:xfrm>
            <a:off x="3682530" y="6356351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/>
              <a:t>ルール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9662A3D9-74AE-4437-9589-97DD1F425F8D}"/>
              </a:ext>
            </a:extLst>
          </p:cNvPr>
          <p:cNvSpPr/>
          <p:nvPr/>
        </p:nvSpPr>
        <p:spPr>
          <a:xfrm>
            <a:off x="321845" y="4258752"/>
            <a:ext cx="8620626" cy="18234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タイトル 1">
            <a:extLst>
              <a:ext uri="{FF2B5EF4-FFF2-40B4-BE49-F238E27FC236}">
                <a16:creationId xmlns:a16="http://schemas.microsoft.com/office/drawing/2014/main" id="{6AF6C4A0-45E2-42A7-9778-60A588DF9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推論エンジンの仕組み</a:t>
            </a:r>
          </a:p>
        </p:txBody>
      </p:sp>
    </p:spTree>
    <p:extLst>
      <p:ext uri="{BB962C8B-B14F-4D97-AF65-F5344CB8AC3E}">
        <p14:creationId xmlns:p14="http://schemas.microsoft.com/office/powerpoint/2010/main" val="32852686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C966032-C39C-45D6-BB9B-7C9D6400A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05372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円柱 2">
            <a:extLst>
              <a:ext uri="{FF2B5EF4-FFF2-40B4-BE49-F238E27FC236}">
                <a16:creationId xmlns:a16="http://schemas.microsoft.com/office/drawing/2014/main" id="{6DC6A1A4-D6C5-4AC3-A934-7B0A48B39452}"/>
              </a:ext>
            </a:extLst>
          </p:cNvPr>
          <p:cNvSpPr/>
          <p:nvPr/>
        </p:nvSpPr>
        <p:spPr>
          <a:xfrm>
            <a:off x="6582380" y="1053488"/>
            <a:ext cx="2057400" cy="1823484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7FBC1E6-119C-4796-BA70-5BDF313B066C}"/>
              </a:ext>
            </a:extLst>
          </p:cNvPr>
          <p:cNvSpPr txBox="1"/>
          <p:nvPr/>
        </p:nvSpPr>
        <p:spPr>
          <a:xfrm>
            <a:off x="7018314" y="1916107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ルール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C279A5B-AF1D-4D8A-8C39-B203903F3630}"/>
              </a:ext>
            </a:extLst>
          </p:cNvPr>
          <p:cNvSpPr txBox="1"/>
          <p:nvPr/>
        </p:nvSpPr>
        <p:spPr>
          <a:xfrm>
            <a:off x="3637653" y="1734398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推論エンジン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AC8CAEC-6F3E-4896-9229-5839D7AA9916}"/>
              </a:ext>
            </a:extLst>
          </p:cNvPr>
          <p:cNvSpPr/>
          <p:nvPr/>
        </p:nvSpPr>
        <p:spPr>
          <a:xfrm>
            <a:off x="3276639" y="1441971"/>
            <a:ext cx="2625749" cy="9482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矢印: 左 7">
            <a:extLst>
              <a:ext uri="{FF2B5EF4-FFF2-40B4-BE49-F238E27FC236}">
                <a16:creationId xmlns:a16="http://schemas.microsoft.com/office/drawing/2014/main" id="{2E63C031-FB0F-4ECD-8476-E3479DD49F5E}"/>
              </a:ext>
            </a:extLst>
          </p:cNvPr>
          <p:cNvSpPr/>
          <p:nvPr/>
        </p:nvSpPr>
        <p:spPr>
          <a:xfrm>
            <a:off x="6008713" y="1813822"/>
            <a:ext cx="414669" cy="34555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矢印: 下カーブ 9">
            <a:extLst>
              <a:ext uri="{FF2B5EF4-FFF2-40B4-BE49-F238E27FC236}">
                <a16:creationId xmlns:a16="http://schemas.microsoft.com/office/drawing/2014/main" id="{57DF3495-8371-453B-99B7-254419399744}"/>
              </a:ext>
            </a:extLst>
          </p:cNvPr>
          <p:cNvSpPr/>
          <p:nvPr/>
        </p:nvSpPr>
        <p:spPr>
          <a:xfrm>
            <a:off x="2053402" y="653293"/>
            <a:ext cx="1871330" cy="46662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矢印: 下カーブ 19">
            <a:extLst>
              <a:ext uri="{FF2B5EF4-FFF2-40B4-BE49-F238E27FC236}">
                <a16:creationId xmlns:a16="http://schemas.microsoft.com/office/drawing/2014/main" id="{EC646A7B-650B-4C79-8585-367053B8A10C}"/>
              </a:ext>
            </a:extLst>
          </p:cNvPr>
          <p:cNvSpPr/>
          <p:nvPr/>
        </p:nvSpPr>
        <p:spPr>
          <a:xfrm flipH="1" flipV="1">
            <a:off x="2010870" y="2584302"/>
            <a:ext cx="1871331" cy="461664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878C7B3-9DCF-420A-AF97-7F2C22F9E217}"/>
              </a:ext>
            </a:extLst>
          </p:cNvPr>
          <p:cNvSpPr txBox="1"/>
          <p:nvPr/>
        </p:nvSpPr>
        <p:spPr>
          <a:xfrm>
            <a:off x="515599" y="281513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作業領域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3BAA59B-4491-4E0D-AA06-453BF2DF17C0}"/>
              </a:ext>
            </a:extLst>
          </p:cNvPr>
          <p:cNvSpPr txBox="1"/>
          <p:nvPr/>
        </p:nvSpPr>
        <p:spPr>
          <a:xfrm>
            <a:off x="321845" y="1251946"/>
            <a:ext cx="2204743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体毛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ある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種類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哺乳類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肉食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する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]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B7FAB3A-8D67-49A5-8CA3-CB89C2DC1C50}"/>
              </a:ext>
            </a:extLst>
          </p:cNvPr>
          <p:cNvSpPr txBox="1"/>
          <p:nvPr/>
        </p:nvSpPr>
        <p:spPr>
          <a:xfrm>
            <a:off x="2989067" y="3276799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ルール１をあてはめ</a:t>
            </a:r>
          </a:p>
        </p:txBody>
      </p:sp>
      <p:sp>
        <p:nvSpPr>
          <p:cNvPr id="24" name="タイトル 1">
            <a:extLst>
              <a:ext uri="{FF2B5EF4-FFF2-40B4-BE49-F238E27FC236}">
                <a16:creationId xmlns:a16="http://schemas.microsoft.com/office/drawing/2014/main" id="{43433D64-4FA4-4517-9354-D14CCCB19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推論エンジンの仕組み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5B69D60-CBE9-B697-BA85-F92388A84958}"/>
              </a:ext>
            </a:extLst>
          </p:cNvPr>
          <p:cNvSpPr/>
          <p:nvPr/>
        </p:nvSpPr>
        <p:spPr>
          <a:xfrm>
            <a:off x="905539" y="4585133"/>
            <a:ext cx="684610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1.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もし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‘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体毛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’ = ‘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ある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’</a:t>
            </a:r>
            <a:r>
              <a:rPr kumimoji="1"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ならば→ </a:t>
            </a:r>
            <a:r>
              <a:rPr kumimoji="1"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[‘</a:t>
            </a:r>
            <a:r>
              <a:rPr kumimoji="1"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種類</a:t>
            </a:r>
            <a:r>
              <a:rPr kumimoji="1"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’, 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‘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哺乳類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’</a:t>
            </a:r>
            <a:r>
              <a:rPr kumimoji="1"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]</a:t>
            </a:r>
          </a:p>
          <a:p>
            <a:r>
              <a:rPr kumimoji="1"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2.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もし</a:t>
            </a:r>
            <a:r>
              <a:rPr kumimoji="1"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‘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種類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’ = ‘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哺乳類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’ and ‘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肉食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’ = ‘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する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’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ならば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r>
              <a:rPr kumimoji="1"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　　→ </a:t>
            </a:r>
            <a:r>
              <a:rPr kumimoji="1"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[‘</a:t>
            </a:r>
            <a:r>
              <a:rPr kumimoji="1"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種類</a:t>
            </a:r>
            <a:r>
              <a:rPr kumimoji="1"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’, 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‘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肉食動物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’</a:t>
            </a:r>
            <a:r>
              <a:rPr kumimoji="1"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]</a:t>
            </a:r>
            <a:endParaRPr lang="ja-JP" altLang="en-US" sz="2400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82BE312-1CD3-DEBA-EF1E-CF0D60747525}"/>
              </a:ext>
            </a:extLst>
          </p:cNvPr>
          <p:cNvSpPr/>
          <p:nvPr/>
        </p:nvSpPr>
        <p:spPr>
          <a:xfrm>
            <a:off x="3682530" y="6356351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/>
              <a:t>ルール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B0AEA34-ADA3-E378-6C6D-0710FDBCAFB6}"/>
              </a:ext>
            </a:extLst>
          </p:cNvPr>
          <p:cNvSpPr/>
          <p:nvPr/>
        </p:nvSpPr>
        <p:spPr>
          <a:xfrm>
            <a:off x="321845" y="4258752"/>
            <a:ext cx="8620626" cy="18234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62642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C966032-C39C-45D6-BB9B-7C9D6400A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05372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円柱 2">
            <a:extLst>
              <a:ext uri="{FF2B5EF4-FFF2-40B4-BE49-F238E27FC236}">
                <a16:creationId xmlns:a16="http://schemas.microsoft.com/office/drawing/2014/main" id="{6DC6A1A4-D6C5-4AC3-A934-7B0A48B39452}"/>
              </a:ext>
            </a:extLst>
          </p:cNvPr>
          <p:cNvSpPr/>
          <p:nvPr/>
        </p:nvSpPr>
        <p:spPr>
          <a:xfrm>
            <a:off x="6582380" y="1040788"/>
            <a:ext cx="2057400" cy="1823484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7FBC1E6-119C-4796-BA70-5BDF313B066C}"/>
              </a:ext>
            </a:extLst>
          </p:cNvPr>
          <p:cNvSpPr txBox="1"/>
          <p:nvPr/>
        </p:nvSpPr>
        <p:spPr>
          <a:xfrm>
            <a:off x="7018314" y="1903407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ルール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C279A5B-AF1D-4D8A-8C39-B203903F3630}"/>
              </a:ext>
            </a:extLst>
          </p:cNvPr>
          <p:cNvSpPr txBox="1"/>
          <p:nvPr/>
        </p:nvSpPr>
        <p:spPr>
          <a:xfrm>
            <a:off x="3637653" y="1721698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推論エンジン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AC8CAEC-6F3E-4896-9229-5839D7AA9916}"/>
              </a:ext>
            </a:extLst>
          </p:cNvPr>
          <p:cNvSpPr/>
          <p:nvPr/>
        </p:nvSpPr>
        <p:spPr>
          <a:xfrm>
            <a:off x="3276639" y="1429271"/>
            <a:ext cx="2625749" cy="9482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矢印: 左 7">
            <a:extLst>
              <a:ext uri="{FF2B5EF4-FFF2-40B4-BE49-F238E27FC236}">
                <a16:creationId xmlns:a16="http://schemas.microsoft.com/office/drawing/2014/main" id="{2E63C031-FB0F-4ECD-8476-E3479DD49F5E}"/>
              </a:ext>
            </a:extLst>
          </p:cNvPr>
          <p:cNvSpPr/>
          <p:nvPr/>
        </p:nvSpPr>
        <p:spPr>
          <a:xfrm>
            <a:off x="6008713" y="1801122"/>
            <a:ext cx="414669" cy="34555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矢印: 下カーブ 9">
            <a:extLst>
              <a:ext uri="{FF2B5EF4-FFF2-40B4-BE49-F238E27FC236}">
                <a16:creationId xmlns:a16="http://schemas.microsoft.com/office/drawing/2014/main" id="{57DF3495-8371-453B-99B7-254419399744}"/>
              </a:ext>
            </a:extLst>
          </p:cNvPr>
          <p:cNvSpPr/>
          <p:nvPr/>
        </p:nvSpPr>
        <p:spPr>
          <a:xfrm>
            <a:off x="2053402" y="640593"/>
            <a:ext cx="1871330" cy="46662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矢印: 下カーブ 19">
            <a:extLst>
              <a:ext uri="{FF2B5EF4-FFF2-40B4-BE49-F238E27FC236}">
                <a16:creationId xmlns:a16="http://schemas.microsoft.com/office/drawing/2014/main" id="{EC646A7B-650B-4C79-8585-367053B8A10C}"/>
              </a:ext>
            </a:extLst>
          </p:cNvPr>
          <p:cNvSpPr/>
          <p:nvPr/>
        </p:nvSpPr>
        <p:spPr>
          <a:xfrm flipH="1" flipV="1">
            <a:off x="2010870" y="2571602"/>
            <a:ext cx="1871331" cy="461664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878C7B3-9DCF-420A-AF97-7F2C22F9E217}"/>
              </a:ext>
            </a:extLst>
          </p:cNvPr>
          <p:cNvSpPr txBox="1"/>
          <p:nvPr/>
        </p:nvSpPr>
        <p:spPr>
          <a:xfrm>
            <a:off x="515599" y="280243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作業領域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F0A21ED-F4F7-428E-B63A-ABC69239CE3B}"/>
              </a:ext>
            </a:extLst>
          </p:cNvPr>
          <p:cNvSpPr txBox="1"/>
          <p:nvPr/>
        </p:nvSpPr>
        <p:spPr>
          <a:xfrm>
            <a:off x="222167" y="1352365"/>
            <a:ext cx="2541002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体毛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ある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種類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肉食動物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肉食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する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]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141BFCD-23C4-466E-A0F2-87F57432B44E}"/>
              </a:ext>
            </a:extLst>
          </p:cNvPr>
          <p:cNvSpPr txBox="1"/>
          <p:nvPr/>
        </p:nvSpPr>
        <p:spPr>
          <a:xfrm>
            <a:off x="2989067" y="3264099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ルール２をあてはめ</a:t>
            </a:r>
          </a:p>
        </p:txBody>
      </p:sp>
      <p:sp>
        <p:nvSpPr>
          <p:cNvPr id="24" name="タイトル 1">
            <a:extLst>
              <a:ext uri="{FF2B5EF4-FFF2-40B4-BE49-F238E27FC236}">
                <a16:creationId xmlns:a16="http://schemas.microsoft.com/office/drawing/2014/main" id="{3E691BE0-6F69-4902-9118-066BFEFCB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推論エンジンの仕組み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0125CFA-C08A-D028-D8CA-017F751BD59D}"/>
              </a:ext>
            </a:extLst>
          </p:cNvPr>
          <p:cNvSpPr/>
          <p:nvPr/>
        </p:nvSpPr>
        <p:spPr>
          <a:xfrm>
            <a:off x="905539" y="4585133"/>
            <a:ext cx="684610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1.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もし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‘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体毛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’ = ‘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ある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’</a:t>
            </a:r>
            <a:r>
              <a:rPr kumimoji="1"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ならば→ </a:t>
            </a:r>
            <a:r>
              <a:rPr kumimoji="1"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[‘</a:t>
            </a:r>
            <a:r>
              <a:rPr kumimoji="1"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種類</a:t>
            </a:r>
            <a:r>
              <a:rPr kumimoji="1"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’, 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‘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哺乳類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’</a:t>
            </a:r>
            <a:r>
              <a:rPr kumimoji="1"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]</a:t>
            </a:r>
          </a:p>
          <a:p>
            <a:r>
              <a:rPr kumimoji="1"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2.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もし</a:t>
            </a:r>
            <a:r>
              <a:rPr kumimoji="1"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‘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種類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’ = ‘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哺乳類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’ and ‘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肉食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’ = ‘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する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’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ならば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r>
              <a:rPr kumimoji="1"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　　→ </a:t>
            </a:r>
            <a:r>
              <a:rPr kumimoji="1"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[‘</a:t>
            </a:r>
            <a:r>
              <a:rPr kumimoji="1"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種類</a:t>
            </a:r>
            <a:r>
              <a:rPr kumimoji="1"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’, 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‘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肉食動物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’</a:t>
            </a:r>
            <a:r>
              <a:rPr kumimoji="1"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]</a:t>
            </a:r>
            <a:endParaRPr lang="ja-JP" altLang="en-US" sz="2400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148C47C-A7ED-FAD6-1E88-EAD82AD362CF}"/>
              </a:ext>
            </a:extLst>
          </p:cNvPr>
          <p:cNvSpPr/>
          <p:nvPr/>
        </p:nvSpPr>
        <p:spPr>
          <a:xfrm>
            <a:off x="3682530" y="6356351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/>
              <a:t>ルール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EF3E579-3609-775D-DEB1-94707EEE0BEB}"/>
              </a:ext>
            </a:extLst>
          </p:cNvPr>
          <p:cNvSpPr/>
          <p:nvPr/>
        </p:nvSpPr>
        <p:spPr>
          <a:xfrm>
            <a:off x="321845" y="4258752"/>
            <a:ext cx="8620626" cy="18234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96854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7641F4-612E-47CB-A71B-93DB88363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プロダクションシステムの主な機能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C4CC60E-103B-41ED-83CD-D083408E7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644893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b="1" dirty="0">
                <a:solidFill>
                  <a:srgbClr val="C00000"/>
                </a:solidFill>
              </a:rPr>
              <a:t>プロダクションシステム</a:t>
            </a:r>
            <a:r>
              <a:rPr lang="ja-JP" altLang="en-US" sz="2400" dirty="0"/>
              <a:t>の主な機能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>
              <a:buFont typeface="+mj-lt"/>
              <a:buAutoNum type="arabicPeriod"/>
            </a:pPr>
            <a:r>
              <a:rPr lang="ja-JP" altLang="en-US" sz="2400" b="1" dirty="0">
                <a:latin typeface="メイリオ" panose="020B0604030504040204" pitchFamily="50" charset="-128"/>
              </a:rPr>
              <a:t>知識表現</a:t>
            </a:r>
            <a:r>
              <a:rPr lang="en-US" altLang="ja-JP" sz="2400" dirty="0">
                <a:latin typeface="メイリオ" panose="020B0604030504040204" pitchFamily="50" charset="-128"/>
              </a:rPr>
              <a:t>: </a:t>
            </a:r>
            <a:r>
              <a:rPr lang="ja-JP" altLang="en-US" sz="2400" dirty="0">
                <a:latin typeface="メイリオ" panose="020B0604030504040204" pitchFamily="50" charset="-128"/>
              </a:rPr>
              <a:t>規則や事実などの</a:t>
            </a:r>
            <a:r>
              <a:rPr lang="ja-JP" altLang="en-US" sz="2400" b="1" dirty="0">
                <a:latin typeface="メイリオ" panose="020B0604030504040204" pitchFamily="50" charset="-128"/>
              </a:rPr>
              <a:t>知識を適切な形式で表現</a:t>
            </a:r>
            <a:r>
              <a:rPr lang="ja-JP" altLang="en-US" sz="2400" dirty="0">
                <a:latin typeface="メイリオ" panose="020B0604030504040204" pitchFamily="50" charset="-128"/>
              </a:rPr>
              <a:t>する。</a:t>
            </a:r>
          </a:p>
          <a:p>
            <a:pPr>
              <a:buFont typeface="+mj-lt"/>
              <a:buAutoNum type="arabicPeriod"/>
            </a:pPr>
            <a:r>
              <a:rPr lang="ja-JP" altLang="en-US" sz="2400" b="1" dirty="0">
                <a:latin typeface="メイリオ" panose="020B0604030504040204" pitchFamily="50" charset="-128"/>
              </a:rPr>
              <a:t>ルールを用いた推論</a:t>
            </a:r>
            <a:r>
              <a:rPr lang="en-US" altLang="ja-JP" sz="2400" dirty="0">
                <a:latin typeface="メイリオ" panose="020B0604030504040204" pitchFamily="50" charset="-128"/>
              </a:rPr>
              <a:t>: </a:t>
            </a:r>
            <a:r>
              <a:rPr lang="ja-JP" altLang="en-US" sz="2400" b="1" dirty="0">
                <a:latin typeface="メイリオ" panose="020B0604030504040204" pitchFamily="50" charset="-128"/>
              </a:rPr>
              <a:t>事前に設定されたルール</a:t>
            </a:r>
            <a:r>
              <a:rPr lang="ja-JP" altLang="en-US" sz="2400" dirty="0">
                <a:latin typeface="メイリオ" panose="020B0604030504040204" pitchFamily="50" charset="-128"/>
              </a:rPr>
              <a:t>を使用して</a:t>
            </a:r>
            <a:r>
              <a:rPr lang="ja-JP" altLang="en-US" sz="2400" b="1" dirty="0">
                <a:latin typeface="メイリオ" panose="020B0604030504040204" pitchFamily="50" charset="-128"/>
              </a:rPr>
              <a:t>知識を変化させたり増やしたりする推論を行う</a:t>
            </a:r>
            <a:r>
              <a:rPr lang="ja-JP" altLang="en-US" sz="2400" dirty="0">
                <a:latin typeface="メイリオ" panose="020B0604030504040204" pitchFamily="50" charset="-128"/>
              </a:rPr>
              <a:t>。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r>
              <a:rPr lang="ja-JP" altLang="en-US" sz="2400" b="1" dirty="0">
                <a:latin typeface="メイリオ" panose="020B0604030504040204" pitchFamily="50" charset="-128"/>
              </a:rPr>
              <a:t>ルール</a:t>
            </a:r>
            <a:r>
              <a:rPr lang="ja-JP" altLang="en-US" sz="2400" dirty="0">
                <a:latin typeface="メイリオ" panose="020B0604030504040204" pitchFamily="50" charset="-128"/>
              </a:rPr>
              <a:t>は、「</a:t>
            </a:r>
            <a:r>
              <a:rPr lang="ja-JP" altLang="en-US" sz="2400" b="1" dirty="0">
                <a:latin typeface="メイリオ" panose="020B0604030504040204" pitchFamily="50" charset="-128"/>
              </a:rPr>
              <a:t>もし～ならば～</a:t>
            </a:r>
            <a:r>
              <a:rPr lang="ja-JP" altLang="en-US" sz="2400" dirty="0">
                <a:latin typeface="メイリオ" panose="020B0604030504040204" pitchFamily="50" charset="-128"/>
              </a:rPr>
              <a:t>」形式で表され、条件（</a:t>
            </a:r>
            <a:r>
              <a:rPr lang="ja-JP" altLang="en-US" sz="2400" b="1" dirty="0">
                <a:latin typeface="メイリオ" panose="020B0604030504040204" pitchFamily="50" charset="-128"/>
              </a:rPr>
              <a:t>もし～ </a:t>
            </a:r>
            <a:r>
              <a:rPr lang="ja-JP" altLang="en-US" sz="2400" dirty="0">
                <a:latin typeface="メイリオ" panose="020B0604030504040204" pitchFamily="50" charset="-128"/>
              </a:rPr>
              <a:t>）が満たされた場合に実行されるアクション（</a:t>
            </a:r>
            <a:r>
              <a:rPr lang="ja-JP" altLang="en-US" sz="2400" b="1" dirty="0">
                <a:latin typeface="メイリオ" panose="020B0604030504040204" pitchFamily="50" charset="-128"/>
              </a:rPr>
              <a:t>ならば～ </a:t>
            </a:r>
            <a:r>
              <a:rPr lang="ja-JP" altLang="en-US" sz="2400" dirty="0">
                <a:latin typeface="メイリオ" panose="020B0604030504040204" pitchFamily="50" charset="-128"/>
              </a:rPr>
              <a:t>）が定義される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r>
              <a:rPr lang="ja-JP" altLang="en-US" sz="2400" b="1" dirty="0">
                <a:latin typeface="メイリオ" panose="020B0604030504040204" pitchFamily="50" charset="-128"/>
              </a:rPr>
              <a:t>推論エンジン</a:t>
            </a:r>
            <a:r>
              <a:rPr lang="ja-JP" altLang="en-US" sz="2400" dirty="0">
                <a:latin typeface="メイリオ" panose="020B0604030504040204" pitchFamily="50" charset="-128"/>
              </a:rPr>
              <a:t>は、該当するルールに基づいてアクションを実行。</a:t>
            </a:r>
          </a:p>
          <a:p>
            <a:pPr marL="0" indent="0"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プロダクションシステムは人工知能（</a:t>
            </a:r>
            <a:r>
              <a:rPr lang="en-US" altLang="ja-JP" sz="2400" dirty="0">
                <a:latin typeface="メイリオ" panose="020B0604030504040204" pitchFamily="50" charset="-128"/>
              </a:rPr>
              <a:t>AI</a:t>
            </a:r>
            <a:r>
              <a:rPr lang="ja-JP" altLang="en-US" sz="2400" dirty="0">
                <a:latin typeface="メイリオ" panose="020B0604030504040204" pitchFamily="50" charset="-128"/>
              </a:rPr>
              <a:t>）やエキスパートシステムなどの分野で広く使用される手法の一つ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6AA0CB1-3088-417C-A57D-C2F6FDCB7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340184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7641F4-612E-47CB-A71B-93DB88363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プロダクションシステム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C4CC60E-103B-41ED-83CD-D083408E7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644893"/>
            <a:ext cx="8461208" cy="5333166"/>
          </a:xfrm>
        </p:spPr>
        <p:txBody>
          <a:bodyPr>
            <a:noAutofit/>
          </a:bodyPr>
          <a:lstStyle/>
          <a:p>
            <a:r>
              <a:rPr lang="ja-JP" altLang="en-US" sz="2400" b="1" dirty="0"/>
              <a:t>作業領域の知識 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知識は、次のように書くことができる。 </a:t>
            </a:r>
          </a:p>
          <a:p>
            <a:pPr marL="0" indent="0">
              <a:buNone/>
            </a:pPr>
            <a:r>
              <a:rPr lang="en-US" altLang="ja-JP" sz="2400" dirty="0"/>
              <a:t>	['</a:t>
            </a:r>
            <a:r>
              <a:rPr lang="ja-JP" altLang="en-US" sz="2400" dirty="0"/>
              <a:t>体毛</a:t>
            </a:r>
            <a:r>
              <a:rPr lang="en-US" altLang="ja-JP" sz="2400" dirty="0"/>
              <a:t>', '</a:t>
            </a:r>
            <a:r>
              <a:rPr lang="ja-JP" altLang="en-US" sz="2400" dirty="0"/>
              <a:t>ある</a:t>
            </a:r>
            <a:r>
              <a:rPr lang="en-US" altLang="ja-JP" sz="2400" dirty="0"/>
              <a:t>'] </a:t>
            </a:r>
          </a:p>
          <a:p>
            <a:pPr marL="0" indent="0">
              <a:buNone/>
            </a:pPr>
            <a:r>
              <a:rPr lang="en-US" altLang="ja-JP" sz="2400" dirty="0"/>
              <a:t>	['</a:t>
            </a:r>
            <a:r>
              <a:rPr lang="ja-JP" altLang="en-US" sz="2400" dirty="0"/>
              <a:t>肉食</a:t>
            </a:r>
            <a:r>
              <a:rPr lang="en-US" altLang="ja-JP" sz="2400" dirty="0"/>
              <a:t>', '</a:t>
            </a:r>
            <a:r>
              <a:rPr lang="ja-JP" altLang="en-US" sz="2400" dirty="0"/>
              <a:t>する</a:t>
            </a:r>
            <a:r>
              <a:rPr lang="en-US" altLang="ja-JP" sz="2400" dirty="0"/>
              <a:t>’] </a:t>
            </a:r>
          </a:p>
          <a:p>
            <a:endParaRPr lang="en-US" altLang="ja-JP" sz="2400" b="1" dirty="0"/>
          </a:p>
          <a:p>
            <a:r>
              <a:rPr lang="ja-JP" altLang="en-US" sz="2400" b="1" dirty="0"/>
              <a:t>ルール</a:t>
            </a:r>
            <a:r>
              <a:rPr lang="ja-JP" altLang="en-US" sz="2400" dirty="0"/>
              <a:t> 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ルールは次のように書くことができる。 </a:t>
            </a:r>
          </a:p>
          <a:p>
            <a:pPr marL="0" indent="0">
              <a:buNone/>
            </a:pPr>
            <a:r>
              <a:rPr lang="ja-JP" altLang="en-US" sz="2400" dirty="0"/>
              <a:t>   </a:t>
            </a:r>
            <a:r>
              <a:rPr lang="ja-JP" altLang="en-US" sz="2400" dirty="0">
                <a:solidFill>
                  <a:srgbClr val="FF0000"/>
                </a:solidFill>
              </a:rPr>
              <a:t> もし</a:t>
            </a:r>
            <a:r>
              <a:rPr lang="en-US" altLang="ja-JP" sz="2400" dirty="0"/>
              <a:t>'</a:t>
            </a:r>
            <a:r>
              <a:rPr lang="ja-JP" altLang="en-US" sz="2400" dirty="0"/>
              <a:t>体毛</a:t>
            </a:r>
            <a:r>
              <a:rPr lang="en-US" altLang="ja-JP" sz="2400" dirty="0"/>
              <a:t>' = ‘</a:t>
            </a:r>
            <a:r>
              <a:rPr lang="ja-JP" altLang="en-US" sz="2400" dirty="0"/>
              <a:t>ある</a:t>
            </a:r>
            <a:r>
              <a:rPr lang="en-US" altLang="ja-JP" sz="2400" dirty="0"/>
              <a:t>’</a:t>
            </a:r>
            <a:r>
              <a:rPr lang="ja-JP" altLang="en-US" sz="2400" dirty="0">
                <a:solidFill>
                  <a:srgbClr val="FF0000"/>
                </a:solidFill>
              </a:rPr>
              <a:t>ならば</a:t>
            </a:r>
            <a:r>
              <a:rPr lang="en-US" altLang="ja-JP" sz="2400" dirty="0"/>
              <a:t>→ ['</a:t>
            </a:r>
            <a:r>
              <a:rPr lang="ja-JP" altLang="en-US" sz="2400" dirty="0"/>
              <a:t>種類</a:t>
            </a:r>
            <a:r>
              <a:rPr lang="en-US" altLang="ja-JP" sz="2400" dirty="0"/>
              <a:t>', '</a:t>
            </a:r>
            <a:r>
              <a:rPr lang="ja-JP" altLang="en-US" sz="2400" dirty="0"/>
              <a:t>哺乳類</a:t>
            </a:r>
            <a:r>
              <a:rPr lang="en-US" altLang="ja-JP" sz="2400" dirty="0"/>
              <a:t>'] </a:t>
            </a:r>
          </a:p>
          <a:p>
            <a:pPr marL="0" indent="0">
              <a:buNone/>
            </a:pPr>
            <a:r>
              <a:rPr lang="en-US" altLang="ja-JP" sz="2400" dirty="0"/>
              <a:t>    </a:t>
            </a:r>
            <a:r>
              <a:rPr lang="ja-JP" altLang="en-US" sz="2400" dirty="0">
                <a:solidFill>
                  <a:srgbClr val="FF0000"/>
                </a:solidFill>
              </a:rPr>
              <a:t>もし</a:t>
            </a:r>
            <a:r>
              <a:rPr lang="en-US" altLang="ja-JP" sz="2400" dirty="0"/>
              <a:t>'</a:t>
            </a:r>
            <a:r>
              <a:rPr lang="ja-JP" altLang="en-US" sz="2400" dirty="0"/>
              <a:t>種類</a:t>
            </a:r>
            <a:r>
              <a:rPr lang="en-US" altLang="ja-JP" sz="2400" dirty="0"/>
              <a:t>' = '</a:t>
            </a:r>
            <a:r>
              <a:rPr lang="ja-JP" altLang="en-US" sz="2400" dirty="0"/>
              <a:t>哺乳類</a:t>
            </a:r>
            <a:r>
              <a:rPr lang="en-US" altLang="ja-JP" sz="2400" dirty="0"/>
              <a:t>' and '</a:t>
            </a:r>
            <a:r>
              <a:rPr lang="ja-JP" altLang="en-US" sz="2400" dirty="0"/>
              <a:t>肉食</a:t>
            </a:r>
            <a:r>
              <a:rPr lang="en-US" altLang="ja-JP" sz="2400" dirty="0"/>
              <a:t>' = ‘</a:t>
            </a:r>
            <a:r>
              <a:rPr lang="ja-JP" altLang="en-US" sz="2400" dirty="0"/>
              <a:t>する</a:t>
            </a:r>
            <a:r>
              <a:rPr lang="en-US" altLang="ja-JP" sz="2400" dirty="0"/>
              <a:t>’</a:t>
            </a:r>
            <a:r>
              <a:rPr lang="ja-JP" altLang="en-US" sz="2400" dirty="0">
                <a:solidFill>
                  <a:srgbClr val="FF0000"/>
                </a:solidFill>
              </a:rPr>
              <a:t>ならば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ja-JP" sz="2400" dirty="0"/>
              <a:t>	 → ['</a:t>
            </a:r>
            <a:r>
              <a:rPr lang="ja-JP" altLang="en-US" sz="2400" dirty="0"/>
              <a:t>種類</a:t>
            </a:r>
            <a:r>
              <a:rPr lang="en-US" altLang="ja-JP" sz="2400" dirty="0"/>
              <a:t>', '</a:t>
            </a:r>
            <a:r>
              <a:rPr lang="ja-JP" altLang="en-US" sz="2400" dirty="0"/>
              <a:t>肉食動物</a:t>
            </a:r>
            <a:r>
              <a:rPr lang="en-US" altLang="ja-JP" sz="2400" dirty="0"/>
              <a:t>'] </a:t>
            </a:r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6AA0CB1-3088-417C-A57D-C2F6FDCB7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69537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87792"/>
            <a:ext cx="7852144" cy="519390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ja-JP" altLang="en-US" sz="2400" b="1" dirty="0"/>
              <a:t>ルールは複数可能</a:t>
            </a:r>
            <a:r>
              <a:rPr lang="en-US" altLang="ja-JP" sz="2400" dirty="0"/>
              <a:t>: </a:t>
            </a:r>
            <a:r>
              <a:rPr lang="ja-JP" altLang="en-US" sz="2400" dirty="0"/>
              <a:t>プロダクションシステムでは、</a:t>
            </a:r>
            <a:r>
              <a:rPr lang="ja-JP" altLang="en-US" sz="2400" b="1" dirty="0"/>
              <a:t>複数のルールが存在する</a:t>
            </a:r>
            <a:r>
              <a:rPr lang="ja-JP" altLang="en-US" sz="2400" dirty="0"/>
              <a:t>ことが一般的。</a:t>
            </a:r>
            <a:endParaRPr lang="en-US" altLang="ja-JP" sz="2400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endParaRPr lang="ja-JP" altLang="en-US" sz="2400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ja-JP" altLang="en-US" sz="2400" b="1" dirty="0"/>
              <a:t>ルールの適用順序による結果の変化</a:t>
            </a:r>
            <a:r>
              <a:rPr lang="en-US" altLang="ja-JP" sz="2400" dirty="0"/>
              <a:t>: </a:t>
            </a:r>
            <a:r>
              <a:rPr lang="ja-JP" altLang="en-US" sz="2400" dirty="0"/>
              <a:t>実は，ルールを適用する順序によって、結果が異なることがありえる。</a:t>
            </a:r>
            <a:endParaRPr lang="en-US" altLang="ja-JP" sz="2400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ルール</a:t>
            </a:r>
            <a:r>
              <a:rPr lang="en-US" altLang="ja-JP" sz="2400" b="1" dirty="0"/>
              <a:t>1: </a:t>
            </a:r>
            <a:r>
              <a:rPr lang="ja-JP" altLang="en-US" sz="2400" b="1" dirty="0">
                <a:solidFill>
                  <a:srgbClr val="FF0000"/>
                </a:solidFill>
              </a:rPr>
              <a:t>もし</a:t>
            </a:r>
            <a:r>
              <a:rPr lang="en-US" altLang="ja-JP" sz="2400" b="1" dirty="0"/>
              <a:t> </a:t>
            </a:r>
            <a:r>
              <a:rPr lang="ja-JP" altLang="en-US" sz="2400" b="1" dirty="0"/>
              <a:t>雨が降っている </a:t>
            </a:r>
            <a:r>
              <a:rPr lang="ja-JP" altLang="en-US" sz="2400" b="1" dirty="0">
                <a:solidFill>
                  <a:srgbClr val="FF0000"/>
                </a:solidFill>
              </a:rPr>
              <a:t>ならば</a:t>
            </a:r>
            <a:r>
              <a:rPr lang="en-US" altLang="ja-JP" sz="2400" b="1" dirty="0"/>
              <a:t> </a:t>
            </a:r>
            <a:r>
              <a:rPr lang="ja-JP" altLang="en-US" sz="2400" b="1" dirty="0"/>
              <a:t>傘を持つ，すぐに出かける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b="1" dirty="0"/>
              <a:t>ルール</a:t>
            </a:r>
            <a:r>
              <a:rPr lang="en-US" altLang="ja-JP" sz="2400" b="1" dirty="0"/>
              <a:t>2: </a:t>
            </a:r>
            <a:r>
              <a:rPr lang="ja-JP" altLang="en-US" sz="2400" b="1" dirty="0">
                <a:solidFill>
                  <a:srgbClr val="FF0000"/>
                </a:solidFill>
              </a:rPr>
              <a:t>もし</a:t>
            </a:r>
            <a:r>
              <a:rPr lang="en-US" altLang="ja-JP" sz="2400" b="1" dirty="0"/>
              <a:t> </a:t>
            </a:r>
            <a:r>
              <a:rPr lang="ja-JP" altLang="en-US" sz="2400" b="1" dirty="0"/>
              <a:t>雨が降っている かつ</a:t>
            </a:r>
            <a:r>
              <a:rPr lang="en-US" altLang="ja-JP" sz="2400" b="1" dirty="0"/>
              <a:t> </a:t>
            </a:r>
            <a:r>
              <a:rPr lang="ja-JP" altLang="en-US" sz="2400" b="1" dirty="0"/>
              <a:t>風が強い </a:t>
            </a:r>
            <a:r>
              <a:rPr lang="ja-JP" altLang="en-US" sz="2400" b="1" dirty="0">
                <a:solidFill>
                  <a:srgbClr val="FF0000"/>
                </a:solidFill>
              </a:rPr>
              <a:t>ならば</a:t>
            </a:r>
            <a:r>
              <a:rPr lang="en-US" altLang="ja-JP" sz="2400" b="1" dirty="0"/>
              <a:t> </a:t>
            </a:r>
            <a:r>
              <a:rPr lang="ja-JP" altLang="en-US" sz="2400" b="1" dirty="0"/>
              <a:t>コートを着る，傘は置いていく，すぐに出かける</a:t>
            </a:r>
            <a:endParaRPr lang="en-US" altLang="ja-JP" sz="2400" b="1" dirty="0"/>
          </a:p>
          <a:p>
            <a:pPr marL="0" indent="0">
              <a:buNone/>
            </a:pPr>
            <a:endParaRPr lang="en-US" altLang="ja-JP" sz="1600" dirty="0"/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endParaRPr lang="ja-JP" altLang="en-US" sz="24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EB52B649-2D1D-433C-8FEA-2DEDE6EC4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プロダクションシステムの特質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757214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55E3BA-A1F6-4592-8741-CD8EEB210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プロダクションシステムの仕組み　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22DDEF7-B17E-41B9-909D-C01BCE12B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762417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① </a:t>
            </a:r>
            <a:r>
              <a:rPr lang="ja-JP" altLang="en-US" sz="2400" b="1" dirty="0">
                <a:latin typeface="メイリオ" panose="020B0604030504040204" pitchFamily="50" charset="-128"/>
              </a:rPr>
              <a:t>作業領域：</a:t>
            </a:r>
            <a:r>
              <a:rPr lang="ja-JP" altLang="en-US" sz="2400" dirty="0">
                <a:latin typeface="メイリオ" panose="020B0604030504040204" pitchFamily="50" charset="-128"/>
              </a:rPr>
              <a:t>作業領域には知識を配置する。作業領域内の知識は変化する可能性がある。 知識は、次のような形式で表現できる。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400" b="1" dirty="0">
                <a:latin typeface="メイリオ" panose="020B0604030504040204" pitchFamily="50" charset="-128"/>
              </a:rPr>
              <a:t>	['</a:t>
            </a:r>
            <a:r>
              <a:rPr lang="ja-JP" altLang="en-US" sz="2400" b="1" dirty="0">
                <a:latin typeface="メイリオ" panose="020B0604030504040204" pitchFamily="50" charset="-128"/>
              </a:rPr>
              <a:t>体毛</a:t>
            </a:r>
            <a:r>
              <a:rPr lang="en-US" altLang="ja-JP" sz="2400" b="1" dirty="0">
                <a:latin typeface="メイリオ" panose="020B0604030504040204" pitchFamily="50" charset="-128"/>
              </a:rPr>
              <a:t>', '</a:t>
            </a:r>
            <a:r>
              <a:rPr lang="ja-JP" altLang="en-US" sz="2400" b="1" dirty="0">
                <a:latin typeface="メイリオ" panose="020B0604030504040204" pitchFamily="50" charset="-128"/>
              </a:rPr>
              <a:t>ある</a:t>
            </a:r>
            <a:r>
              <a:rPr lang="en-US" altLang="ja-JP" sz="2400" b="1" dirty="0">
                <a:latin typeface="メイリオ" panose="020B0604030504040204" pitchFamily="50" charset="-128"/>
              </a:rPr>
              <a:t>’]</a:t>
            </a:r>
          </a:p>
          <a:p>
            <a:pPr marL="0" indent="0">
              <a:buNone/>
            </a:pPr>
            <a:r>
              <a:rPr lang="en-US" altLang="ja-JP" sz="2400" b="1" dirty="0">
                <a:latin typeface="メイリオ" panose="020B0604030504040204" pitchFamily="50" charset="-128"/>
              </a:rPr>
              <a:t>	['</a:t>
            </a:r>
            <a:r>
              <a:rPr lang="ja-JP" altLang="en-US" sz="2400" b="1" dirty="0">
                <a:latin typeface="メイリオ" panose="020B0604030504040204" pitchFamily="50" charset="-128"/>
              </a:rPr>
              <a:t>肉食</a:t>
            </a:r>
            <a:r>
              <a:rPr lang="en-US" altLang="ja-JP" sz="2400" b="1" dirty="0">
                <a:latin typeface="メイリオ" panose="020B0604030504040204" pitchFamily="50" charset="-128"/>
              </a:rPr>
              <a:t>', '</a:t>
            </a:r>
            <a:r>
              <a:rPr lang="ja-JP" altLang="en-US" sz="2400" b="1" dirty="0">
                <a:latin typeface="メイリオ" panose="020B0604030504040204" pitchFamily="50" charset="-128"/>
              </a:rPr>
              <a:t>する</a:t>
            </a:r>
            <a:r>
              <a:rPr lang="en-US" altLang="ja-JP" sz="2400" b="1" dirty="0">
                <a:latin typeface="メイリオ" panose="020B0604030504040204" pitchFamily="50" charset="-128"/>
              </a:rPr>
              <a:t>']</a:t>
            </a:r>
          </a:p>
          <a:p>
            <a:pPr marL="0" indent="0"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② </a:t>
            </a:r>
            <a:r>
              <a:rPr lang="ja-JP" altLang="en-US" sz="2400" b="1" dirty="0">
                <a:latin typeface="メイリオ" panose="020B0604030504040204" pitchFamily="50" charset="-128"/>
              </a:rPr>
              <a:t>推論エンジン： </a:t>
            </a:r>
            <a:r>
              <a:rPr lang="ja-JP" altLang="en-US" sz="2400" dirty="0">
                <a:latin typeface="メイリオ" panose="020B0604030504040204" pitchFamily="50" charset="-128"/>
              </a:rPr>
              <a:t>推論エンジンは、</a:t>
            </a:r>
            <a:r>
              <a:rPr lang="ja-JP" altLang="en-US" sz="2400" b="1" dirty="0">
                <a:latin typeface="メイリオ" panose="020B0604030504040204" pitchFamily="50" charset="-128"/>
              </a:rPr>
              <a:t>ルール</a:t>
            </a:r>
            <a:r>
              <a:rPr lang="ja-JP" altLang="en-US" sz="2400" dirty="0">
                <a:latin typeface="メイリオ" panose="020B0604030504040204" pitchFamily="50" charset="-128"/>
              </a:rPr>
              <a:t>を使用して</a:t>
            </a:r>
            <a:r>
              <a:rPr lang="ja-JP" altLang="en-US" sz="2400" b="1" dirty="0">
                <a:latin typeface="メイリオ" panose="020B0604030504040204" pitchFamily="50" charset="-128"/>
              </a:rPr>
              <a:t>作業領域内の知識を変更</a:t>
            </a:r>
            <a:r>
              <a:rPr lang="ja-JP" altLang="en-US" sz="2400" dirty="0">
                <a:latin typeface="メイリオ" panose="020B0604030504040204" pitchFamily="50" charset="-128"/>
              </a:rPr>
              <a:t>する</a:t>
            </a:r>
            <a:r>
              <a:rPr lang="ja-JP" altLang="en-US" sz="2400" b="1" dirty="0">
                <a:latin typeface="メイリオ" panose="020B0604030504040204" pitchFamily="50" charset="-128"/>
              </a:rPr>
              <a:t>推論</a:t>
            </a:r>
            <a:r>
              <a:rPr lang="ja-JP" altLang="en-US" sz="2400" dirty="0">
                <a:latin typeface="メイリオ" panose="020B0604030504040204" pitchFamily="50" charset="-128"/>
              </a:rPr>
              <a:t>を行います。</a:t>
            </a:r>
          </a:p>
          <a:p>
            <a:pPr marL="0" indent="0"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③</a:t>
            </a:r>
            <a:r>
              <a:rPr lang="ja-JP" altLang="en-US" sz="2400" b="1" dirty="0">
                <a:latin typeface="メイリオ" panose="020B0604030504040204" pitchFamily="50" charset="-128"/>
              </a:rPr>
              <a:t> ルール</a:t>
            </a:r>
            <a:r>
              <a:rPr lang="ja-JP" altLang="en-US" sz="2400" dirty="0">
                <a:latin typeface="メイリオ" panose="020B0604030504040204" pitchFamily="50" charset="-128"/>
              </a:rPr>
              <a:t>：ルールは、</a:t>
            </a:r>
            <a:r>
              <a:rPr lang="ja-JP" altLang="en-US" sz="2400" b="1" dirty="0">
                <a:latin typeface="メイリオ" panose="020B0604030504040204" pitchFamily="50" charset="-128"/>
              </a:rPr>
              <a:t>既存の知識</a:t>
            </a:r>
            <a:r>
              <a:rPr lang="ja-JP" altLang="en-US" sz="2400" dirty="0">
                <a:latin typeface="メイリオ" panose="020B0604030504040204" pitchFamily="50" charset="-128"/>
              </a:rPr>
              <a:t>から</a:t>
            </a:r>
            <a:r>
              <a:rPr lang="ja-JP" altLang="en-US" sz="2400" b="1" dirty="0">
                <a:latin typeface="メイリオ" panose="020B0604030504040204" pitchFamily="50" charset="-128"/>
              </a:rPr>
              <a:t>新しい知識を生成</a:t>
            </a:r>
            <a:r>
              <a:rPr lang="ja-JP" altLang="en-US" sz="2400" dirty="0">
                <a:latin typeface="メイリオ" panose="020B0604030504040204" pitchFamily="50" charset="-128"/>
              </a:rPr>
              <a:t>したり、</a:t>
            </a:r>
            <a:r>
              <a:rPr lang="ja-JP" altLang="en-US" sz="2400" b="1" dirty="0">
                <a:latin typeface="メイリオ" panose="020B0604030504040204" pitchFamily="50" charset="-128"/>
              </a:rPr>
              <a:t>知識を変更するための規則</a:t>
            </a:r>
            <a:r>
              <a:rPr lang="ja-JP" altLang="en-US" sz="2400" dirty="0">
                <a:latin typeface="メイリオ" panose="020B0604030504040204" pitchFamily="50" charset="-128"/>
              </a:rPr>
              <a:t>です。 ルールは次のような形式で表現することができる。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</a:rPr>
              <a:t>もし</a:t>
            </a:r>
            <a:r>
              <a:rPr lang="en-US" altLang="ja-JP" sz="2400" dirty="0">
                <a:latin typeface="メイリオ" panose="020B0604030504040204" pitchFamily="50" charset="-128"/>
              </a:rPr>
              <a:t>'</a:t>
            </a:r>
            <a:r>
              <a:rPr lang="ja-JP" altLang="en-US" sz="2400" dirty="0">
                <a:latin typeface="メイリオ" panose="020B0604030504040204" pitchFamily="50" charset="-128"/>
              </a:rPr>
              <a:t>体毛</a:t>
            </a:r>
            <a:r>
              <a:rPr lang="en-US" altLang="ja-JP" sz="2400" dirty="0">
                <a:latin typeface="メイリオ" panose="020B0604030504040204" pitchFamily="50" charset="-128"/>
              </a:rPr>
              <a:t>' = ‘</a:t>
            </a:r>
            <a:r>
              <a:rPr lang="ja-JP" altLang="en-US" sz="2400" dirty="0">
                <a:latin typeface="メイリオ" panose="020B0604030504040204" pitchFamily="50" charset="-128"/>
              </a:rPr>
              <a:t>ある</a:t>
            </a:r>
            <a:r>
              <a:rPr lang="en-US" altLang="ja-JP" sz="2400" dirty="0">
                <a:latin typeface="メイリオ" panose="020B0604030504040204" pitchFamily="50" charset="-128"/>
              </a:rPr>
              <a:t>’</a:t>
            </a: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</a:rPr>
              <a:t>ならば</a:t>
            </a:r>
            <a:r>
              <a:rPr lang="en-US" altLang="ja-JP" sz="2400" dirty="0">
                <a:latin typeface="メイリオ" panose="020B0604030504040204" pitchFamily="50" charset="-128"/>
              </a:rPr>
              <a:t>→ ['</a:t>
            </a:r>
            <a:r>
              <a:rPr lang="ja-JP" altLang="en-US" sz="2400" dirty="0">
                <a:latin typeface="メイリオ" panose="020B0604030504040204" pitchFamily="50" charset="-128"/>
              </a:rPr>
              <a:t>種類</a:t>
            </a:r>
            <a:r>
              <a:rPr lang="en-US" altLang="ja-JP" sz="2400" dirty="0">
                <a:latin typeface="メイリオ" panose="020B0604030504040204" pitchFamily="50" charset="-128"/>
              </a:rPr>
              <a:t>', '</a:t>
            </a:r>
            <a:r>
              <a:rPr lang="ja-JP" altLang="en-US" sz="2400" dirty="0">
                <a:latin typeface="メイリオ" panose="020B0604030504040204" pitchFamily="50" charset="-128"/>
              </a:rPr>
              <a:t>哺乳類</a:t>
            </a:r>
            <a:r>
              <a:rPr lang="en-US" altLang="ja-JP" sz="2400" dirty="0">
                <a:latin typeface="メイリオ" panose="020B0604030504040204" pitchFamily="50" charset="-128"/>
              </a:rPr>
              <a:t>']</a:t>
            </a: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</a:rPr>
              <a:t>もし</a:t>
            </a:r>
            <a:r>
              <a:rPr lang="en-US" altLang="ja-JP" sz="2400" dirty="0">
                <a:latin typeface="メイリオ" panose="020B0604030504040204" pitchFamily="50" charset="-128"/>
              </a:rPr>
              <a:t>'</a:t>
            </a:r>
            <a:r>
              <a:rPr lang="ja-JP" altLang="en-US" sz="2400" dirty="0">
                <a:latin typeface="メイリオ" panose="020B0604030504040204" pitchFamily="50" charset="-128"/>
              </a:rPr>
              <a:t>種類</a:t>
            </a:r>
            <a:r>
              <a:rPr lang="en-US" altLang="ja-JP" sz="2400" dirty="0">
                <a:latin typeface="メイリオ" panose="020B0604030504040204" pitchFamily="50" charset="-128"/>
              </a:rPr>
              <a:t>' = '</a:t>
            </a:r>
            <a:r>
              <a:rPr lang="ja-JP" altLang="en-US" sz="2400" dirty="0">
                <a:latin typeface="メイリオ" panose="020B0604030504040204" pitchFamily="50" charset="-128"/>
              </a:rPr>
              <a:t>哺乳類</a:t>
            </a:r>
            <a:r>
              <a:rPr lang="en-US" altLang="ja-JP" sz="2400" dirty="0">
                <a:latin typeface="メイリオ" panose="020B0604030504040204" pitchFamily="50" charset="-128"/>
              </a:rPr>
              <a:t>' and '</a:t>
            </a:r>
            <a:r>
              <a:rPr lang="ja-JP" altLang="en-US" sz="2400" dirty="0">
                <a:latin typeface="メイリオ" panose="020B0604030504040204" pitchFamily="50" charset="-128"/>
              </a:rPr>
              <a:t>肉食</a:t>
            </a:r>
            <a:r>
              <a:rPr lang="en-US" altLang="ja-JP" sz="2400" dirty="0">
                <a:latin typeface="メイリオ" panose="020B0604030504040204" pitchFamily="50" charset="-128"/>
              </a:rPr>
              <a:t>' = '</a:t>
            </a:r>
            <a:r>
              <a:rPr lang="ja-JP" altLang="en-US" sz="2400" dirty="0">
                <a:latin typeface="メイリオ" panose="020B0604030504040204" pitchFamily="50" charset="-128"/>
              </a:rPr>
              <a:t>する</a:t>
            </a:r>
            <a:r>
              <a:rPr lang="en-US" altLang="ja-JP" sz="2400" dirty="0">
                <a:latin typeface="メイリオ" panose="020B0604030504040204" pitchFamily="50" charset="-128"/>
              </a:rPr>
              <a:t>'</a:t>
            </a: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</a:rPr>
              <a:t>ならば</a:t>
            </a:r>
            <a:r>
              <a:rPr lang="en-US" altLang="ja-JP" sz="2400" dirty="0">
                <a:latin typeface="メイリオ" panose="020B0604030504040204" pitchFamily="50" charset="-128"/>
              </a:rPr>
              <a:t>→ ['</a:t>
            </a:r>
            <a:r>
              <a:rPr lang="ja-JP" altLang="en-US" sz="2400" dirty="0">
                <a:latin typeface="メイリオ" panose="020B0604030504040204" pitchFamily="50" charset="-128"/>
              </a:rPr>
              <a:t>種類</a:t>
            </a:r>
            <a:r>
              <a:rPr lang="en-US" altLang="ja-JP" sz="2400" dirty="0">
                <a:latin typeface="メイリオ" panose="020B0604030504040204" pitchFamily="50" charset="-128"/>
              </a:rPr>
              <a:t>', '</a:t>
            </a:r>
            <a:r>
              <a:rPr lang="ja-JP" altLang="en-US" sz="2400" dirty="0">
                <a:latin typeface="メイリオ" panose="020B0604030504040204" pitchFamily="50" charset="-128"/>
              </a:rPr>
              <a:t>肉食動物</a:t>
            </a:r>
            <a:r>
              <a:rPr lang="en-US" altLang="ja-JP" sz="2400" dirty="0">
                <a:latin typeface="メイリオ" panose="020B0604030504040204" pitchFamily="50" charset="-128"/>
              </a:rPr>
              <a:t>']</a:t>
            </a:r>
          </a:p>
          <a:p>
            <a:pPr marL="0" indent="0">
              <a:buNone/>
            </a:pPr>
            <a:endParaRPr kumimoji="1" lang="ja-JP" altLang="en-US" sz="20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ED63BE4-7B85-4C39-9958-DB456BF85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80123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373085" y="136524"/>
            <a:ext cx="6193399" cy="62198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①知識表現という</a:t>
            </a:r>
            <a:r>
              <a:rPr lang="en-US" altLang="ja-JP" sz="2400" b="1" dirty="0">
                <a:solidFill>
                  <a:srgbClr val="374151"/>
                </a:solidFill>
                <a:latin typeface="Söhne"/>
              </a:rPr>
              <a:t>AI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技術の理解</a:t>
            </a:r>
          </a:p>
          <a:p>
            <a:pPr marL="0" indent="0">
              <a:buNone/>
            </a:pPr>
            <a:r>
              <a:rPr lang="ja-JP" altLang="en-US" sz="2000" dirty="0">
                <a:solidFill>
                  <a:srgbClr val="374151"/>
                </a:solidFill>
                <a:latin typeface="Söhne"/>
              </a:rPr>
              <a:t>　</a:t>
            </a:r>
            <a:r>
              <a:rPr lang="ja-JP" altLang="en-US" sz="2000" b="1" dirty="0">
                <a:solidFill>
                  <a:srgbClr val="374151"/>
                </a:solidFill>
                <a:latin typeface="Söhne"/>
              </a:rPr>
              <a:t>知識</a:t>
            </a:r>
            <a:r>
              <a:rPr lang="ja-JP" altLang="en-US" sz="2000" dirty="0">
                <a:solidFill>
                  <a:srgbClr val="374151"/>
                </a:solidFill>
                <a:latin typeface="Söhne"/>
              </a:rPr>
              <a:t>を</a:t>
            </a:r>
            <a:r>
              <a:rPr lang="ja-JP" altLang="en-US" sz="2000" b="1" dirty="0">
                <a:solidFill>
                  <a:srgbClr val="374151"/>
                </a:solidFill>
                <a:latin typeface="Söhne"/>
              </a:rPr>
              <a:t>コンピュータに理解させる手法</a:t>
            </a:r>
            <a:r>
              <a:rPr lang="ja-JP" altLang="en-US" sz="2000" dirty="0">
                <a:solidFill>
                  <a:srgbClr val="374151"/>
                </a:solidFill>
                <a:latin typeface="Söhne"/>
              </a:rPr>
              <a:t>である。通常、知識表現にはプログラミング言語（例：</a:t>
            </a:r>
            <a:r>
              <a:rPr lang="en-US" altLang="ja-JP" sz="2000" dirty="0">
                <a:solidFill>
                  <a:srgbClr val="374151"/>
                </a:solidFill>
                <a:latin typeface="Söhne"/>
              </a:rPr>
              <a:t>Python</a:t>
            </a:r>
            <a:r>
              <a:rPr lang="ja-JP" altLang="en-US" sz="2000" dirty="0">
                <a:solidFill>
                  <a:srgbClr val="374151"/>
                </a:solidFill>
                <a:latin typeface="Söhne"/>
              </a:rPr>
              <a:t>）が用いられ、</a:t>
            </a:r>
            <a:r>
              <a:rPr lang="ja-JP" altLang="en-US" sz="2000" b="1" dirty="0">
                <a:solidFill>
                  <a:srgbClr val="374151"/>
                </a:solidFill>
                <a:latin typeface="Söhne"/>
              </a:rPr>
              <a:t>人間もその内容を理解し、追加や修正が可能</a:t>
            </a:r>
            <a:r>
              <a:rPr lang="ja-JP" altLang="en-US" sz="2000" dirty="0">
                <a:solidFill>
                  <a:srgbClr val="374151"/>
                </a:solidFill>
                <a:latin typeface="Söhne"/>
              </a:rPr>
              <a:t>である。知識表現は、</a:t>
            </a:r>
            <a:r>
              <a:rPr lang="ja-JP" altLang="en-US" sz="2000" b="1" dirty="0">
                <a:solidFill>
                  <a:srgbClr val="374151"/>
                </a:solidFill>
                <a:latin typeface="Söhne"/>
              </a:rPr>
              <a:t>高度な</a:t>
            </a:r>
            <a:r>
              <a:rPr lang="en-US" altLang="ja-JP" sz="2000" b="1" dirty="0">
                <a:solidFill>
                  <a:srgbClr val="374151"/>
                </a:solidFill>
                <a:latin typeface="Söhne"/>
              </a:rPr>
              <a:t>AI</a:t>
            </a:r>
            <a:r>
              <a:rPr lang="ja-JP" altLang="en-US" sz="2000" b="1" dirty="0">
                <a:solidFill>
                  <a:srgbClr val="374151"/>
                </a:solidFill>
                <a:latin typeface="Söhne"/>
              </a:rPr>
              <a:t>システムの設計や開発の基礎</a:t>
            </a:r>
            <a:r>
              <a:rPr lang="ja-JP" altLang="en-US" sz="2000" dirty="0">
                <a:solidFill>
                  <a:srgbClr val="374151"/>
                </a:solidFill>
                <a:latin typeface="Söhne"/>
              </a:rPr>
              <a:t>となる。</a:t>
            </a:r>
          </a:p>
          <a:p>
            <a:pPr marL="0" indent="0">
              <a:buNone/>
            </a:pPr>
            <a:endParaRPr lang="ja-JP" altLang="en-US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②ルールベースの知識表現</a:t>
            </a:r>
          </a:p>
          <a:p>
            <a:pPr marL="0" indent="0">
              <a:buNone/>
            </a:pPr>
            <a:r>
              <a:rPr lang="ja-JP" altLang="en-US" sz="2000" dirty="0">
                <a:solidFill>
                  <a:srgbClr val="374151"/>
                </a:solidFill>
                <a:latin typeface="Söhne"/>
              </a:rPr>
              <a:t>　プロダクションシステムの基礎となる</a:t>
            </a:r>
            <a:r>
              <a:rPr lang="ja-JP" altLang="en-US" sz="2000" b="1" dirty="0">
                <a:solidFill>
                  <a:srgbClr val="374151"/>
                </a:solidFill>
                <a:latin typeface="Söhne"/>
              </a:rPr>
              <a:t>ルールベースの知識表現</a:t>
            </a:r>
            <a:r>
              <a:rPr lang="ja-JP" altLang="en-US" sz="2000" dirty="0">
                <a:solidFill>
                  <a:srgbClr val="374151"/>
                </a:solidFill>
                <a:latin typeface="Söhne"/>
              </a:rPr>
              <a:t>は、工学の分野での</a:t>
            </a:r>
            <a:r>
              <a:rPr lang="ja-JP" altLang="en-US" sz="2000" b="1" dirty="0">
                <a:solidFill>
                  <a:srgbClr val="374151"/>
                </a:solidFill>
                <a:latin typeface="Söhne"/>
              </a:rPr>
              <a:t>問題解決</a:t>
            </a:r>
            <a:r>
              <a:rPr lang="ja-JP" altLang="en-US" sz="2000" dirty="0">
                <a:solidFill>
                  <a:srgbClr val="374151"/>
                </a:solidFill>
                <a:latin typeface="Söhne"/>
              </a:rPr>
              <a:t>や</a:t>
            </a:r>
            <a:r>
              <a:rPr lang="ja-JP" altLang="en-US" sz="2000" b="1" dirty="0">
                <a:solidFill>
                  <a:srgbClr val="374151"/>
                </a:solidFill>
                <a:latin typeface="Söhne"/>
              </a:rPr>
              <a:t>最適化</a:t>
            </a:r>
            <a:r>
              <a:rPr lang="ja-JP" altLang="en-US" sz="2000" dirty="0">
                <a:solidFill>
                  <a:srgbClr val="374151"/>
                </a:solidFill>
                <a:latin typeface="Söhne"/>
              </a:rPr>
              <a:t>の手法として有用である。</a:t>
            </a:r>
            <a:r>
              <a:rPr lang="ja-JP" altLang="en-US" sz="2000" b="1" dirty="0">
                <a:solidFill>
                  <a:srgbClr val="374151"/>
                </a:solidFill>
                <a:latin typeface="Söhne"/>
              </a:rPr>
              <a:t>データ分析</a:t>
            </a:r>
            <a:r>
              <a:rPr lang="ja-JP" altLang="en-US" sz="2000" dirty="0">
                <a:solidFill>
                  <a:srgbClr val="374151"/>
                </a:solidFill>
                <a:latin typeface="Söhne"/>
              </a:rPr>
              <a:t>や</a:t>
            </a:r>
            <a:r>
              <a:rPr lang="en-US" altLang="ja-JP" sz="2000" b="1" dirty="0">
                <a:solidFill>
                  <a:srgbClr val="374151"/>
                </a:solidFill>
                <a:latin typeface="Söhne"/>
              </a:rPr>
              <a:t>AI</a:t>
            </a:r>
            <a:r>
              <a:rPr lang="ja-JP" altLang="en-US" sz="2000" b="1" dirty="0">
                <a:solidFill>
                  <a:srgbClr val="374151"/>
                </a:solidFill>
                <a:latin typeface="Söhne"/>
              </a:rPr>
              <a:t>システム設計</a:t>
            </a:r>
            <a:r>
              <a:rPr lang="ja-JP" altLang="en-US" sz="2000" dirty="0">
                <a:solidFill>
                  <a:srgbClr val="374151"/>
                </a:solidFill>
                <a:latin typeface="Söhne"/>
              </a:rPr>
              <a:t>でも役立つ概念である。</a:t>
            </a:r>
            <a:endParaRPr lang="en-US" altLang="ja-JP" sz="2000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47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448452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64E532B-4214-DC58-559C-7C8D15374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全体まとめ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F8D180E-A453-55E3-7902-3B4233AA6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6011748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b="0" i="0" dirty="0">
                <a:solidFill>
                  <a:srgbClr val="343541"/>
                </a:solidFill>
                <a:effectLst/>
                <a:latin typeface="Söhne"/>
              </a:rPr>
              <a:t>知識表現は、</a:t>
            </a:r>
            <a:r>
              <a:rPr lang="ja-JP" altLang="en-US" b="1" i="0" dirty="0">
                <a:solidFill>
                  <a:srgbClr val="343541"/>
                </a:solidFill>
                <a:effectLst/>
                <a:latin typeface="Söhne"/>
              </a:rPr>
              <a:t>コンピュータが理解し、処理できる形式で知識を整理</a:t>
            </a:r>
            <a:r>
              <a:rPr lang="ja-JP" altLang="en-US" b="0" i="0" dirty="0">
                <a:solidFill>
                  <a:srgbClr val="343541"/>
                </a:solidFill>
                <a:effectLst/>
                <a:latin typeface="Söhne"/>
              </a:rPr>
              <a:t>し、</a:t>
            </a:r>
            <a:r>
              <a:rPr lang="ja-JP" altLang="en-US" b="1" i="0" dirty="0">
                <a:solidFill>
                  <a:srgbClr val="343541"/>
                </a:solidFill>
                <a:effectLst/>
                <a:latin typeface="Söhne"/>
              </a:rPr>
              <a:t>表現</a:t>
            </a:r>
            <a:r>
              <a:rPr lang="ja-JP" altLang="en-US" b="0" i="0" dirty="0">
                <a:solidFill>
                  <a:srgbClr val="343541"/>
                </a:solidFill>
                <a:effectLst/>
                <a:latin typeface="Söhne"/>
              </a:rPr>
              <a:t>する手法。 </a:t>
            </a:r>
            <a:endParaRPr lang="en-US" altLang="ja-JP" b="0" i="0" dirty="0">
              <a:solidFill>
                <a:srgbClr val="343541"/>
              </a:solidFill>
              <a:effectLst/>
              <a:latin typeface="Söhne"/>
            </a:endParaRPr>
          </a:p>
          <a:p>
            <a:r>
              <a:rPr lang="ja-JP" altLang="en-US" b="1" i="0" dirty="0">
                <a:solidFill>
                  <a:srgbClr val="343541"/>
                </a:solidFill>
                <a:effectLst/>
                <a:latin typeface="Söhne"/>
              </a:rPr>
              <a:t>知識表現</a:t>
            </a:r>
            <a:r>
              <a:rPr lang="ja-JP" altLang="en-US" b="0" i="0" dirty="0">
                <a:solidFill>
                  <a:srgbClr val="343541"/>
                </a:solidFill>
                <a:effectLst/>
                <a:latin typeface="Söhne"/>
              </a:rPr>
              <a:t>により</a:t>
            </a:r>
            <a:r>
              <a:rPr lang="ja-JP" altLang="en-US" b="1" i="0" dirty="0">
                <a:solidFill>
                  <a:srgbClr val="343541"/>
                </a:solidFill>
                <a:effectLst/>
                <a:latin typeface="Söhne"/>
              </a:rPr>
              <a:t>コンピュータ</a:t>
            </a:r>
            <a:r>
              <a:rPr lang="ja-JP" altLang="en-US" b="0" i="0" dirty="0">
                <a:solidFill>
                  <a:srgbClr val="343541"/>
                </a:solidFill>
                <a:effectLst/>
                <a:latin typeface="Söhne"/>
              </a:rPr>
              <a:t>は</a:t>
            </a:r>
            <a:r>
              <a:rPr lang="ja-JP" altLang="en-US" b="1" i="0" dirty="0">
                <a:solidFill>
                  <a:srgbClr val="343541"/>
                </a:solidFill>
                <a:effectLst/>
                <a:latin typeface="Söhne"/>
              </a:rPr>
              <a:t>知識に基づいた推論</a:t>
            </a:r>
            <a:r>
              <a:rPr lang="ja-JP" altLang="en-US" b="0" i="0" dirty="0">
                <a:solidFill>
                  <a:srgbClr val="343541"/>
                </a:solidFill>
                <a:effectLst/>
                <a:latin typeface="Söhne"/>
              </a:rPr>
              <a:t>や</a:t>
            </a:r>
            <a:r>
              <a:rPr lang="ja-JP" altLang="en-US" b="1" i="0" dirty="0">
                <a:solidFill>
                  <a:srgbClr val="343541"/>
                </a:solidFill>
                <a:effectLst/>
                <a:latin typeface="Söhne"/>
              </a:rPr>
              <a:t>問題解決</a:t>
            </a:r>
            <a:r>
              <a:rPr lang="ja-JP" altLang="en-US" b="0" i="0" dirty="0">
                <a:solidFill>
                  <a:srgbClr val="343541"/>
                </a:solidFill>
                <a:effectLst/>
                <a:latin typeface="Söhne"/>
              </a:rPr>
              <a:t>を行うことが可能となる。 </a:t>
            </a:r>
            <a:endParaRPr lang="en-US" altLang="ja-JP" b="0" i="0" dirty="0">
              <a:solidFill>
                <a:srgbClr val="343541"/>
              </a:solidFill>
              <a:effectLst/>
              <a:latin typeface="Söhne"/>
            </a:endParaRPr>
          </a:p>
          <a:p>
            <a:r>
              <a:rPr lang="ja-JP" altLang="en-US" b="1" i="0" dirty="0">
                <a:solidFill>
                  <a:srgbClr val="343541"/>
                </a:solidFill>
                <a:effectLst/>
                <a:latin typeface="Söhne"/>
              </a:rPr>
              <a:t>知識表現</a:t>
            </a:r>
            <a:r>
              <a:rPr lang="ja-JP" altLang="en-US" b="0" i="0" dirty="0">
                <a:solidFill>
                  <a:srgbClr val="343541"/>
                </a:solidFill>
                <a:effectLst/>
                <a:latin typeface="Söhne"/>
              </a:rPr>
              <a:t>の</a:t>
            </a:r>
            <a:r>
              <a:rPr lang="ja-JP" altLang="en-US" b="1" i="0" dirty="0">
                <a:solidFill>
                  <a:srgbClr val="343541"/>
                </a:solidFill>
                <a:effectLst/>
                <a:latin typeface="Söhne"/>
              </a:rPr>
              <a:t>方法</a:t>
            </a:r>
            <a:r>
              <a:rPr lang="ja-JP" altLang="en-US" b="0" i="0" dirty="0">
                <a:solidFill>
                  <a:srgbClr val="343541"/>
                </a:solidFill>
                <a:effectLst/>
                <a:latin typeface="Söhne"/>
              </a:rPr>
              <a:t>には、「</a:t>
            </a:r>
            <a:r>
              <a:rPr lang="ja-JP" altLang="en-US" b="1" i="0" dirty="0">
                <a:solidFill>
                  <a:srgbClr val="343541"/>
                </a:solidFill>
                <a:effectLst/>
                <a:latin typeface="Söhne"/>
              </a:rPr>
              <a:t>属性と値のペア</a:t>
            </a:r>
            <a:r>
              <a:rPr lang="ja-JP" altLang="en-US" b="0" i="0" dirty="0">
                <a:solidFill>
                  <a:srgbClr val="343541"/>
                </a:solidFill>
                <a:effectLst/>
                <a:latin typeface="Söhne"/>
              </a:rPr>
              <a:t>」や「</a:t>
            </a:r>
            <a:r>
              <a:rPr lang="ja-JP" altLang="en-US" b="1" i="0" dirty="0">
                <a:solidFill>
                  <a:srgbClr val="343541"/>
                </a:solidFill>
                <a:effectLst/>
                <a:latin typeface="Söhne"/>
              </a:rPr>
              <a:t>ルールベース</a:t>
            </a:r>
            <a:r>
              <a:rPr lang="ja-JP" altLang="en-US" b="0" i="0" dirty="0">
                <a:solidFill>
                  <a:srgbClr val="343541"/>
                </a:solidFill>
                <a:effectLst/>
                <a:latin typeface="Söhne"/>
              </a:rPr>
              <a:t>」などが存在する。 </a:t>
            </a:r>
            <a:endParaRPr lang="en-US" altLang="ja-JP" b="0" i="0" dirty="0">
              <a:solidFill>
                <a:srgbClr val="343541"/>
              </a:solidFill>
              <a:effectLst/>
              <a:latin typeface="Söhne"/>
            </a:endParaRPr>
          </a:p>
          <a:p>
            <a:pPr marL="0" indent="0">
              <a:buNone/>
            </a:pPr>
            <a:r>
              <a:rPr lang="ja-JP" altLang="en-US" b="0" i="0" dirty="0">
                <a:solidFill>
                  <a:srgbClr val="343541"/>
                </a:solidFill>
                <a:effectLst/>
                <a:latin typeface="Söhne"/>
              </a:rPr>
              <a:t>　　属性と値のペア　 </a:t>
            </a:r>
            <a:r>
              <a:rPr lang="en-US" altLang="ja-JP" b="1" i="0" dirty="0">
                <a:solidFill>
                  <a:srgbClr val="343541"/>
                </a:solidFill>
                <a:effectLst/>
                <a:latin typeface="Söhne"/>
              </a:rPr>
              <a:t>{'x': 0, 'y': 0} </a:t>
            </a:r>
          </a:p>
          <a:p>
            <a:pPr marL="0" indent="0">
              <a:buNone/>
            </a:pPr>
            <a:r>
              <a:rPr lang="ja-JP" altLang="en-US" b="0" i="0" dirty="0">
                <a:solidFill>
                  <a:srgbClr val="343541"/>
                </a:solidFill>
                <a:effectLst/>
                <a:latin typeface="Söhne"/>
              </a:rPr>
              <a:t>　　ルールベース」 </a:t>
            </a:r>
            <a:r>
              <a:rPr lang="ja-JP" altLang="en-US" b="1" i="0" dirty="0">
                <a:solidFill>
                  <a:srgbClr val="343541"/>
                </a:solidFill>
                <a:effectLst/>
                <a:latin typeface="Söhne"/>
              </a:rPr>
              <a:t>もし雨ならば傘</a:t>
            </a:r>
            <a:r>
              <a:rPr lang="ja-JP" altLang="en-US" b="0" i="0" dirty="0">
                <a:solidFill>
                  <a:srgbClr val="343541"/>
                </a:solidFill>
                <a:effectLst/>
                <a:latin typeface="Söhne"/>
              </a:rPr>
              <a:t>・・・条件と振る　　</a:t>
            </a:r>
            <a:endParaRPr lang="en-US" altLang="ja-JP" b="0" i="0" dirty="0">
              <a:solidFill>
                <a:srgbClr val="343541"/>
              </a:solidFill>
              <a:effectLst/>
              <a:latin typeface="Söhne"/>
            </a:endParaRPr>
          </a:p>
          <a:p>
            <a:pPr marL="0" indent="0">
              <a:buNone/>
            </a:pPr>
            <a:r>
              <a:rPr lang="ja-JP" altLang="en-US">
                <a:solidFill>
                  <a:srgbClr val="343541"/>
                </a:solidFill>
                <a:latin typeface="Söhne"/>
              </a:rPr>
              <a:t>　　　</a:t>
            </a:r>
            <a:r>
              <a:rPr lang="ja-JP" altLang="en-US" b="0" i="0">
                <a:solidFill>
                  <a:srgbClr val="343541"/>
                </a:solidFill>
                <a:effectLst/>
                <a:latin typeface="Söhne"/>
              </a:rPr>
              <a:t>舞い</a:t>
            </a:r>
            <a:r>
              <a:rPr lang="ja-JP" altLang="en-US" b="0" i="0" dirty="0">
                <a:solidFill>
                  <a:srgbClr val="343541"/>
                </a:solidFill>
                <a:effectLst/>
                <a:latin typeface="Söhne"/>
              </a:rPr>
              <a:t>の組み合わせ </a:t>
            </a:r>
            <a:endParaRPr lang="en-US" altLang="ja-JP" b="0" i="0" dirty="0">
              <a:solidFill>
                <a:srgbClr val="343541"/>
              </a:solidFill>
              <a:effectLst/>
              <a:latin typeface="Söhne"/>
            </a:endParaRPr>
          </a:p>
          <a:p>
            <a:r>
              <a:rPr lang="ja-JP" altLang="en-US" b="1" i="0" dirty="0">
                <a:solidFill>
                  <a:srgbClr val="343541"/>
                </a:solidFill>
                <a:effectLst/>
                <a:latin typeface="Söhne"/>
              </a:rPr>
              <a:t>プロダクションシステム</a:t>
            </a:r>
            <a:r>
              <a:rPr lang="ja-JP" altLang="en-US" b="0" i="0" dirty="0">
                <a:solidFill>
                  <a:srgbClr val="343541"/>
                </a:solidFill>
                <a:effectLst/>
                <a:latin typeface="Söhne"/>
              </a:rPr>
              <a:t>は、</a:t>
            </a:r>
            <a:r>
              <a:rPr lang="ja-JP" altLang="en-US" b="1" i="0" dirty="0">
                <a:solidFill>
                  <a:srgbClr val="343541"/>
                </a:solidFill>
                <a:effectLst/>
                <a:latin typeface="Söhne"/>
              </a:rPr>
              <a:t>ルール</a:t>
            </a:r>
            <a:r>
              <a:rPr lang="ja-JP" altLang="en-US" b="0" i="0" dirty="0">
                <a:solidFill>
                  <a:srgbClr val="343541"/>
                </a:solidFill>
                <a:effectLst/>
                <a:latin typeface="Söhne"/>
              </a:rPr>
              <a:t>を「</a:t>
            </a:r>
            <a:r>
              <a:rPr lang="ja-JP" altLang="en-US" b="1" i="0" dirty="0">
                <a:solidFill>
                  <a:srgbClr val="343541"/>
                </a:solidFill>
                <a:effectLst/>
                <a:latin typeface="Söhne"/>
              </a:rPr>
              <a:t>もし～ならば～</a:t>
            </a:r>
            <a:r>
              <a:rPr lang="ja-JP" altLang="en-US" b="0" i="0" dirty="0">
                <a:solidFill>
                  <a:srgbClr val="343541"/>
                </a:solidFill>
                <a:effectLst/>
                <a:latin typeface="Söhne"/>
              </a:rPr>
              <a:t>」の</a:t>
            </a:r>
            <a:r>
              <a:rPr lang="ja-JP" altLang="en-US" b="1" i="0" dirty="0">
                <a:solidFill>
                  <a:srgbClr val="343541"/>
                </a:solidFill>
                <a:effectLst/>
                <a:latin typeface="Söhne"/>
              </a:rPr>
              <a:t>形式で表現</a:t>
            </a:r>
            <a:r>
              <a:rPr lang="ja-JP" altLang="en-US" b="0" i="0" dirty="0">
                <a:solidFill>
                  <a:srgbClr val="343541"/>
                </a:solidFill>
                <a:effectLst/>
                <a:latin typeface="Söhne"/>
              </a:rPr>
              <a:t>し、</a:t>
            </a:r>
            <a:r>
              <a:rPr lang="ja-JP" altLang="en-US" b="1" i="0" dirty="0">
                <a:solidFill>
                  <a:srgbClr val="343541"/>
                </a:solidFill>
                <a:effectLst/>
                <a:latin typeface="Söhne"/>
              </a:rPr>
              <a:t>問題解決</a:t>
            </a:r>
            <a:r>
              <a:rPr lang="ja-JP" altLang="en-US" b="0" i="0" dirty="0">
                <a:solidFill>
                  <a:srgbClr val="343541"/>
                </a:solidFill>
                <a:effectLst/>
                <a:latin typeface="Söhne"/>
              </a:rPr>
              <a:t>を行うシステム。</a:t>
            </a:r>
            <a:endParaRPr lang="en-US" altLang="ja-JP" b="0" i="0" dirty="0">
              <a:solidFill>
                <a:srgbClr val="343541"/>
              </a:solidFill>
              <a:effectLst/>
              <a:latin typeface="Söhne"/>
            </a:endParaRPr>
          </a:p>
          <a:p>
            <a:r>
              <a:rPr lang="ja-JP" altLang="en-US" b="1" dirty="0">
                <a:solidFill>
                  <a:srgbClr val="343541"/>
                </a:solidFill>
                <a:latin typeface="Söhne"/>
              </a:rPr>
              <a:t>推論エンジン</a:t>
            </a:r>
            <a:r>
              <a:rPr lang="ja-JP" altLang="en-US" b="0" i="0" dirty="0">
                <a:solidFill>
                  <a:srgbClr val="343541"/>
                </a:solidFill>
                <a:effectLst/>
                <a:latin typeface="Söhne"/>
              </a:rPr>
              <a:t>は、</a:t>
            </a:r>
            <a:r>
              <a:rPr lang="ja-JP" altLang="en-US" b="1" i="0" dirty="0">
                <a:solidFill>
                  <a:srgbClr val="343541"/>
                </a:solidFill>
                <a:effectLst/>
                <a:latin typeface="Söhne"/>
              </a:rPr>
              <a:t>使えるルール</a:t>
            </a:r>
            <a:r>
              <a:rPr lang="ja-JP" altLang="en-US" b="0" i="0" dirty="0">
                <a:solidFill>
                  <a:srgbClr val="343541"/>
                </a:solidFill>
                <a:effectLst/>
                <a:latin typeface="Söhne"/>
              </a:rPr>
              <a:t>を探し、</a:t>
            </a:r>
            <a:r>
              <a:rPr lang="ja-JP" altLang="en-US" b="1" i="0" dirty="0">
                <a:solidFill>
                  <a:srgbClr val="343541"/>
                </a:solidFill>
                <a:effectLst/>
                <a:latin typeface="Söhne"/>
              </a:rPr>
              <a:t>ルールに指定された振る舞い</a:t>
            </a:r>
            <a:r>
              <a:rPr lang="ja-JP" altLang="en-US" b="0" i="0" dirty="0">
                <a:solidFill>
                  <a:srgbClr val="343541"/>
                </a:solidFill>
                <a:effectLst/>
                <a:latin typeface="Söhne"/>
              </a:rPr>
              <a:t>の通りに</a:t>
            </a:r>
            <a:r>
              <a:rPr lang="ja-JP" altLang="en-US" b="1" i="0" dirty="0">
                <a:solidFill>
                  <a:srgbClr val="343541"/>
                </a:solidFill>
                <a:effectLst/>
                <a:latin typeface="Söhne"/>
              </a:rPr>
              <a:t>作業領域を書き換える。</a:t>
            </a:r>
            <a:r>
              <a:rPr lang="ja-JP" altLang="en-US" b="0" i="0" dirty="0">
                <a:solidFill>
                  <a:srgbClr val="343541"/>
                </a:solidFill>
                <a:effectLst/>
                <a:latin typeface="Söhne"/>
              </a:rPr>
              <a:t>使えるルールが見つからなくなったら</a:t>
            </a:r>
            <a:r>
              <a:rPr lang="ja-JP" altLang="en-US" b="1" i="0" dirty="0">
                <a:solidFill>
                  <a:srgbClr val="343541"/>
                </a:solidFill>
                <a:effectLst/>
                <a:latin typeface="Söhne"/>
              </a:rPr>
              <a:t>推論を終了</a:t>
            </a:r>
            <a:r>
              <a:rPr lang="ja-JP" altLang="en-US" b="0" i="0" dirty="0">
                <a:solidFill>
                  <a:srgbClr val="343541"/>
                </a:solidFill>
                <a:effectLst/>
                <a:latin typeface="Söhne"/>
              </a:rPr>
              <a:t>。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D58550E-00AB-52FD-B69B-CF3EE5E52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8156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AF9258-62F3-98D1-7D52-BE2C267AD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知識表現の有用性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CAB8340-3BA2-EEEA-4869-1F02520E5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kumimoji="1" lang="ja-JP" altLang="en-US" sz="2400" b="1" dirty="0"/>
              <a:t>人工知能</a:t>
            </a:r>
            <a:r>
              <a:rPr kumimoji="1" lang="ja-JP" altLang="en-US" sz="2400" dirty="0"/>
              <a:t>：知識表現は，</a:t>
            </a:r>
            <a:r>
              <a:rPr kumimoji="1" lang="ja-JP" altLang="en-US" sz="2400" b="1" dirty="0"/>
              <a:t>人工知能での判断</a:t>
            </a:r>
            <a:r>
              <a:rPr kumimoji="1" lang="ja-JP" altLang="en-US" sz="2400" dirty="0"/>
              <a:t>に役だつ．診断，予測など</a:t>
            </a:r>
            <a:endParaRPr kumimoji="1" lang="en-US" altLang="ja-JP" sz="2400" dirty="0"/>
          </a:p>
          <a:p>
            <a:pPr>
              <a:spcBef>
                <a:spcPts val="1200"/>
              </a:spcBef>
            </a:pPr>
            <a:r>
              <a:rPr lang="ja-JP" altLang="en-US" sz="2400" b="1" dirty="0"/>
              <a:t>データサイエンス</a:t>
            </a:r>
            <a:r>
              <a:rPr lang="ja-JP" altLang="en-US" sz="2400" dirty="0"/>
              <a:t>：大量のデータを活用し，</a:t>
            </a:r>
            <a:r>
              <a:rPr lang="ja-JP" altLang="en-US" sz="2400" b="1" dirty="0"/>
              <a:t>新たな知識を得たい</a:t>
            </a:r>
            <a:r>
              <a:rPr lang="ja-JP" altLang="en-US" sz="2400" dirty="0"/>
              <a:t>とき，知識表現が役に立つ</a:t>
            </a:r>
            <a:endParaRPr lang="en-US" altLang="ja-JP" sz="2400" dirty="0"/>
          </a:p>
          <a:p>
            <a:pPr>
              <a:spcBef>
                <a:spcPts val="1200"/>
              </a:spcBef>
            </a:pPr>
            <a:endParaRPr kumimoji="1" lang="en-US" altLang="ja-JP" sz="2400" dirty="0"/>
          </a:p>
          <a:p>
            <a:pPr>
              <a:spcBef>
                <a:spcPts val="1200"/>
              </a:spcBef>
            </a:pPr>
            <a:endParaRPr lang="en-US" altLang="ja-JP" sz="2400" dirty="0"/>
          </a:p>
          <a:p>
            <a:pPr marL="0" indent="0">
              <a:spcBef>
                <a:spcPts val="1200"/>
              </a:spcBef>
              <a:buNone/>
            </a:pPr>
            <a:r>
              <a:rPr kumimoji="1" lang="ja-JP" altLang="en-US" sz="2400" dirty="0"/>
              <a:t>知識表現を</a:t>
            </a:r>
            <a:r>
              <a:rPr kumimoji="1" lang="ja-JP" altLang="en-US" sz="2400" u="sng" dirty="0"/>
              <a:t>学ぶ</a:t>
            </a:r>
            <a:r>
              <a:rPr kumimoji="1" lang="ja-JP" altLang="en-US" sz="2400" dirty="0"/>
              <a:t>ことは，問題解決能力，プログラミングスキル，</a:t>
            </a:r>
            <a:r>
              <a:rPr kumimoji="1" lang="en-US" altLang="ja-JP" sz="2400" dirty="0"/>
              <a:t>AI</a:t>
            </a:r>
            <a:r>
              <a:rPr kumimoji="1" lang="ja-JP" altLang="en-US" sz="2400" dirty="0"/>
              <a:t>スキルの向上にもつながる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F037012-547A-B837-41C4-8EAF1437F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3728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59ABA2-4225-B046-0C77-961579490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知識表現の方法①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5E5F6AB-D6EE-283E-EE0C-917D4562F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属性と値のペア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A85A5B4-9894-365C-962D-E625E3EC7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59FC06A-E055-9F1E-1405-D47A8B75C3FD}"/>
              </a:ext>
            </a:extLst>
          </p:cNvPr>
          <p:cNvSpPr txBox="1"/>
          <p:nvPr/>
        </p:nvSpPr>
        <p:spPr>
          <a:xfrm>
            <a:off x="3692632" y="2503452"/>
            <a:ext cx="891591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  0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E84FB04-BDDD-14CD-5DED-4B7C1D0CFCDE}"/>
              </a:ext>
            </a:extLst>
          </p:cNvPr>
          <p:cNvSpPr txBox="1"/>
          <p:nvPr/>
        </p:nvSpPr>
        <p:spPr>
          <a:xfrm>
            <a:off x="3692632" y="3357139"/>
            <a:ext cx="891591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  0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D73EA4C-3CDF-4409-F36A-F7A81B9B2998}"/>
              </a:ext>
            </a:extLst>
          </p:cNvPr>
          <p:cNvSpPr txBox="1"/>
          <p:nvPr/>
        </p:nvSpPr>
        <p:spPr>
          <a:xfrm>
            <a:off x="2822955" y="2507917"/>
            <a:ext cx="877163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  x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B965695-E259-5312-9C34-88DB9A76F73C}"/>
              </a:ext>
            </a:extLst>
          </p:cNvPr>
          <p:cNvSpPr txBox="1"/>
          <p:nvPr/>
        </p:nvSpPr>
        <p:spPr>
          <a:xfrm>
            <a:off x="2812322" y="3357139"/>
            <a:ext cx="881973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  y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8CB0EF6-8634-8E4F-8C84-2C87B659594B}"/>
              </a:ext>
            </a:extLst>
          </p:cNvPr>
          <p:cNvSpPr/>
          <p:nvPr/>
        </p:nvSpPr>
        <p:spPr>
          <a:xfrm>
            <a:off x="2389148" y="1998112"/>
            <a:ext cx="2406371" cy="20042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9818CA5-045F-ECD8-50CE-E3A9E82A2DE0}"/>
              </a:ext>
            </a:extLst>
          </p:cNvPr>
          <p:cNvSpPr txBox="1"/>
          <p:nvPr/>
        </p:nvSpPr>
        <p:spPr>
          <a:xfrm>
            <a:off x="2891569" y="2066234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属性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87D30AB-9A2C-F8E4-D457-C77EA617101D}"/>
              </a:ext>
            </a:extLst>
          </p:cNvPr>
          <p:cNvSpPr txBox="1"/>
          <p:nvPr/>
        </p:nvSpPr>
        <p:spPr>
          <a:xfrm>
            <a:off x="3851874" y="2054357"/>
            <a:ext cx="528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値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715C38F-BC43-8537-B131-00CF6E3B3FC7}"/>
              </a:ext>
            </a:extLst>
          </p:cNvPr>
          <p:cNvSpPr/>
          <p:nvPr/>
        </p:nvSpPr>
        <p:spPr>
          <a:xfrm>
            <a:off x="2214460" y="4324144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/>
              <a:t>知識表現された知識</a:t>
            </a:r>
          </a:p>
        </p:txBody>
      </p:sp>
    </p:spTree>
    <p:extLst>
      <p:ext uri="{BB962C8B-B14F-4D97-AF65-F5344CB8AC3E}">
        <p14:creationId xmlns:p14="http://schemas.microsoft.com/office/powerpoint/2010/main" val="1558675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59ABA2-4225-B046-0C77-961579490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知識表現の方法②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5E5F6AB-D6EE-283E-EE0C-917D4562F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ルールベース</a:t>
            </a:r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述語論理</a:t>
            </a:r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r>
              <a:rPr lang="ja-JP" altLang="en-US" dirty="0"/>
              <a:t>確率モデル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A85A5B4-9894-365C-962D-E625E3EC7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59FC06A-E055-9F1E-1405-D47A8B75C3FD}"/>
              </a:ext>
            </a:extLst>
          </p:cNvPr>
          <p:cNvSpPr txBox="1"/>
          <p:nvPr/>
        </p:nvSpPr>
        <p:spPr>
          <a:xfrm>
            <a:off x="3660858" y="1855187"/>
            <a:ext cx="1043876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 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傘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D73EA4C-3CDF-4409-F36A-F7A81B9B2998}"/>
              </a:ext>
            </a:extLst>
          </p:cNvPr>
          <p:cNvSpPr txBox="1"/>
          <p:nvPr/>
        </p:nvSpPr>
        <p:spPr>
          <a:xfrm>
            <a:off x="1078100" y="1852351"/>
            <a:ext cx="2582758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 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もし雨ならば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8CB0EF6-8634-8E4F-8C84-2C87B659594B}"/>
              </a:ext>
            </a:extLst>
          </p:cNvPr>
          <p:cNvSpPr/>
          <p:nvPr/>
        </p:nvSpPr>
        <p:spPr>
          <a:xfrm>
            <a:off x="943775" y="1477064"/>
            <a:ext cx="4683189" cy="9388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9818CA5-045F-ECD8-50CE-E3A9E82A2DE0}"/>
              </a:ext>
            </a:extLst>
          </p:cNvPr>
          <p:cNvSpPr txBox="1"/>
          <p:nvPr/>
        </p:nvSpPr>
        <p:spPr>
          <a:xfrm>
            <a:off x="1644948" y="1439814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条件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87D30AB-9A2C-F8E4-D457-C77EA617101D}"/>
              </a:ext>
            </a:extLst>
          </p:cNvPr>
          <p:cNvSpPr txBox="1"/>
          <p:nvPr/>
        </p:nvSpPr>
        <p:spPr>
          <a:xfrm>
            <a:off x="3704053" y="1461062"/>
            <a:ext cx="1622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振る舞い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715C38F-BC43-8537-B131-00CF6E3B3FC7}"/>
              </a:ext>
            </a:extLst>
          </p:cNvPr>
          <p:cNvSpPr/>
          <p:nvPr/>
        </p:nvSpPr>
        <p:spPr>
          <a:xfrm>
            <a:off x="5727681" y="1835401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/>
              <a:t>知識表現された知識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4E81B11-A795-C9F0-31FB-F7359F11B8E5}"/>
              </a:ext>
            </a:extLst>
          </p:cNvPr>
          <p:cNvSpPr txBox="1"/>
          <p:nvPr/>
        </p:nvSpPr>
        <p:spPr>
          <a:xfrm>
            <a:off x="2429753" y="4136520"/>
            <a:ext cx="3624538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  (</a:t>
            </a:r>
            <a:r>
              <a:rPr kumimoji="1" lang="ja-JP" altLang="en-US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織田信長</a:t>
            </a:r>
            <a:r>
              <a:rPr kumimoji="1" lang="en-US" altLang="ja-JP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, </a:t>
            </a:r>
            <a:r>
              <a:rPr kumimoji="1" lang="ja-JP" altLang="en-US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織田信孝</a:t>
            </a:r>
            <a:r>
              <a:rPr kumimoji="1" lang="en-US" altLang="ja-JP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)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859A152-7755-0B91-09A7-2D5B006D5E76}"/>
              </a:ext>
            </a:extLst>
          </p:cNvPr>
          <p:cNvSpPr txBox="1"/>
          <p:nvPr/>
        </p:nvSpPr>
        <p:spPr>
          <a:xfrm>
            <a:off x="1078100" y="4116220"/>
            <a:ext cx="1351652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  </a:t>
            </a:r>
            <a:r>
              <a:rPr kumimoji="1" lang="ja-JP" altLang="en-US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親子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EB6A0C5-946A-D2D8-C4CE-1D8F6228F1E8}"/>
              </a:ext>
            </a:extLst>
          </p:cNvPr>
          <p:cNvSpPr/>
          <p:nvPr/>
        </p:nvSpPr>
        <p:spPr>
          <a:xfrm>
            <a:off x="943775" y="3740933"/>
            <a:ext cx="5447283" cy="9388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F1B85B7-28B4-71CD-02D6-CEC52975FCA9}"/>
              </a:ext>
            </a:extLst>
          </p:cNvPr>
          <p:cNvSpPr txBox="1"/>
          <p:nvPr/>
        </p:nvSpPr>
        <p:spPr>
          <a:xfrm>
            <a:off x="1644948" y="3703683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述語名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00AEC06-3B37-7B9F-8E9F-D105F3B95E4B}"/>
              </a:ext>
            </a:extLst>
          </p:cNvPr>
          <p:cNvSpPr/>
          <p:nvPr/>
        </p:nvSpPr>
        <p:spPr>
          <a:xfrm>
            <a:off x="6305197" y="4099270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/>
              <a:t>知識表現された知識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001C998-078A-D8C1-ED3B-9DFB0E5B986F}"/>
              </a:ext>
            </a:extLst>
          </p:cNvPr>
          <p:cNvSpPr txBox="1"/>
          <p:nvPr/>
        </p:nvSpPr>
        <p:spPr>
          <a:xfrm>
            <a:off x="3178759" y="373550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引数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3435DEA-0D90-D67C-E06A-6858ED5715A0}"/>
              </a:ext>
            </a:extLst>
          </p:cNvPr>
          <p:cNvSpPr txBox="1"/>
          <p:nvPr/>
        </p:nvSpPr>
        <p:spPr>
          <a:xfrm>
            <a:off x="3320549" y="6266941"/>
            <a:ext cx="2617889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  </a:t>
            </a:r>
            <a:r>
              <a:rPr kumimoji="1" lang="en-US" altLang="ja-JP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80 %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1F9D461-851E-035A-8F11-278D8FC4E8E9}"/>
              </a:ext>
            </a:extLst>
          </p:cNvPr>
          <p:cNvSpPr txBox="1"/>
          <p:nvPr/>
        </p:nvSpPr>
        <p:spPr>
          <a:xfrm>
            <a:off x="962247" y="6246640"/>
            <a:ext cx="2358303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  </a:t>
            </a:r>
            <a:r>
              <a:rPr kumimoji="1" lang="en-US" altLang="ja-JP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P(</a:t>
            </a:r>
            <a:r>
              <a:rPr kumimoji="1" lang="ja-JP" altLang="en-US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雨である</a:t>
            </a:r>
            <a:r>
              <a:rPr kumimoji="1" lang="en-US" altLang="ja-JP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)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C532CB59-6696-DAC8-E357-70A9789DCB32}"/>
              </a:ext>
            </a:extLst>
          </p:cNvPr>
          <p:cNvSpPr/>
          <p:nvPr/>
        </p:nvSpPr>
        <p:spPr>
          <a:xfrm>
            <a:off x="827923" y="5871353"/>
            <a:ext cx="5447283" cy="9388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FA1C13E-39CD-609E-6DA8-2D236AB1A547}"/>
              </a:ext>
            </a:extLst>
          </p:cNvPr>
          <p:cNvSpPr txBox="1"/>
          <p:nvPr/>
        </p:nvSpPr>
        <p:spPr>
          <a:xfrm>
            <a:off x="1529096" y="583410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知識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7655FBF1-6CC2-7E16-BA73-AD73A5F81139}"/>
              </a:ext>
            </a:extLst>
          </p:cNvPr>
          <p:cNvSpPr/>
          <p:nvPr/>
        </p:nvSpPr>
        <p:spPr>
          <a:xfrm>
            <a:off x="6189345" y="6229690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/>
              <a:t>知識表現された知識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C3A1E02-B10F-AB11-510A-FC01EFF2EE95}"/>
              </a:ext>
            </a:extLst>
          </p:cNvPr>
          <p:cNvSpPr txBox="1"/>
          <p:nvPr/>
        </p:nvSpPr>
        <p:spPr>
          <a:xfrm>
            <a:off x="3859220" y="580514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確率</a:t>
            </a:r>
          </a:p>
        </p:txBody>
      </p:sp>
    </p:spTree>
    <p:extLst>
      <p:ext uri="{BB962C8B-B14F-4D97-AF65-F5344CB8AC3E}">
        <p14:creationId xmlns:p14="http://schemas.microsoft.com/office/powerpoint/2010/main" val="986760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59ABA2-4225-B046-0C77-961579490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「属性と値のペア」を </a:t>
            </a:r>
            <a:r>
              <a:rPr kumimoji="1" lang="en-US" altLang="ja-JP" dirty="0"/>
              <a:t>Python </a:t>
            </a:r>
            <a:r>
              <a:rPr kumimoji="1" lang="ja-JP" altLang="en-US" dirty="0"/>
              <a:t>のプログラムに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5E5F6AB-D6EE-283E-EE0C-917D4562F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7" y="3969793"/>
            <a:ext cx="4577414" cy="5007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dirty="0"/>
              <a:t>２つの</a:t>
            </a:r>
            <a:r>
              <a:rPr kumimoji="1" lang="ja-JP" altLang="en-US" dirty="0"/>
              <a:t>属性と値のペア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A85A5B4-9894-365C-962D-E625E3EC7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59FC06A-E055-9F1E-1405-D47A8B75C3FD}"/>
              </a:ext>
            </a:extLst>
          </p:cNvPr>
          <p:cNvSpPr txBox="1"/>
          <p:nvPr/>
        </p:nvSpPr>
        <p:spPr>
          <a:xfrm>
            <a:off x="2314758" y="2176193"/>
            <a:ext cx="891591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  0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E84FB04-BDDD-14CD-5DED-4B7C1D0CFCDE}"/>
              </a:ext>
            </a:extLst>
          </p:cNvPr>
          <p:cNvSpPr txBox="1"/>
          <p:nvPr/>
        </p:nvSpPr>
        <p:spPr>
          <a:xfrm>
            <a:off x="2314758" y="3029880"/>
            <a:ext cx="891591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  0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D73EA4C-3CDF-4409-F36A-F7A81B9B2998}"/>
              </a:ext>
            </a:extLst>
          </p:cNvPr>
          <p:cNvSpPr txBox="1"/>
          <p:nvPr/>
        </p:nvSpPr>
        <p:spPr>
          <a:xfrm>
            <a:off x="1445081" y="2180658"/>
            <a:ext cx="877163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  x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B965695-E259-5312-9C34-88DB9A76F73C}"/>
              </a:ext>
            </a:extLst>
          </p:cNvPr>
          <p:cNvSpPr txBox="1"/>
          <p:nvPr/>
        </p:nvSpPr>
        <p:spPr>
          <a:xfrm>
            <a:off x="1434448" y="3029880"/>
            <a:ext cx="881973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  y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8CB0EF6-8634-8E4F-8C84-2C87B659594B}"/>
              </a:ext>
            </a:extLst>
          </p:cNvPr>
          <p:cNvSpPr/>
          <p:nvPr/>
        </p:nvSpPr>
        <p:spPr>
          <a:xfrm>
            <a:off x="1011274" y="1670853"/>
            <a:ext cx="2406371" cy="20042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9818CA5-045F-ECD8-50CE-E3A9E82A2DE0}"/>
              </a:ext>
            </a:extLst>
          </p:cNvPr>
          <p:cNvSpPr txBox="1"/>
          <p:nvPr/>
        </p:nvSpPr>
        <p:spPr>
          <a:xfrm>
            <a:off x="1513695" y="173897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属性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87D30AB-9A2C-F8E4-D457-C77EA617101D}"/>
              </a:ext>
            </a:extLst>
          </p:cNvPr>
          <p:cNvSpPr txBox="1"/>
          <p:nvPr/>
        </p:nvSpPr>
        <p:spPr>
          <a:xfrm>
            <a:off x="2474000" y="1727098"/>
            <a:ext cx="528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値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715C38F-BC43-8537-B131-00CF6E3B3FC7}"/>
              </a:ext>
            </a:extLst>
          </p:cNvPr>
          <p:cNvSpPr/>
          <p:nvPr/>
        </p:nvSpPr>
        <p:spPr>
          <a:xfrm>
            <a:off x="5331719" y="2326430"/>
            <a:ext cx="25635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0" i="0" dirty="0">
                <a:solidFill>
                  <a:srgbClr val="343541"/>
                </a:solidFill>
                <a:effectLst/>
                <a:latin typeface="Söhne"/>
              </a:rPr>
              <a:t>m = {'x': 0, 'y': 0}</a:t>
            </a:r>
            <a:endParaRPr lang="ja-JP" altLang="en-US" sz="2800" dirty="0"/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3AE1201A-B634-482F-C85C-BDAB898C12C5}"/>
              </a:ext>
            </a:extLst>
          </p:cNvPr>
          <p:cNvSpPr/>
          <p:nvPr/>
        </p:nvSpPr>
        <p:spPr>
          <a:xfrm>
            <a:off x="4004109" y="2326430"/>
            <a:ext cx="741146" cy="62285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02ED9CFD-4FF9-1B4B-19D3-DDB6D3B0CA30}"/>
              </a:ext>
            </a:extLst>
          </p:cNvPr>
          <p:cNvSpPr txBox="1">
            <a:spLocks/>
          </p:cNvSpPr>
          <p:nvPr/>
        </p:nvSpPr>
        <p:spPr>
          <a:xfrm>
            <a:off x="4745255" y="3260712"/>
            <a:ext cx="4577414" cy="5007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/>
              <a:t>Python</a:t>
            </a:r>
            <a:r>
              <a:rPr lang="ja-JP" altLang="en-US" dirty="0"/>
              <a:t> のプログラム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F54C4F2-02C8-8376-9705-AD7C4D876129}"/>
              </a:ext>
            </a:extLst>
          </p:cNvPr>
          <p:cNvSpPr txBox="1"/>
          <p:nvPr/>
        </p:nvSpPr>
        <p:spPr>
          <a:xfrm>
            <a:off x="4529288" y="4265140"/>
            <a:ext cx="47115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コンピュータ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で情報を整理し、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検索や操作できるようにする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ための効果的な方法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35780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DCC8DA-B15D-4BFD-6B2A-03B2F1796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Python</a:t>
            </a:r>
            <a:r>
              <a:rPr lang="ja-JP" altLang="en-US" dirty="0"/>
              <a:t> のプログラム例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0B647C1-5DF4-12F2-999A-2DC46EA1B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3895" y="1096510"/>
            <a:ext cx="3489158" cy="27632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sz="2400" dirty="0"/>
              <a:t>知識表現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en-US" altLang="ja-JP" sz="2400" dirty="0"/>
              <a:t>x </a:t>
            </a:r>
            <a:r>
              <a:rPr kumimoji="1" lang="ja-JP" altLang="en-US" sz="2400" dirty="0"/>
              <a:t>についての知識を表示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en-US" altLang="ja-JP" sz="2400" dirty="0"/>
              <a:t>y </a:t>
            </a:r>
            <a:r>
              <a:rPr kumimoji="1" lang="ja-JP" altLang="en-US" sz="2400" dirty="0"/>
              <a:t>についての知識を </a:t>
            </a:r>
            <a:r>
              <a:rPr kumimoji="1" lang="en-US" altLang="ja-JP" sz="2400" dirty="0"/>
              <a:t>100 </a:t>
            </a:r>
            <a:r>
              <a:rPr kumimoji="1" lang="ja-JP" altLang="en-US" sz="2400" dirty="0"/>
              <a:t>に変更し，表示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BF73950-9AAC-5D75-232E-0B887C853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02B8147-62F6-1BBD-79FE-7D2234C03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7826"/>
            <a:ext cx="5146661" cy="264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222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3022</Words>
  <Application>Microsoft Office PowerPoint</Application>
  <PresentationFormat>画面に合わせる (4:3)</PresentationFormat>
  <Paragraphs>467</Paragraphs>
  <Slides>48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48</vt:i4>
      </vt:variant>
    </vt:vector>
  </HeadingPairs>
  <TitlesOfParts>
    <vt:vector size="57" baseType="lpstr">
      <vt:lpstr>ＭＳ ゴシック</vt:lpstr>
      <vt:lpstr>Söhne</vt:lpstr>
      <vt:lpstr>ヒラギノ角ゴ Pro W3</vt:lpstr>
      <vt:lpstr>メイリオ</vt:lpstr>
      <vt:lpstr>游ゴシック</vt:lpstr>
      <vt:lpstr>Arial</vt:lpstr>
      <vt:lpstr>Calibri</vt:lpstr>
      <vt:lpstr>Merriweather</vt:lpstr>
      <vt:lpstr>Office テーマ</vt:lpstr>
      <vt:lpstr>12. プロダクションシステム， 知識表現，推論エンジン</vt:lpstr>
      <vt:lpstr>アウトライン</vt:lpstr>
      <vt:lpstr>12-1 知識表現 </vt:lpstr>
      <vt:lpstr>知識表現</vt:lpstr>
      <vt:lpstr>知識表現の有用性</vt:lpstr>
      <vt:lpstr>知識表現の方法①</vt:lpstr>
      <vt:lpstr>知識表現の方法②</vt:lpstr>
      <vt:lpstr>「属性と値のペア」を Python のプログラムに</vt:lpstr>
      <vt:lpstr>Python のプログラム例</vt:lpstr>
      <vt:lpstr>trinket</vt:lpstr>
      <vt:lpstr>trinket でのプログラム実行</vt:lpstr>
      <vt:lpstr>演習 属性 x, y についての知識表現</vt:lpstr>
      <vt:lpstr>PowerPoint プレゼンテーション</vt:lpstr>
      <vt:lpstr>PowerPoint プレゼンテーション</vt:lpstr>
      <vt:lpstr>PowerPoint プレゼンテーション</vt:lpstr>
      <vt:lpstr>解答例</vt:lpstr>
      <vt:lpstr>まとめ</vt:lpstr>
      <vt:lpstr>12-2 プロダクションシステム </vt:lpstr>
      <vt:lpstr>プロダクションシステム</vt:lpstr>
      <vt:lpstr>プロダクションルール</vt:lpstr>
      <vt:lpstr>プロダクションシステムの特徴</vt:lpstr>
      <vt:lpstr>プロダクションルールの適用による知識の増加①</vt:lpstr>
      <vt:lpstr>プロダクションルールの適用による知識の増加②</vt:lpstr>
      <vt:lpstr>ここまでのまとめ</vt:lpstr>
      <vt:lpstr>演習</vt:lpstr>
      <vt:lpstr>演習 プロダクションシステムを 動かす</vt:lpstr>
      <vt:lpstr>プロダクションシステムのプログラム</vt:lpstr>
      <vt:lpstr>PowerPoint プレゼンテーション</vt:lpstr>
      <vt:lpstr>12-3 知識表現のバリエーション </vt:lpstr>
      <vt:lpstr>知識表現のバリエーション</vt:lpstr>
      <vt:lpstr>知識を表現する Python のプログラム</vt:lpstr>
      <vt:lpstr>知識の変化</vt:lpstr>
      <vt:lpstr>知識の変化を定めるルール</vt:lpstr>
      <vt:lpstr>演習 知識表現のバリエーションとルールによる知識のへkな</vt:lpstr>
      <vt:lpstr>知識表現とルールのプログラム</vt:lpstr>
      <vt:lpstr>PowerPoint プレゼンテーション</vt:lpstr>
      <vt:lpstr>12-4 プロダクションシステム の仕組み </vt:lpstr>
      <vt:lpstr>プロダクションシステムの仕組み</vt:lpstr>
      <vt:lpstr>推論エンジンの仕組み</vt:lpstr>
      <vt:lpstr>推論エンジンの仕組み</vt:lpstr>
      <vt:lpstr>推論エンジンの仕組み</vt:lpstr>
      <vt:lpstr>推論エンジンの仕組み</vt:lpstr>
      <vt:lpstr>プロダクションシステムの主な機能</vt:lpstr>
      <vt:lpstr>プロダクションシステム</vt:lpstr>
      <vt:lpstr>プロダクションシステムの特質</vt:lpstr>
      <vt:lpstr>プロダクションシステムの仕組み　まとめ</vt:lpstr>
      <vt:lpstr>PowerPoint プレゼンテーション</vt:lpstr>
      <vt:lpstr>全体まとめ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人工知能</dc:title>
  <dc:creator>kunihiko</dc:creator>
  <cp:lastModifiedBy>金子　邦彦</cp:lastModifiedBy>
  <cp:revision>72</cp:revision>
  <dcterms:created xsi:type="dcterms:W3CDTF">2020-05-15T07:36:05Z</dcterms:created>
  <dcterms:modified xsi:type="dcterms:W3CDTF">2023-07-27T05:31:12Z</dcterms:modified>
</cp:coreProperties>
</file>