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610" r:id="rId2"/>
    <p:sldId id="835" r:id="rId3"/>
    <p:sldId id="827" r:id="rId4"/>
    <p:sldId id="828" r:id="rId5"/>
    <p:sldId id="829" r:id="rId6"/>
    <p:sldId id="831" r:id="rId7"/>
    <p:sldId id="832" r:id="rId8"/>
    <p:sldId id="833" r:id="rId9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60" d="100"/>
          <a:sy n="60" d="100"/>
        </p:scale>
        <p:origin x="484" y="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671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2023/1/3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kkaneko.jp/ai/data/index.html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kaneko.jp/ai/classify/tutorials.html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ja-JP" dirty="0"/>
              <a:t>CIFAR-100, MNIST, Fashion MNIST </a:t>
            </a:r>
            <a:r>
              <a:rPr lang="ja-JP" altLang="en-US" dirty="0"/>
              <a:t>データセット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780" y="61055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10" name="字幕 5">
            <a:extLst>
              <a:ext uri="{FF2B5EF4-FFF2-40B4-BE49-F238E27FC236}">
                <a16:creationId xmlns:a16="http://schemas.microsoft.com/office/drawing/2014/main" id="{6D110165-A893-67FE-B66F-7A5E0A5492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659" y="2954620"/>
            <a:ext cx="7700480" cy="1655762"/>
          </a:xfrm>
        </p:spPr>
        <p:txBody>
          <a:bodyPr>
            <a:noAutofit/>
          </a:bodyPr>
          <a:lstStyle/>
          <a:p>
            <a:r>
              <a:rPr lang="ja-JP" altLang="en-US" dirty="0"/>
              <a:t>オープンデータ（人工知能関連）</a:t>
            </a:r>
            <a:endParaRPr lang="en-US" altLang="ja-JP" dirty="0"/>
          </a:p>
          <a:p>
            <a:r>
              <a:rPr lang="en-US" altLang="ja-JP" dirty="0"/>
              <a:t>URL: </a:t>
            </a:r>
            <a:r>
              <a:rPr lang="en-US" altLang="ja-JP" dirty="0">
                <a:hlinkClick r:id="rId5"/>
              </a:rPr>
              <a:t>https://www.kkaneko.jp/ai/data/index.html</a:t>
            </a:r>
            <a:endParaRPr lang="ja-JP" altLang="en-US" dirty="0"/>
          </a:p>
          <a:p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664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アウトライン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>
                <a:solidFill>
                  <a:srgbClr val="C00000"/>
                </a:solidFill>
              </a:rPr>
              <a:t>画像</a:t>
            </a:r>
            <a:r>
              <a:rPr lang="ja-JP" altLang="en-US" dirty="0"/>
              <a:t>と</a:t>
            </a:r>
            <a:r>
              <a:rPr lang="ja-JP" altLang="en-US" b="1" dirty="0">
                <a:solidFill>
                  <a:srgbClr val="C00000"/>
                </a:solidFill>
              </a:rPr>
              <a:t>画素</a:t>
            </a:r>
          </a:p>
          <a:p>
            <a:r>
              <a:rPr lang="ja-JP" altLang="en-US" b="1" dirty="0">
                <a:solidFill>
                  <a:srgbClr val="C00000"/>
                </a:solidFill>
              </a:rPr>
              <a:t>配列（アレイ）</a:t>
            </a:r>
            <a:r>
              <a:rPr lang="ja-JP" altLang="en-US" dirty="0"/>
              <a:t>の形</a:t>
            </a:r>
          </a:p>
          <a:p>
            <a:r>
              <a:rPr lang="en-US" altLang="ja-JP" dirty="0"/>
              <a:t>Python </a:t>
            </a:r>
            <a:r>
              <a:rPr lang="ja-JP" altLang="en-US" dirty="0"/>
              <a:t>で</a:t>
            </a:r>
            <a:r>
              <a:rPr lang="ja-JP" altLang="en-US" b="1" dirty="0">
                <a:solidFill>
                  <a:srgbClr val="C00000"/>
                </a:solidFill>
              </a:rPr>
              <a:t>配列（アレイ）</a:t>
            </a:r>
            <a:r>
              <a:rPr lang="ja-JP" altLang="en-US" dirty="0"/>
              <a:t>の中身を確認するには</a:t>
            </a:r>
          </a:p>
          <a:p>
            <a:r>
              <a:rPr lang="en-US" altLang="ja-JP" b="1" dirty="0" err="1">
                <a:solidFill>
                  <a:srgbClr val="C00000"/>
                </a:solidFill>
              </a:rPr>
              <a:t>Keras</a:t>
            </a:r>
            <a:r>
              <a:rPr lang="en-US" altLang="ja-JP" b="1" dirty="0">
                <a:solidFill>
                  <a:srgbClr val="C00000"/>
                </a:solidFill>
              </a:rPr>
              <a:t> </a:t>
            </a:r>
            <a:r>
              <a:rPr lang="ja-JP" altLang="en-US" b="1" dirty="0">
                <a:solidFill>
                  <a:srgbClr val="C00000"/>
                </a:solidFill>
              </a:rPr>
              <a:t>の小画像のデータセット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50719" y="5414316"/>
            <a:ext cx="635674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演習の資料を準備している</a:t>
            </a:r>
            <a:endParaRPr kumimoji="1" lang="en-US" altLang="ja-JP" sz="2400" dirty="0"/>
          </a:p>
          <a:p>
            <a:r>
              <a:rPr kumimoji="1" lang="en-US" altLang="ja-JP" sz="2400" dirty="0">
                <a:hlinkClick r:id="rId2"/>
              </a:rPr>
              <a:t>https://www.kkaneko.jp/ai/classify/tutorials.html</a:t>
            </a:r>
            <a:endParaRPr kumimoji="1"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900153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画像と画素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2" y="764099"/>
            <a:ext cx="7129921" cy="486921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573" y="5217816"/>
            <a:ext cx="483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MNIST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データセット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（手書き文字のデータセットで，濃淡画像）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9058" y="6048813"/>
            <a:ext cx="317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画像サイズ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 × 28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2939536" y="3629891"/>
            <a:ext cx="150028" cy="159327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1" name="直線矢印コネクタ 10"/>
          <p:cNvCxnSpPr/>
          <p:nvPr/>
        </p:nvCxnSpPr>
        <p:spPr>
          <a:xfrm flipH="1">
            <a:off x="3151909" y="2189018"/>
            <a:ext cx="2944091" cy="144087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6339137" y="200672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画素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5812664" y="2964407"/>
            <a:ext cx="526473" cy="50569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578254" y="3008433"/>
            <a:ext cx="17331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白　　</a:t>
            </a:r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255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7254718" y="259293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画素値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193951" y="4746936"/>
            <a:ext cx="389080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画素値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</a:t>
            </a:r>
            <a:r>
              <a:rPr kumimoji="1" lang="ja-JP" altLang="en-US" sz="24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画素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の明るさに</a:t>
            </a:r>
            <a:endParaRPr kumimoji="1" lang="en-US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応じた 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 </a:t>
            </a:r>
            <a:r>
              <a:rPr kumimoji="1" lang="en-US" altLang="ja-JP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255 </a:t>
            </a:r>
            <a:r>
              <a:rPr kumimoji="1" lang="ja-JP" altLang="en-US" sz="24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の数値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832763" y="3825747"/>
            <a:ext cx="526473" cy="50569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582920" y="3847996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黒　　０</a:t>
            </a:r>
          </a:p>
        </p:txBody>
      </p:sp>
    </p:spTree>
    <p:extLst>
      <p:ext uri="{BB962C8B-B14F-4D97-AF65-F5344CB8AC3E}">
        <p14:creationId xmlns:p14="http://schemas.microsoft.com/office/powerpoint/2010/main" val="1381696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画像と配列（アレイ）</a:t>
            </a:r>
          </a:p>
        </p:txBody>
      </p:sp>
      <p:pic>
        <p:nvPicPr>
          <p:cNvPr id="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572" y="764099"/>
            <a:ext cx="7129921" cy="4869216"/>
          </a:xfrm>
        </p:spPr>
      </p:pic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2573" y="5217816"/>
            <a:ext cx="4832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MNIST</a:t>
            </a:r>
            <a:r>
              <a:rPr kumimoji="1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データセット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（手書き文字のデータセットで，濃淡画像）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79058" y="6048813"/>
            <a:ext cx="3179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画像サイズ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kumimoji="1"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 × 28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68986" y="907472"/>
            <a:ext cx="4228596" cy="105294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313996" y="561295"/>
            <a:ext cx="363139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画像全体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は，サイズ </a:t>
            </a: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 ×28 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配列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（データの並び）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10" name="直線矢印コネクタ 9"/>
          <p:cNvCxnSpPr/>
          <p:nvPr/>
        </p:nvCxnSpPr>
        <p:spPr>
          <a:xfrm>
            <a:off x="4812847" y="1958476"/>
            <a:ext cx="334117" cy="3571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5313996" y="4767159"/>
            <a:ext cx="3631395" cy="17543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画像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上 </a:t>
            </a:r>
            <a:r>
              <a:rPr kumimoji="1" lang="en-US" altLang="ja-JP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行分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の画素値を表示したところ（</a:t>
            </a:r>
            <a:r>
              <a:rPr kumimoji="1" lang="en-US" altLang="ja-JP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28 ×7</a:t>
            </a:r>
            <a:r>
              <a:rPr kumimoji="1"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分）</a:t>
            </a:r>
            <a:endParaRPr kumimoji="1" lang="en-US" altLang="ja-JP" sz="2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4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2" name="図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0126" y="2254509"/>
            <a:ext cx="3803277" cy="1568296"/>
          </a:xfrm>
          <a:prstGeom prst="rect">
            <a:avLst/>
          </a:prstGeom>
          <a:ln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152652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b="1" dirty="0"/>
              <a:t>配列（アレイ）の形と次元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981200" y="5894686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データ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48514" y="5895968"/>
            <a:ext cx="295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配列（アレイ）の形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51962" y="5894685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次元数</a:t>
            </a:r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032" y="1311676"/>
            <a:ext cx="3244132" cy="894052"/>
          </a:xfrm>
          <a:prstGeom prst="rect">
            <a:avLst/>
          </a:prstGeom>
        </p:spPr>
      </p:pic>
      <p:sp>
        <p:nvSpPr>
          <p:cNvPr id="14" name="テキスト ボックス 13"/>
          <p:cNvSpPr txBox="1"/>
          <p:nvPr/>
        </p:nvSpPr>
        <p:spPr>
          <a:xfrm>
            <a:off x="4834527" y="1369583"/>
            <a:ext cx="4313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5</a:t>
            </a:r>
            <a:endParaRPr kumimoji="1" lang="ja-JP" altLang="en-US" sz="2800" b="1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67470" y="1374031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次元数は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1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pic>
        <p:nvPicPr>
          <p:cNvPr id="16" name="コンテンツ プレースホルダー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736" y="2665786"/>
            <a:ext cx="1839464" cy="1256220"/>
          </a:xfrm>
        </p:spPr>
      </p:pic>
      <p:sp>
        <p:nvSpPr>
          <p:cNvPr id="17" name="テキスト ボックス 16"/>
          <p:cNvSpPr txBox="1"/>
          <p:nvPr/>
        </p:nvSpPr>
        <p:spPr>
          <a:xfrm>
            <a:off x="26768" y="3816504"/>
            <a:ext cx="1571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1</a:t>
            </a:r>
            <a:r>
              <a:rPr kumimoji="1" lang="ja-JP" altLang="en-US" sz="2400" b="1" dirty="0"/>
              <a:t>枚の画像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22159" y="2435370"/>
            <a:ext cx="826077" cy="119346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96168" y="3604805"/>
            <a:ext cx="852068" cy="408096"/>
          </a:xfrm>
          <a:prstGeom prst="rect">
            <a:avLst/>
          </a:prstGeom>
        </p:spPr>
      </p:pic>
      <p:sp>
        <p:nvSpPr>
          <p:cNvPr id="20" name="テキスト ボックス 19"/>
          <p:cNvSpPr txBox="1"/>
          <p:nvPr/>
        </p:nvSpPr>
        <p:spPr>
          <a:xfrm>
            <a:off x="4464317" y="3027653"/>
            <a:ext cx="16886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28 × 28</a:t>
            </a:r>
            <a:endParaRPr kumimoji="1" lang="ja-JP" altLang="en-US" sz="2800" b="1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67469" y="3054879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次元数は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2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98874" y="4580281"/>
            <a:ext cx="17235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b="1" dirty="0"/>
              <a:t>60000</a:t>
            </a:r>
            <a:r>
              <a:rPr kumimoji="1" lang="ja-JP" altLang="en-US" sz="2400" b="1" dirty="0"/>
              <a:t>枚の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画像（同じ</a:t>
            </a:r>
            <a:endParaRPr kumimoji="1" lang="en-US" altLang="ja-JP" sz="2400" b="1" dirty="0"/>
          </a:p>
          <a:p>
            <a:r>
              <a:rPr kumimoji="1" lang="ja-JP" altLang="en-US" sz="2400" b="1" dirty="0"/>
              <a:t>大きさ）</a:t>
            </a:r>
          </a:p>
        </p:txBody>
      </p:sp>
      <p:pic>
        <p:nvPicPr>
          <p:cNvPr id="23" name="図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41518" y="4471581"/>
            <a:ext cx="297773" cy="1334296"/>
          </a:xfrm>
          <a:prstGeom prst="rect">
            <a:avLst/>
          </a:prstGeom>
        </p:spPr>
      </p:pic>
      <p:sp>
        <p:nvSpPr>
          <p:cNvPr id="24" name="テキスト ボックス 23"/>
          <p:cNvSpPr txBox="1"/>
          <p:nvPr/>
        </p:nvSpPr>
        <p:spPr>
          <a:xfrm>
            <a:off x="4464317" y="4550823"/>
            <a:ext cx="17197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/>
              <a:t>60000 ×</a:t>
            </a:r>
          </a:p>
          <a:p>
            <a:r>
              <a:rPr kumimoji="1" lang="en-US" altLang="ja-JP" sz="2800" b="1" dirty="0"/>
              <a:t>28 × 28</a:t>
            </a:r>
            <a:endParaRPr kumimoji="1" lang="ja-JP" altLang="en-US" sz="2800" b="1" dirty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703169" y="4718781"/>
            <a:ext cx="16401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/>
              <a:t>次元数は </a:t>
            </a:r>
            <a:r>
              <a:rPr kumimoji="1" lang="en-US" altLang="ja-JP" sz="2400" b="1" dirty="0">
                <a:solidFill>
                  <a:srgbClr val="FF0000"/>
                </a:solidFill>
              </a:rPr>
              <a:t>3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236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CIFAR 100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877814" cy="5333166"/>
          </a:xfrm>
        </p:spPr>
        <p:txBody>
          <a:bodyPr/>
          <a:lstStyle/>
          <a:p>
            <a:r>
              <a:rPr lang="ja-JP" altLang="en-US" dirty="0"/>
              <a:t>カラー画像 </a:t>
            </a:r>
            <a:r>
              <a:rPr lang="en-US" altLang="ja-JP" b="1" dirty="0"/>
              <a:t>60000</a:t>
            </a:r>
            <a:r>
              <a:rPr lang="ja-JP" altLang="en-US" dirty="0"/>
              <a:t>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うち学習用 </a:t>
            </a:r>
            <a:r>
              <a:rPr lang="en-US" altLang="ja-JP" b="1" dirty="0"/>
              <a:t>50000</a:t>
            </a:r>
            <a:r>
              <a:rPr lang="ja-JP" altLang="en-US" dirty="0"/>
              <a:t>枚，テスト用 </a:t>
            </a:r>
            <a:r>
              <a:rPr lang="en-US" altLang="ja-JP" b="1" dirty="0"/>
              <a:t>10000</a:t>
            </a:r>
            <a:r>
              <a:rPr lang="ja-JP" altLang="en-US" dirty="0"/>
              <a:t>枚</a:t>
            </a:r>
            <a:endParaRPr lang="en-US" altLang="ja-JP" dirty="0"/>
          </a:p>
          <a:p>
            <a:r>
              <a:rPr kumimoji="1" lang="ja-JP" altLang="en-US" dirty="0"/>
              <a:t>学習用のカラー画像の</a:t>
            </a:r>
            <a:r>
              <a:rPr kumimoji="1" lang="ja-JP" altLang="en-US" b="1" dirty="0">
                <a:solidFill>
                  <a:srgbClr val="C00000"/>
                </a:solidFill>
              </a:rPr>
              <a:t>配列（アレイ）の形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b="1" dirty="0"/>
              <a:t>50000</a:t>
            </a:r>
            <a:r>
              <a:rPr lang="en-US" altLang="ja-JP" dirty="0"/>
              <a:t> × </a:t>
            </a:r>
            <a:r>
              <a:rPr lang="en-US" altLang="ja-JP" b="1" dirty="0"/>
              <a:t>32</a:t>
            </a:r>
            <a:r>
              <a:rPr lang="en-US" altLang="ja-JP" dirty="0"/>
              <a:t> × </a:t>
            </a:r>
            <a:r>
              <a:rPr lang="en-US" altLang="ja-JP" b="1" dirty="0"/>
              <a:t>32 </a:t>
            </a:r>
            <a:r>
              <a:rPr lang="en-US" altLang="ja-JP" dirty="0"/>
              <a:t>× </a:t>
            </a:r>
            <a:r>
              <a:rPr lang="en-US" altLang="ja-JP" b="1" dirty="0"/>
              <a:t>3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ja-JP" altLang="en-US" sz="2400" dirty="0"/>
              <a:t>　枚数が</a:t>
            </a:r>
            <a:r>
              <a:rPr lang="en-US" altLang="ja-JP" sz="2400" dirty="0"/>
              <a:t> </a:t>
            </a:r>
            <a:r>
              <a:rPr lang="en-US" altLang="ja-JP" sz="2400" b="1" dirty="0"/>
              <a:t>50000</a:t>
            </a:r>
            <a:r>
              <a:rPr lang="ja-JP" altLang="en-US" sz="2400" dirty="0"/>
              <a:t>枚，高さと幅が </a:t>
            </a:r>
            <a:r>
              <a:rPr lang="en-US" altLang="ja-JP" sz="2400" b="1" dirty="0"/>
              <a:t>32</a:t>
            </a:r>
            <a:r>
              <a:rPr lang="en-US" altLang="ja-JP" sz="2400" dirty="0"/>
              <a:t>×</a:t>
            </a:r>
            <a:r>
              <a:rPr lang="en-US" altLang="ja-JP" sz="2400" b="1" dirty="0"/>
              <a:t>32</a:t>
            </a:r>
            <a:r>
              <a:rPr lang="ja-JP" altLang="en-US" sz="2400" dirty="0" err="1"/>
              <a:t>，</a:t>
            </a:r>
            <a:r>
              <a:rPr lang="en-US" altLang="ja-JP" sz="2400" dirty="0"/>
              <a:t>R</a:t>
            </a:r>
            <a:r>
              <a:rPr lang="ja-JP" altLang="en-US" sz="2400" dirty="0"/>
              <a:t>と</a:t>
            </a:r>
            <a:r>
              <a:rPr lang="en-US" altLang="ja-JP" sz="2400" dirty="0"/>
              <a:t>G</a:t>
            </a:r>
            <a:r>
              <a:rPr lang="ja-JP" altLang="en-US" sz="2400" dirty="0"/>
              <a:t>と</a:t>
            </a:r>
            <a:r>
              <a:rPr lang="en-US" altLang="ja-JP" sz="2400" dirty="0"/>
              <a:t>B </a:t>
            </a:r>
            <a:r>
              <a:rPr lang="ja-JP" altLang="en-US" sz="2400" dirty="0"/>
              <a:t>の </a:t>
            </a:r>
            <a:r>
              <a:rPr lang="en-US" altLang="ja-JP" sz="2400" b="1" dirty="0"/>
              <a:t>3</a:t>
            </a:r>
            <a:r>
              <a:rPr lang="ja-JP" altLang="en-US" sz="2400" dirty="0"/>
              <a:t>成分　</a:t>
            </a:r>
            <a:r>
              <a:rPr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222" y="3512836"/>
            <a:ext cx="8404087" cy="320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14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MNIST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877814" cy="5333166"/>
          </a:xfrm>
        </p:spPr>
        <p:txBody>
          <a:bodyPr/>
          <a:lstStyle/>
          <a:p>
            <a:r>
              <a:rPr lang="ja-JP" altLang="en-US" dirty="0"/>
              <a:t>濃淡画像 </a:t>
            </a:r>
            <a:r>
              <a:rPr lang="en-US" altLang="ja-JP" b="1" dirty="0"/>
              <a:t>70000</a:t>
            </a:r>
            <a:r>
              <a:rPr lang="ja-JP" altLang="en-US" dirty="0"/>
              <a:t>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うち学習用 </a:t>
            </a:r>
            <a:r>
              <a:rPr lang="en-US" altLang="ja-JP" b="1" dirty="0"/>
              <a:t>60000</a:t>
            </a:r>
            <a:r>
              <a:rPr lang="ja-JP" altLang="en-US" dirty="0"/>
              <a:t>枚，テスト用 </a:t>
            </a:r>
            <a:r>
              <a:rPr lang="en-US" altLang="ja-JP" b="1" dirty="0"/>
              <a:t>10000</a:t>
            </a:r>
            <a:r>
              <a:rPr lang="ja-JP" altLang="en-US" dirty="0"/>
              <a:t>枚</a:t>
            </a:r>
            <a:endParaRPr lang="en-US" altLang="ja-JP" dirty="0"/>
          </a:p>
          <a:p>
            <a:r>
              <a:rPr kumimoji="1" lang="ja-JP" altLang="en-US" dirty="0"/>
              <a:t>学習用の濃淡画像の</a:t>
            </a:r>
            <a:r>
              <a:rPr kumimoji="1" lang="ja-JP" altLang="en-US" b="1" dirty="0">
                <a:solidFill>
                  <a:srgbClr val="C00000"/>
                </a:solidFill>
              </a:rPr>
              <a:t>配列（アレイ）の形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b="1" dirty="0"/>
              <a:t>60000</a:t>
            </a:r>
            <a:r>
              <a:rPr lang="en-US" altLang="ja-JP" dirty="0"/>
              <a:t> × </a:t>
            </a:r>
            <a:r>
              <a:rPr lang="en-US" altLang="ja-JP" b="1" dirty="0"/>
              <a:t>28</a:t>
            </a:r>
            <a:r>
              <a:rPr lang="en-US" altLang="ja-JP" dirty="0"/>
              <a:t> × </a:t>
            </a:r>
            <a:r>
              <a:rPr lang="en-US" altLang="ja-JP" b="1" dirty="0"/>
              <a:t>28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ja-JP" altLang="en-US" sz="2400" dirty="0"/>
              <a:t>　枚数が</a:t>
            </a:r>
            <a:r>
              <a:rPr lang="en-US" altLang="ja-JP" sz="2400" dirty="0"/>
              <a:t> </a:t>
            </a:r>
            <a:r>
              <a:rPr lang="en-US" altLang="ja-JP" sz="2400" b="1" dirty="0"/>
              <a:t>60000</a:t>
            </a:r>
            <a:r>
              <a:rPr lang="ja-JP" altLang="en-US" sz="2400" dirty="0"/>
              <a:t>枚，高さと幅が </a:t>
            </a:r>
            <a:r>
              <a:rPr lang="en-US" altLang="ja-JP" sz="2400" b="1" dirty="0"/>
              <a:t>28</a:t>
            </a:r>
            <a:r>
              <a:rPr lang="en-US" altLang="ja-JP" sz="2400" dirty="0"/>
              <a:t>×</a:t>
            </a:r>
            <a:r>
              <a:rPr lang="en-US" altLang="ja-JP" sz="2400" b="1" dirty="0"/>
              <a:t>28</a:t>
            </a:r>
            <a:r>
              <a:rPr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7</a:t>
            </a:fld>
            <a:endParaRPr kumimoji="1" lang="ja-JP" altLang="en-US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19" y="3769594"/>
            <a:ext cx="7327201" cy="2951882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18154ED-57D7-B2D4-1038-E85E28F5F0AB}"/>
              </a:ext>
            </a:extLst>
          </p:cNvPr>
          <p:cNvSpPr txBox="1"/>
          <p:nvPr/>
        </p:nvSpPr>
        <p:spPr>
          <a:xfrm>
            <a:off x="6370320" y="2795451"/>
            <a:ext cx="2483372" cy="83099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solidFill>
                  <a:srgbClr val="FF0000"/>
                </a:solidFill>
              </a:rPr>
              <a:t>MNIST </a:t>
            </a:r>
            <a:r>
              <a:rPr kumimoji="1" lang="ja-JP" altLang="en-US" sz="2400" dirty="0">
                <a:solidFill>
                  <a:srgbClr val="FF0000"/>
                </a:solidFill>
              </a:rPr>
              <a:t>では</a:t>
            </a:r>
            <a:endParaRPr kumimoji="1" lang="en-US" altLang="ja-JP" sz="2400" dirty="0">
              <a:solidFill>
                <a:srgbClr val="FF0000"/>
              </a:solidFill>
            </a:endParaRPr>
          </a:p>
          <a:p>
            <a:r>
              <a:rPr kumimoji="1" lang="en-US" altLang="ja-JP" sz="2400" dirty="0">
                <a:solidFill>
                  <a:srgbClr val="FF0000"/>
                </a:solidFill>
              </a:rPr>
              <a:t>0</a:t>
            </a:r>
            <a:r>
              <a:rPr kumimoji="1" lang="ja-JP" altLang="en-US" sz="2400" dirty="0">
                <a:solidFill>
                  <a:srgbClr val="FF0000"/>
                </a:solidFill>
              </a:rPr>
              <a:t> は白，</a:t>
            </a:r>
            <a:r>
              <a:rPr kumimoji="1" lang="en-US" altLang="ja-JP" sz="2400" dirty="0">
                <a:solidFill>
                  <a:srgbClr val="FF0000"/>
                </a:solidFill>
              </a:rPr>
              <a:t>255 </a:t>
            </a:r>
            <a:r>
              <a:rPr kumimoji="1" lang="ja-JP" altLang="en-US" sz="2400" dirty="0">
                <a:solidFill>
                  <a:srgbClr val="FF0000"/>
                </a:solidFill>
              </a:rPr>
              <a:t>は黒</a:t>
            </a:r>
          </a:p>
        </p:txBody>
      </p:sp>
    </p:spTree>
    <p:extLst>
      <p:ext uri="{BB962C8B-B14F-4D97-AF65-F5344CB8AC3E}">
        <p14:creationId xmlns:p14="http://schemas.microsoft.com/office/powerpoint/2010/main" val="3190966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b="1" dirty="0"/>
              <a:t>Fashion MNIST</a:t>
            </a:r>
            <a:endParaRPr kumimoji="1" lang="ja-JP" altLang="en-US" b="1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845" y="846253"/>
            <a:ext cx="8877814" cy="5333166"/>
          </a:xfrm>
        </p:spPr>
        <p:txBody>
          <a:bodyPr/>
          <a:lstStyle/>
          <a:p>
            <a:r>
              <a:rPr lang="ja-JP" altLang="en-US" dirty="0"/>
              <a:t>濃淡画像 </a:t>
            </a:r>
            <a:r>
              <a:rPr lang="en-US" altLang="ja-JP" b="1" dirty="0"/>
              <a:t>70000</a:t>
            </a:r>
            <a:r>
              <a:rPr lang="ja-JP" altLang="en-US" dirty="0"/>
              <a:t>枚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うち学習用 </a:t>
            </a:r>
            <a:r>
              <a:rPr lang="en-US" altLang="ja-JP" b="1" dirty="0"/>
              <a:t>60000</a:t>
            </a:r>
            <a:r>
              <a:rPr lang="ja-JP" altLang="en-US" dirty="0"/>
              <a:t>枚，テスト用 </a:t>
            </a:r>
            <a:r>
              <a:rPr lang="en-US" altLang="ja-JP" b="1" dirty="0"/>
              <a:t>10000</a:t>
            </a:r>
            <a:r>
              <a:rPr lang="ja-JP" altLang="en-US" dirty="0"/>
              <a:t>枚</a:t>
            </a:r>
            <a:endParaRPr lang="en-US" altLang="ja-JP" dirty="0"/>
          </a:p>
          <a:p>
            <a:r>
              <a:rPr kumimoji="1" lang="ja-JP" altLang="en-US" dirty="0"/>
              <a:t>学習用の濃淡画像の</a:t>
            </a:r>
            <a:r>
              <a:rPr kumimoji="1" lang="ja-JP" altLang="en-US" b="1" dirty="0">
                <a:solidFill>
                  <a:srgbClr val="C00000"/>
                </a:solidFill>
              </a:rPr>
              <a:t>配列（アレイ）の形</a:t>
            </a:r>
            <a:r>
              <a:rPr kumimoji="1" lang="ja-JP" altLang="en-US" dirty="0"/>
              <a:t>：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b="1" dirty="0"/>
              <a:t>60000</a:t>
            </a:r>
            <a:r>
              <a:rPr lang="en-US" altLang="ja-JP" dirty="0"/>
              <a:t> × </a:t>
            </a:r>
            <a:r>
              <a:rPr lang="en-US" altLang="ja-JP" b="1" dirty="0"/>
              <a:t>28</a:t>
            </a:r>
            <a:r>
              <a:rPr lang="en-US" altLang="ja-JP" dirty="0"/>
              <a:t> × </a:t>
            </a:r>
            <a:r>
              <a:rPr lang="en-US" altLang="ja-JP" b="1" dirty="0"/>
              <a:t>28 </a:t>
            </a:r>
          </a:p>
          <a:p>
            <a:pPr marL="0" indent="0">
              <a:buNone/>
            </a:pPr>
            <a:r>
              <a:rPr lang="en-US" altLang="ja-JP" sz="2400" dirty="0"/>
              <a:t> </a:t>
            </a:r>
            <a:r>
              <a:rPr lang="ja-JP" altLang="en-US" sz="2400" dirty="0"/>
              <a:t>　枚数が</a:t>
            </a:r>
            <a:r>
              <a:rPr lang="en-US" altLang="ja-JP" sz="2400" dirty="0"/>
              <a:t> </a:t>
            </a:r>
            <a:r>
              <a:rPr lang="en-US" altLang="ja-JP" sz="2400" b="1" dirty="0"/>
              <a:t>60000</a:t>
            </a:r>
            <a:r>
              <a:rPr lang="ja-JP" altLang="en-US" sz="2400" dirty="0"/>
              <a:t>枚，高さと幅が </a:t>
            </a:r>
            <a:r>
              <a:rPr lang="en-US" altLang="ja-JP" sz="2400" b="1" dirty="0"/>
              <a:t>28</a:t>
            </a:r>
            <a:r>
              <a:rPr lang="en-US" altLang="ja-JP" sz="2400" dirty="0"/>
              <a:t>×</a:t>
            </a:r>
            <a:r>
              <a:rPr lang="en-US" altLang="ja-JP" sz="2400" b="1" dirty="0"/>
              <a:t>28</a:t>
            </a:r>
            <a:r>
              <a:rPr lang="en-US" altLang="ja-JP" dirty="0"/>
              <a:t>	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8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5171" y="3616184"/>
            <a:ext cx="5080784" cy="324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608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696</TotalTime>
  <Words>388</Words>
  <Application>Microsoft Office PowerPoint</Application>
  <PresentationFormat>画面に合わせる (4:3)</PresentationFormat>
  <Paragraphs>69</Paragraphs>
  <Slides>8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3" baseType="lpstr">
      <vt:lpstr>メイリオ</vt:lpstr>
      <vt:lpstr>游ゴシック</vt:lpstr>
      <vt:lpstr>Arial</vt:lpstr>
      <vt:lpstr>Calibri</vt:lpstr>
      <vt:lpstr>Office テーマ</vt:lpstr>
      <vt:lpstr>CIFAR-100, MNIST, Fashion MNIST データセット </vt:lpstr>
      <vt:lpstr>アウトライン</vt:lpstr>
      <vt:lpstr>画像と画素</vt:lpstr>
      <vt:lpstr>画像と配列（アレイ）</vt:lpstr>
      <vt:lpstr>配列（アレイ）の形と次元</vt:lpstr>
      <vt:lpstr>CIFAR 100</vt:lpstr>
      <vt:lpstr>MNIST</vt:lpstr>
      <vt:lpstr>Fashion MNIST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Python の配列（アレイ）とKeras の小画像のデータセット</dc:title>
  <dc:creator>kaneko kunihiko</dc:creator>
  <cp:lastModifiedBy>金子　邦彦</cp:lastModifiedBy>
  <cp:revision>39</cp:revision>
  <dcterms:created xsi:type="dcterms:W3CDTF">2019-11-02T00:06:04Z</dcterms:created>
  <dcterms:modified xsi:type="dcterms:W3CDTF">2023-01-03T10:21:27Z</dcterms:modified>
</cp:coreProperties>
</file>