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8" r:id="rId3"/>
    <p:sldMasterId id="2147483683" r:id="rId4"/>
    <p:sldMasterId id="2147483688" r:id="rId5"/>
  </p:sldMasterIdLst>
  <p:notesMasterIdLst>
    <p:notesMasterId r:id="rId69"/>
  </p:notesMasterIdLst>
  <p:handoutMasterIdLst>
    <p:handoutMasterId r:id="rId70"/>
  </p:handoutMasterIdLst>
  <p:sldIdLst>
    <p:sldId id="1037" r:id="rId6"/>
    <p:sldId id="1783" r:id="rId7"/>
    <p:sldId id="1784" r:id="rId8"/>
    <p:sldId id="1785" r:id="rId9"/>
    <p:sldId id="1786" r:id="rId10"/>
    <p:sldId id="1787" r:id="rId11"/>
    <p:sldId id="1890" r:id="rId12"/>
    <p:sldId id="1789" r:id="rId13"/>
    <p:sldId id="1790" r:id="rId14"/>
    <p:sldId id="1791" r:id="rId15"/>
    <p:sldId id="1792" r:id="rId16"/>
    <p:sldId id="1888" r:id="rId17"/>
    <p:sldId id="1794" r:id="rId18"/>
    <p:sldId id="1795" r:id="rId19"/>
    <p:sldId id="1467" r:id="rId20"/>
    <p:sldId id="1788" r:id="rId21"/>
    <p:sldId id="1889" r:id="rId22"/>
    <p:sldId id="1891" r:id="rId23"/>
    <p:sldId id="1892" r:id="rId24"/>
    <p:sldId id="1474" r:id="rId25"/>
    <p:sldId id="1812" r:id="rId26"/>
    <p:sldId id="1813" r:id="rId27"/>
    <p:sldId id="1911" r:id="rId28"/>
    <p:sldId id="1912" r:id="rId29"/>
    <p:sldId id="1894" r:id="rId30"/>
    <p:sldId id="1478" r:id="rId31"/>
    <p:sldId id="1476" r:id="rId32"/>
    <p:sldId id="1895" r:id="rId33"/>
    <p:sldId id="1499" r:id="rId34"/>
    <p:sldId id="1512" r:id="rId35"/>
    <p:sldId id="1513" r:id="rId36"/>
    <p:sldId id="1524" r:id="rId37"/>
    <p:sldId id="1897" r:id="rId38"/>
    <p:sldId id="1893" r:id="rId39"/>
    <p:sldId id="1502" r:id="rId40"/>
    <p:sldId id="1900" r:id="rId41"/>
    <p:sldId id="1901" r:id="rId42"/>
    <p:sldId id="1520" r:id="rId43"/>
    <p:sldId id="1902" r:id="rId44"/>
    <p:sldId id="1821" r:id="rId45"/>
    <p:sldId id="1822" r:id="rId46"/>
    <p:sldId id="1913" r:id="rId47"/>
    <p:sldId id="1903" r:id="rId48"/>
    <p:sldId id="1899" r:id="rId49"/>
    <p:sldId id="1904" r:id="rId50"/>
    <p:sldId id="549" r:id="rId51"/>
    <p:sldId id="895" r:id="rId52"/>
    <p:sldId id="1525" r:id="rId53"/>
    <p:sldId id="1523" r:id="rId54"/>
    <p:sldId id="1898" r:id="rId55"/>
    <p:sldId id="1529" r:id="rId56"/>
    <p:sldId id="1518" r:id="rId57"/>
    <p:sldId id="1527" r:id="rId58"/>
    <p:sldId id="1528" r:id="rId59"/>
    <p:sldId id="1526" r:id="rId60"/>
    <p:sldId id="1906" r:id="rId61"/>
    <p:sldId id="551" r:id="rId62"/>
    <p:sldId id="1907" r:id="rId63"/>
    <p:sldId id="1708" r:id="rId64"/>
    <p:sldId id="1917" r:id="rId65"/>
    <p:sldId id="1918" r:id="rId66"/>
    <p:sldId id="1908" r:id="rId67"/>
    <p:sldId id="1909" r:id="rId6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6" autoAdjust="0"/>
    <p:restoredTop sz="94660"/>
  </p:normalViewPr>
  <p:slideViewPr>
    <p:cSldViewPr snapToGrid="0">
      <p:cViewPr varScale="1">
        <p:scale>
          <a:sx n="56" d="100"/>
          <a:sy n="56" d="100"/>
        </p:scale>
        <p:origin x="718" y="-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3946"/>
    </p:cViewPr>
  </p:sorterViewPr>
  <p:notesViewPr>
    <p:cSldViewPr snapToGrid="0">
      <p:cViewPr varScale="1">
        <p:scale>
          <a:sx n="36" d="100"/>
          <a:sy n="36" d="100"/>
        </p:scale>
        <p:origin x="1568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492763BF-D648-4028-9754-3615FF609D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B10CE5D-8673-4CA7-9090-0325947625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FF2E0-C691-4652-BD93-B8DB4314A43F}" type="datetimeFigureOut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2FF5B21-A326-4B36-82F5-4E6EA1A9FF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E679C3-E509-4B6D-8BC5-8667FC746E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BFD2C-F54A-4665-824F-63737EEC68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97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171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5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  <a:p>
            <a:r>
              <a:rPr lang="ja-JP" altLang="en-US" dirty="0"/>
              <a:t>画像分類は，画像に対して，ラベルとその確率を得ることです．</a:t>
            </a:r>
          </a:p>
          <a:p>
            <a:endParaRPr lang="ja-JP" altLang="en-US" dirty="0"/>
          </a:p>
          <a:p>
            <a:r>
              <a:rPr lang="ja-JP" altLang="en-US" dirty="0"/>
              <a:t>ラベルというのは，画像分類した結果の，画像の種類を表すキーワードのことです．</a:t>
            </a:r>
          </a:p>
          <a:p>
            <a:endParaRPr lang="ja-JP" altLang="en-US" dirty="0"/>
          </a:p>
          <a:p>
            <a:r>
              <a:rPr lang="ja-JP" altLang="en-US" dirty="0"/>
              <a:t>このラベルと確率を精度よく自動で求めるために，人工知能を使うことができます．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29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画像分類の例</a:t>
            </a:r>
          </a:p>
          <a:p>
            <a:endParaRPr lang="ja-JP" altLang="en-US" dirty="0"/>
          </a:p>
          <a:p>
            <a:r>
              <a:rPr lang="ja-JP" altLang="en-US" dirty="0"/>
              <a:t>画像に対して，いくつかのラベル，</a:t>
            </a:r>
          </a:p>
          <a:p>
            <a:r>
              <a:rPr lang="ja-JP" altLang="en-US" dirty="0"/>
              <a:t>それぞれのラベルに対しての確率が得られています．</a:t>
            </a:r>
          </a:p>
          <a:p>
            <a:endParaRPr lang="ja-JP" altLang="en-US" dirty="0"/>
          </a:p>
          <a:p>
            <a:r>
              <a:rPr lang="ja-JP" altLang="en-US" dirty="0"/>
              <a:t>例えば，この結果を見ると，この画像，ラベルが </a:t>
            </a:r>
            <a:r>
              <a:rPr lang="en-US" altLang="ja-JP" dirty="0" err="1"/>
              <a:t>lab_coat</a:t>
            </a:r>
            <a:r>
              <a:rPr lang="en-US" altLang="ja-JP" dirty="0"/>
              <a:t> </a:t>
            </a:r>
            <a:r>
              <a:rPr lang="ja-JP" altLang="en-US" dirty="0"/>
              <a:t>である確率が，約 </a:t>
            </a:r>
            <a:r>
              <a:rPr lang="en-US" altLang="ja-JP" dirty="0"/>
              <a:t>0.98 </a:t>
            </a:r>
            <a:r>
              <a:rPr lang="ja-JP" altLang="en-US" dirty="0" err="1"/>
              <a:t>のように</a:t>
            </a:r>
            <a:r>
              <a:rPr lang="ja-JP" altLang="en-US" dirty="0"/>
              <a:t>結果が得られています．</a:t>
            </a:r>
          </a:p>
          <a:p>
            <a:endParaRPr lang="ja-JP" altLang="en-US" dirty="0"/>
          </a:p>
          <a:p>
            <a:r>
              <a:rPr lang="ja-JP" altLang="en-US" dirty="0"/>
              <a:t>このように，１枚の画像に対して，複数のラベルとそれぞれの確率を得ること．</a:t>
            </a:r>
          </a:p>
          <a:p>
            <a:r>
              <a:rPr lang="ja-JP" altLang="en-US" dirty="0"/>
              <a:t>それが画像分類です．</a:t>
            </a:r>
          </a:p>
          <a:p>
            <a:endParaRPr lang="ja-JP" altLang="en-US" dirty="0"/>
          </a:p>
          <a:p>
            <a:r>
              <a:rPr lang="ja-JP" altLang="en-US" dirty="0"/>
              <a:t>画像分類は，画像を扱う他の人工知能，例えば，物体検出などの基礎になっています．</a:t>
            </a:r>
          </a:p>
          <a:p>
            <a:endParaRPr lang="ja-JP" altLang="en-US" dirty="0"/>
          </a:p>
          <a:p>
            <a:r>
              <a:rPr lang="ja-JP" altLang="en-US" dirty="0"/>
              <a:t>画像分類の説明は以上です．</a:t>
            </a:r>
          </a:p>
          <a:p>
            <a:r>
              <a:rPr lang="ja-JP" altLang="en-US" dirty="0"/>
              <a:t>視聴ありがとうございました．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616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良好な学習能力をもち，機械学習が脚光をあびるきっかけにも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機械学習を勉強するとき，ニューラルネットワークは良い手段と考える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機械学習では，ニューラルネットワークを使う場合もあれば，ニューラルネットワークではない他のものもある（あとで詳しく）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36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558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22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963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247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27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86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475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4519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840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425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0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305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580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401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216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952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1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73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9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83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3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170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kkaneko.jp/ai/ae/index.htm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huggingface.co/spaces/hysts/insightface-SCRFD" TargetMode="Externa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vision/docs/drag-and-drop?hl=ja" TargetMode="External"/><Relationship Id="rId2" Type="http://schemas.openxmlformats.org/officeDocument/2006/relationships/hyperlink" Target="https://huggingface.co/spaces/hysts/insightface-SCRFD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colab.research.google.com/drive/1sLpYmmLS209-e5eHgcuqdryFRRO6ZhFS?usp=sharing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colab.research.google.com/drive/1iYEI9O_cxWw4VyyafaYB4ne6CNdNJYeS?usp=sharing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drive/1iYEI9O_cxWw4VyyafaYB4ne6CNdNJYeS?usp=sharing" TargetMode="Externa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kaneko.jp/ai/win/insightface.html" TargetMode="Externa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visagetechnologies.com/dem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>
            <a:noAutofit/>
          </a:bodyPr>
          <a:lstStyle/>
          <a:p>
            <a:r>
              <a:rPr lang="en-US" altLang="ja-JP" sz="4400" dirty="0">
                <a:latin typeface="メイリオ" panose="020B0604030504040204" pitchFamily="50" charset="-128"/>
              </a:rPr>
              <a:t>8. </a:t>
            </a:r>
            <a:r>
              <a:rPr lang="ja-JP" altLang="en-US" sz="4400" dirty="0">
                <a:latin typeface="メイリオ" panose="020B0604030504040204" pitchFamily="50" charset="-128"/>
              </a:rPr>
              <a:t>顔情報処理</a:t>
            </a:r>
            <a:br>
              <a:rPr lang="en-US" altLang="ja-JP" sz="4400" dirty="0">
                <a:latin typeface="メイリオ" panose="020B0604030504040204" pitchFamily="50" charset="-128"/>
              </a:rPr>
            </a:br>
            <a:r>
              <a:rPr lang="ja-JP" altLang="en-US" sz="3200" dirty="0"/>
              <a:t>（顔検出、顔ランドマーク、感情認識、顔認識）</a:t>
            </a:r>
            <a:br>
              <a:rPr lang="en-US" altLang="ja-JP" sz="5400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10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150100"/>
            <a:ext cx="8266421" cy="1506085"/>
          </a:xfrm>
        </p:spPr>
        <p:txBody>
          <a:bodyPr>
            <a:normAutofit lnSpcReduction="10000"/>
          </a:bodyPr>
          <a:lstStyle/>
          <a:p>
            <a:r>
              <a:rPr lang="ja-JP" altLang="en-US" sz="2800" dirty="0"/>
              <a:t>（ディープラーニング，</a:t>
            </a:r>
            <a:r>
              <a:rPr lang="en-US" altLang="ja-JP" sz="2800" dirty="0"/>
              <a:t>Python </a:t>
            </a:r>
            <a:r>
              <a:rPr lang="ja-JP" altLang="en-US" sz="2800" dirty="0"/>
              <a:t>を使用）</a:t>
            </a:r>
            <a:endParaRPr lang="en-US" altLang="ja-JP" sz="2800" dirty="0"/>
          </a:p>
          <a:p>
            <a:r>
              <a:rPr lang="ja-JP" altLang="en-US" sz="2800" dirty="0"/>
              <a:t>（全１５回）</a:t>
            </a:r>
          </a:p>
          <a:p>
            <a:r>
              <a:rPr lang="en-US" altLang="ja-JP" dirty="0">
                <a:hlinkClick r:id="rId5"/>
              </a:rPr>
              <a:t>https://www.kkaneko.</a:t>
            </a:r>
            <a:r>
              <a:rPr lang="en-US" altLang="ja-JP">
                <a:hlinkClick r:id="rId5"/>
              </a:rPr>
              <a:t>jp/ai/</a:t>
            </a:r>
            <a:r>
              <a:rPr lang="en-US" altLang="ja-JP" dirty="0">
                <a:hlinkClick r:id="rId5"/>
              </a:rPr>
              <a:t>ae/index</a:t>
            </a:r>
            <a:r>
              <a:rPr lang="en-US" altLang="ja-JP">
                <a:hlinkClick r:id="rId5"/>
              </a:rPr>
              <a:t>.html</a:t>
            </a:r>
            <a:endParaRPr lang="en-US" altLang="ja-JP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7095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D304-4E80-4E1C-BCD7-2E6BEA1A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② 物体検出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28734-965B-4960-8324-37167895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EBFAF6-BE77-4527-93AA-1CDCCA42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212" y="2190643"/>
            <a:ext cx="1752690" cy="1581231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9115178E-8940-46A0-A144-89BA551E28E8}"/>
              </a:ext>
            </a:extLst>
          </p:cNvPr>
          <p:cNvSpPr/>
          <p:nvPr/>
        </p:nvSpPr>
        <p:spPr>
          <a:xfrm>
            <a:off x="6565900" y="2737059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C84EEB7-F84C-49C2-A53C-CC66416D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062" y="2190643"/>
            <a:ext cx="1752690" cy="158123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507AB2-612A-486D-B2E8-41E6AA2B1BA0}"/>
              </a:ext>
            </a:extLst>
          </p:cNvPr>
          <p:cNvSpPr/>
          <p:nvPr/>
        </p:nvSpPr>
        <p:spPr>
          <a:xfrm>
            <a:off x="7058212" y="2817771"/>
            <a:ext cx="1397582" cy="868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178AF9D-FF65-40B6-ACEA-6592E316D191}"/>
              </a:ext>
            </a:extLst>
          </p:cNvPr>
          <p:cNvSpPr/>
          <p:nvPr/>
        </p:nvSpPr>
        <p:spPr>
          <a:xfrm>
            <a:off x="7494590" y="2298007"/>
            <a:ext cx="667633" cy="1248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714831-2206-465B-B64B-BD92B25C1031}"/>
              </a:ext>
            </a:extLst>
          </p:cNvPr>
          <p:cNvSpPr txBox="1"/>
          <p:nvPr/>
        </p:nvSpPr>
        <p:spPr>
          <a:xfrm>
            <a:off x="8006214" y="1568158"/>
            <a:ext cx="119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6A258D-726A-40CE-9CDC-4CC4A863035E}"/>
              </a:ext>
            </a:extLst>
          </p:cNvPr>
          <p:cNvSpPr txBox="1"/>
          <p:nvPr/>
        </p:nvSpPr>
        <p:spPr>
          <a:xfrm>
            <a:off x="7998599" y="3686451"/>
            <a:ext cx="1177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3DF48C8-FE07-43A5-A317-C498662256B2}"/>
              </a:ext>
            </a:extLst>
          </p:cNvPr>
          <p:cNvCxnSpPr>
            <a:endCxn id="18" idx="0"/>
          </p:cNvCxnSpPr>
          <p:nvPr/>
        </p:nvCxnSpPr>
        <p:spPr>
          <a:xfrm flipH="1">
            <a:off x="7828407" y="1948919"/>
            <a:ext cx="194250" cy="349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46A05C-9108-4636-821B-362019BFE9B0}"/>
              </a:ext>
            </a:extLst>
          </p:cNvPr>
          <p:cNvCxnSpPr>
            <a:cxnSpLocks/>
          </p:cNvCxnSpPr>
          <p:nvPr/>
        </p:nvCxnSpPr>
        <p:spPr>
          <a:xfrm flipH="1" flipV="1">
            <a:off x="7925533" y="3681065"/>
            <a:ext cx="198189" cy="28021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>
            <a:extLst>
              <a:ext uri="{FF2B5EF4-FFF2-40B4-BE49-F238E27FC236}">
                <a16:creationId xmlns:a16="http://schemas.microsoft.com/office/drawing/2014/main" id="{424B6F6B-9D38-4493-BB44-FEF55BAEC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6" y="830877"/>
            <a:ext cx="4495800" cy="222903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06979B-08F8-481E-8D28-2D3BCD2A9C88}"/>
              </a:ext>
            </a:extLst>
          </p:cNvPr>
          <p:cNvSpPr txBox="1"/>
          <p:nvPr/>
        </p:nvSpPr>
        <p:spPr>
          <a:xfrm>
            <a:off x="1834821" y="5728865"/>
            <a:ext cx="6288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バウンディングボックス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は，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物体を囲む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最小のボックス（四角形）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F7123F4-E98B-4F17-84D5-9D024158EC9B}"/>
              </a:ext>
            </a:extLst>
          </p:cNvPr>
          <p:cNvSpPr/>
          <p:nvPr/>
        </p:nvSpPr>
        <p:spPr>
          <a:xfrm>
            <a:off x="8371233" y="2431058"/>
            <a:ext cx="234732" cy="4629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F96AF8CA-8603-460D-BA81-DBC07B7959D4}"/>
              </a:ext>
            </a:extLst>
          </p:cNvPr>
          <p:cNvCxnSpPr>
            <a:cxnSpLocks/>
          </p:cNvCxnSpPr>
          <p:nvPr/>
        </p:nvCxnSpPr>
        <p:spPr>
          <a:xfrm>
            <a:off x="8313865" y="2049618"/>
            <a:ext cx="141929" cy="330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3008ED8-CB6D-497A-A314-3D0F0ADC0F86}"/>
              </a:ext>
            </a:extLst>
          </p:cNvPr>
          <p:cNvSpPr/>
          <p:nvPr/>
        </p:nvSpPr>
        <p:spPr>
          <a:xfrm>
            <a:off x="7158057" y="2617700"/>
            <a:ext cx="468294" cy="3651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E087379-F3F5-4142-99E8-837BEE05BDDE}"/>
              </a:ext>
            </a:extLst>
          </p:cNvPr>
          <p:cNvCxnSpPr>
            <a:cxnSpLocks/>
          </p:cNvCxnSpPr>
          <p:nvPr/>
        </p:nvCxnSpPr>
        <p:spPr>
          <a:xfrm>
            <a:off x="7342948" y="1707817"/>
            <a:ext cx="1" cy="8319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ECFCB07-DC33-46E0-87F3-8DD569B0ED64}"/>
              </a:ext>
            </a:extLst>
          </p:cNvPr>
          <p:cNvSpPr txBox="1"/>
          <p:nvPr/>
        </p:nvSpPr>
        <p:spPr>
          <a:xfrm>
            <a:off x="6797201" y="1232343"/>
            <a:ext cx="630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car</a:t>
            </a:r>
          </a:p>
        </p:txBody>
      </p:sp>
      <p:sp>
        <p:nvSpPr>
          <p:cNvPr id="26" name="テキスト ボックス 13">
            <a:extLst>
              <a:ext uri="{FF2B5EF4-FFF2-40B4-BE49-F238E27FC236}">
                <a16:creationId xmlns:a16="http://schemas.microsoft.com/office/drawing/2014/main" id="{0E7977EE-791D-4311-B194-C45F986DC15E}"/>
              </a:ext>
            </a:extLst>
          </p:cNvPr>
          <p:cNvSpPr txBox="1"/>
          <p:nvPr/>
        </p:nvSpPr>
        <p:spPr>
          <a:xfrm>
            <a:off x="4900561" y="4438461"/>
            <a:ext cx="4884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バウンディングボックス，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ラベルを得る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1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9E45BB-49B3-40E1-A138-A5F6CCB2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③ セグメンテーション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44A1EE-9308-4000-B949-B0E19E534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テキスト ボックス 13">
            <a:extLst>
              <a:ext uri="{FF2B5EF4-FFF2-40B4-BE49-F238E27FC236}">
                <a16:creationId xmlns:a16="http://schemas.microsoft.com/office/drawing/2014/main" id="{230A5AB8-8E28-4FF7-9A61-F8482F75F8C5}"/>
              </a:ext>
            </a:extLst>
          </p:cNvPr>
          <p:cNvSpPr txBox="1"/>
          <p:nvPr/>
        </p:nvSpPr>
        <p:spPr>
          <a:xfrm>
            <a:off x="4800604" y="2997359"/>
            <a:ext cx="488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物体の形を画素単位で抜き出し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A5E0ACE-CEB1-4BF1-A40E-A45B7CF06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4125"/>
            <a:ext cx="4495800" cy="2229039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F3E1FD31-6385-4B6F-93AF-A371DD79110E}"/>
              </a:ext>
            </a:extLst>
          </p:cNvPr>
          <p:cNvSpPr/>
          <p:nvPr/>
        </p:nvSpPr>
        <p:spPr>
          <a:xfrm>
            <a:off x="4591052" y="3178175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EB9D81-21F0-491D-85F1-5EC5C22D4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246" y="799862"/>
            <a:ext cx="4273770" cy="21845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A41BB87-0D48-4596-8422-FF6D13316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246" y="3587897"/>
            <a:ext cx="4280120" cy="2130534"/>
          </a:xfrm>
          <a:prstGeom prst="rect">
            <a:avLst/>
          </a:prstGeom>
        </p:spPr>
      </p:pic>
      <p:sp>
        <p:nvSpPr>
          <p:cNvPr id="10" name="テキスト ボックス 13">
            <a:extLst>
              <a:ext uri="{FF2B5EF4-FFF2-40B4-BE49-F238E27FC236}">
                <a16:creationId xmlns:a16="http://schemas.microsoft.com/office/drawing/2014/main" id="{ECB2E3EB-2246-4E2C-A85B-08325A515C97}"/>
              </a:ext>
            </a:extLst>
          </p:cNvPr>
          <p:cNvSpPr txBox="1"/>
          <p:nvPr/>
        </p:nvSpPr>
        <p:spPr>
          <a:xfrm>
            <a:off x="4800604" y="5806558"/>
            <a:ext cx="4884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ラベルを得ることもできる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945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AD88448-5387-4E74-054E-FE4A6FF1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8C52FDA-87AF-9D72-9259-A41E1F8A2557}"/>
              </a:ext>
            </a:extLst>
          </p:cNvPr>
          <p:cNvSpPr/>
          <p:nvPr/>
        </p:nvSpPr>
        <p:spPr>
          <a:xfrm>
            <a:off x="397042" y="511342"/>
            <a:ext cx="7760369" cy="612407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621E9C86-3AAD-96FF-7762-AF28CE5C1859}"/>
              </a:ext>
            </a:extLst>
          </p:cNvPr>
          <p:cNvSpPr/>
          <p:nvPr/>
        </p:nvSpPr>
        <p:spPr>
          <a:xfrm>
            <a:off x="986589" y="1822785"/>
            <a:ext cx="6671511" cy="459004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IT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システム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6B81A2B0-10EA-896E-F9E1-584D80B29865}"/>
              </a:ext>
            </a:extLst>
          </p:cNvPr>
          <p:cNvSpPr/>
          <p:nvPr/>
        </p:nvSpPr>
        <p:spPr>
          <a:xfrm>
            <a:off x="1576136" y="3200400"/>
            <a:ext cx="5528511" cy="306989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E15F69-62D3-E941-EB06-2A332BD1C6E9}"/>
              </a:ext>
            </a:extLst>
          </p:cNvPr>
          <p:cNvSpPr txBox="1"/>
          <p:nvPr/>
        </p:nvSpPr>
        <p:spPr>
          <a:xfrm>
            <a:off x="2992855" y="100939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知的なITシステム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4A4BDA-D25E-4F04-E9DB-68EF07375D91}"/>
              </a:ext>
            </a:extLst>
          </p:cNvPr>
          <p:cNvSpPr txBox="1"/>
          <p:nvPr/>
        </p:nvSpPr>
        <p:spPr>
          <a:xfrm>
            <a:off x="3519236" y="356877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B3AF90-AED7-A1EF-F91B-E539F950854D}"/>
              </a:ext>
            </a:extLst>
          </p:cNvPr>
          <p:cNvSpPr txBox="1"/>
          <p:nvPr/>
        </p:nvSpPr>
        <p:spPr>
          <a:xfrm>
            <a:off x="3569340" y="1678750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機械学習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863FEF5-D42A-F289-05F0-8D2DB1334356}"/>
              </a:ext>
            </a:extLst>
          </p:cNvPr>
          <p:cNvSpPr txBox="1"/>
          <p:nvPr/>
        </p:nvSpPr>
        <p:spPr>
          <a:xfrm>
            <a:off x="2195763" y="2316409"/>
            <a:ext cx="4565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し、知的能力を向上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32A786-4DB9-526E-EE94-0404FBED5B11}"/>
              </a:ext>
            </a:extLst>
          </p:cNvPr>
          <p:cNvSpPr txBox="1"/>
          <p:nvPr/>
        </p:nvSpPr>
        <p:spPr>
          <a:xfrm>
            <a:off x="2845016" y="3111713"/>
            <a:ext cx="29546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ディープラーニング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669F09-56C6-8A47-4557-C3ED0AC72B6E}"/>
              </a:ext>
            </a:extLst>
          </p:cNvPr>
          <p:cNvSpPr txBox="1"/>
          <p:nvPr/>
        </p:nvSpPr>
        <p:spPr>
          <a:xfrm>
            <a:off x="2189747" y="3978921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し、複雑なタスクを実行。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多層のニューラルネットワーク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</a:p>
        </p:txBody>
      </p:sp>
    </p:spTree>
    <p:extLst>
      <p:ext uri="{BB962C8B-B14F-4D97-AF65-F5344CB8AC3E}">
        <p14:creationId xmlns:p14="http://schemas.microsoft.com/office/powerpoint/2010/main" val="1517799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57FAC2-3188-49BE-96D3-3D274586E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/>
              <a:t>ニューロン</a:t>
            </a:r>
            <a:r>
              <a:rPr kumimoji="1" lang="ja-JP" altLang="en-US"/>
              <a:t>と</a:t>
            </a:r>
            <a:r>
              <a:rPr kumimoji="1" lang="ja-JP" altLang="en-US" dirty="0"/>
              <a:t>ニューラルネットワーク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E19C64-24F9-48B7-937F-B1129EFE2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769716"/>
            <a:ext cx="8665897" cy="5666090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ニューロン</a:t>
            </a:r>
            <a:r>
              <a:rPr lang="ja-JP" altLang="en-US" sz="2400" dirty="0"/>
              <a:t>は、</a:t>
            </a:r>
            <a:r>
              <a:rPr lang="ja-JP" altLang="en-US" sz="2400" b="1" dirty="0"/>
              <a:t>ニューラルネットワーク</a:t>
            </a:r>
            <a:r>
              <a:rPr lang="ja-JP" altLang="en-US" sz="2400" dirty="0"/>
              <a:t>の基本的な構成要素</a:t>
            </a:r>
            <a:endParaRPr lang="en-US" altLang="ja-JP" sz="2400" dirty="0"/>
          </a:p>
          <a:p>
            <a:r>
              <a:rPr lang="ja-JP" altLang="en-US" sz="2400" dirty="0"/>
              <a:t>一つ一つの</a:t>
            </a:r>
            <a:r>
              <a:rPr lang="ja-JP" altLang="en-US" sz="2400" b="1" dirty="0"/>
              <a:t>ニューロン</a:t>
            </a:r>
            <a:r>
              <a:rPr lang="ja-JP" altLang="en-US" sz="2400" dirty="0"/>
              <a:t>は、データの受け取り、処理、伝達を行う</a:t>
            </a:r>
            <a:endParaRPr lang="en-US" altLang="ja-JP" sz="2400" dirty="0"/>
          </a:p>
          <a:p>
            <a:r>
              <a:rPr lang="ja-JP" altLang="en-US" sz="2400" b="1" dirty="0"/>
              <a:t>ニューラルネットワーク</a:t>
            </a:r>
            <a:r>
              <a:rPr lang="ja-JP" altLang="en-US" sz="2400" dirty="0"/>
              <a:t>は、これらの</a:t>
            </a:r>
            <a:r>
              <a:rPr lang="ja-JP" altLang="en-US" sz="2400" b="1" dirty="0"/>
              <a:t>ニューロン</a:t>
            </a:r>
            <a:r>
              <a:rPr lang="ja-JP" altLang="en-US" sz="2400" dirty="0"/>
              <a:t>が多数組み合わさったもの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ECB97B-CDE9-4408-936B-B3EADEE59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E5E29843-2DAA-DD82-0D05-71E86B9F6B5D}"/>
              </a:ext>
            </a:extLst>
          </p:cNvPr>
          <p:cNvSpPr/>
          <p:nvPr/>
        </p:nvSpPr>
        <p:spPr>
          <a:xfrm>
            <a:off x="2074697" y="3754732"/>
            <a:ext cx="366361" cy="5927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28FB2540-0D30-6A54-7259-50B175B528B6}"/>
              </a:ext>
            </a:extLst>
          </p:cNvPr>
          <p:cNvSpPr/>
          <p:nvPr/>
        </p:nvSpPr>
        <p:spPr>
          <a:xfrm>
            <a:off x="2074697" y="4632587"/>
            <a:ext cx="366361" cy="5927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CC4730D-00F6-C676-B8F3-B58D1488B2CA}"/>
              </a:ext>
            </a:extLst>
          </p:cNvPr>
          <p:cNvSpPr/>
          <p:nvPr/>
        </p:nvSpPr>
        <p:spPr>
          <a:xfrm>
            <a:off x="3867934" y="3754730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87FA2DC-8F7F-EF2B-5DF7-200FCA395C2B}"/>
              </a:ext>
            </a:extLst>
          </p:cNvPr>
          <p:cNvSpPr/>
          <p:nvPr/>
        </p:nvSpPr>
        <p:spPr>
          <a:xfrm>
            <a:off x="3867934" y="4524226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97E95E5C-F7E8-E6F4-2D6E-CB8EAA9EE63B}"/>
              </a:ext>
            </a:extLst>
          </p:cNvPr>
          <p:cNvSpPr/>
          <p:nvPr/>
        </p:nvSpPr>
        <p:spPr>
          <a:xfrm>
            <a:off x="3867934" y="5293722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E4085462-AE33-2F6A-FAB1-C6A3FB2DEEF8}"/>
              </a:ext>
            </a:extLst>
          </p:cNvPr>
          <p:cNvSpPr/>
          <p:nvPr/>
        </p:nvSpPr>
        <p:spPr>
          <a:xfrm>
            <a:off x="3867934" y="6063218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B7265F1D-50C3-C6D6-AE68-C579A8B07846}"/>
              </a:ext>
            </a:extLst>
          </p:cNvPr>
          <p:cNvSpPr/>
          <p:nvPr/>
        </p:nvSpPr>
        <p:spPr>
          <a:xfrm>
            <a:off x="6522208" y="3754728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B70FA2E3-7BBB-92FB-0655-204513064677}"/>
              </a:ext>
            </a:extLst>
          </p:cNvPr>
          <p:cNvSpPr/>
          <p:nvPr/>
        </p:nvSpPr>
        <p:spPr>
          <a:xfrm>
            <a:off x="6522208" y="4541656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矢印: 右 47">
            <a:extLst>
              <a:ext uri="{FF2B5EF4-FFF2-40B4-BE49-F238E27FC236}">
                <a16:creationId xmlns:a16="http://schemas.microsoft.com/office/drawing/2014/main" id="{3105A78B-0AD7-4F13-CB38-0E7372855397}"/>
              </a:ext>
            </a:extLst>
          </p:cNvPr>
          <p:cNvSpPr/>
          <p:nvPr/>
        </p:nvSpPr>
        <p:spPr>
          <a:xfrm>
            <a:off x="639341" y="4828761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矢印: 右 48">
            <a:extLst>
              <a:ext uri="{FF2B5EF4-FFF2-40B4-BE49-F238E27FC236}">
                <a16:creationId xmlns:a16="http://schemas.microsoft.com/office/drawing/2014/main" id="{4C5089CC-A2E4-CB9B-825A-FEBC13C0A256}"/>
              </a:ext>
            </a:extLst>
          </p:cNvPr>
          <p:cNvSpPr/>
          <p:nvPr/>
        </p:nvSpPr>
        <p:spPr>
          <a:xfrm>
            <a:off x="7664489" y="4774409"/>
            <a:ext cx="703835" cy="57223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85E5386-3A73-F202-8C34-A992953C9AAD}"/>
              </a:ext>
            </a:extLst>
          </p:cNvPr>
          <p:cNvSpPr txBox="1"/>
          <p:nvPr/>
        </p:nvSpPr>
        <p:spPr>
          <a:xfrm>
            <a:off x="321844" y="567768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入力データ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58FF497-D278-6036-DC46-A25A8E02B123}"/>
              </a:ext>
            </a:extLst>
          </p:cNvPr>
          <p:cNvSpPr txBox="1"/>
          <p:nvPr/>
        </p:nvSpPr>
        <p:spPr>
          <a:xfrm>
            <a:off x="7346992" y="5672307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出力データ</a:t>
            </a:r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3B83B170-9320-CC41-0CAA-2870382019C2}"/>
              </a:ext>
            </a:extLst>
          </p:cNvPr>
          <p:cNvCxnSpPr>
            <a:stCxn id="40" idx="3"/>
            <a:endCxn id="42" idx="1"/>
          </p:cNvCxnSpPr>
          <p:nvPr/>
        </p:nvCxnSpPr>
        <p:spPr>
          <a:xfrm flipV="1">
            <a:off x="2441058" y="4051113"/>
            <a:ext cx="142687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1BB5868D-CDF0-8D12-8FE6-970B5734BFB0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2441058" y="4051115"/>
            <a:ext cx="1440594" cy="841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FE8FBCC9-B9B8-5822-7671-ECDCF880FAEC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2441058" y="4051117"/>
            <a:ext cx="1426876" cy="1538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9C5607A3-1770-68CC-BB13-B0B5958ACA2D}"/>
              </a:ext>
            </a:extLst>
          </p:cNvPr>
          <p:cNvCxnSpPr>
            <a:cxnSpLocks/>
          </p:cNvCxnSpPr>
          <p:nvPr/>
        </p:nvCxnSpPr>
        <p:spPr>
          <a:xfrm>
            <a:off x="2441058" y="4051119"/>
            <a:ext cx="1426876" cy="1538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A22F8493-C628-560D-FC66-DCF566E6B657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2441058" y="4051121"/>
            <a:ext cx="1426876" cy="2308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40C5650A-5527-8D0A-267A-C174D2ABBBFF}"/>
              </a:ext>
            </a:extLst>
          </p:cNvPr>
          <p:cNvCxnSpPr>
            <a:cxnSpLocks/>
            <a:stCxn id="41" idx="3"/>
            <a:endCxn id="42" idx="1"/>
          </p:cNvCxnSpPr>
          <p:nvPr/>
        </p:nvCxnSpPr>
        <p:spPr>
          <a:xfrm flipV="1">
            <a:off x="2441058" y="4051113"/>
            <a:ext cx="1426876" cy="877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5C6D95C1-CE6F-437B-9106-3A8F2B44E8A4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2441058" y="4820609"/>
            <a:ext cx="1426876" cy="108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69E0D7D1-B563-7528-D2BF-50C09F98EB1C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2441058" y="4928970"/>
            <a:ext cx="1426876" cy="66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23398056-6D40-FA2C-5557-81DBF755C7AB}"/>
              </a:ext>
            </a:extLst>
          </p:cNvPr>
          <p:cNvCxnSpPr>
            <a:cxnSpLocks/>
            <a:stCxn id="41" idx="3"/>
            <a:endCxn id="45" idx="1"/>
          </p:cNvCxnSpPr>
          <p:nvPr/>
        </p:nvCxnSpPr>
        <p:spPr>
          <a:xfrm>
            <a:off x="2441058" y="4928970"/>
            <a:ext cx="1426876" cy="1430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215F0C7A-514B-259A-40C0-F7FEA42F27F1}"/>
              </a:ext>
            </a:extLst>
          </p:cNvPr>
          <p:cNvCxnSpPr>
            <a:cxnSpLocks/>
            <a:stCxn id="42" idx="3"/>
            <a:endCxn id="46" idx="1"/>
          </p:cNvCxnSpPr>
          <p:nvPr/>
        </p:nvCxnSpPr>
        <p:spPr>
          <a:xfrm flipV="1">
            <a:off x="4234295" y="4051111"/>
            <a:ext cx="2287913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8F8C7804-4E4A-83DA-8FF4-FA6F8F13F034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4234295" y="4061152"/>
            <a:ext cx="2287913" cy="776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BCBEBD79-A47D-D028-8937-F872098F33E9}"/>
              </a:ext>
            </a:extLst>
          </p:cNvPr>
          <p:cNvCxnSpPr>
            <a:cxnSpLocks/>
            <a:endCxn id="46" idx="1"/>
          </p:cNvCxnSpPr>
          <p:nvPr/>
        </p:nvCxnSpPr>
        <p:spPr>
          <a:xfrm flipV="1">
            <a:off x="4234295" y="4051111"/>
            <a:ext cx="2287913" cy="730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408E0889-4A45-359F-8A54-112DE8359824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4234295" y="4771554"/>
            <a:ext cx="2287913" cy="66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4F4943ED-5976-B446-2FFD-FEA12E4B31F1}"/>
              </a:ext>
            </a:extLst>
          </p:cNvPr>
          <p:cNvCxnSpPr>
            <a:cxnSpLocks/>
            <a:endCxn id="46" idx="1"/>
          </p:cNvCxnSpPr>
          <p:nvPr/>
        </p:nvCxnSpPr>
        <p:spPr>
          <a:xfrm flipV="1">
            <a:off x="4222413" y="4051111"/>
            <a:ext cx="2299795" cy="1554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F6D16A8A-7C42-F10E-FDD4-F8B64A25181C}"/>
              </a:ext>
            </a:extLst>
          </p:cNvPr>
          <p:cNvCxnSpPr>
            <a:cxnSpLocks/>
            <a:endCxn id="46" idx="1"/>
          </p:cNvCxnSpPr>
          <p:nvPr/>
        </p:nvCxnSpPr>
        <p:spPr>
          <a:xfrm flipV="1">
            <a:off x="4209504" y="4051111"/>
            <a:ext cx="2312704" cy="2333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0AF4A11D-2321-198D-DC7A-54306A5B7A32}"/>
              </a:ext>
            </a:extLst>
          </p:cNvPr>
          <p:cNvCxnSpPr>
            <a:cxnSpLocks/>
            <a:stCxn id="44" idx="3"/>
            <a:endCxn id="47" idx="1"/>
          </p:cNvCxnSpPr>
          <p:nvPr/>
        </p:nvCxnSpPr>
        <p:spPr>
          <a:xfrm flipV="1">
            <a:off x="4234295" y="4838039"/>
            <a:ext cx="2287913" cy="752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4E168B4F-494D-2124-B717-95BD8A93B768}"/>
              </a:ext>
            </a:extLst>
          </p:cNvPr>
          <p:cNvCxnSpPr>
            <a:cxnSpLocks/>
            <a:endCxn id="47" idx="1"/>
          </p:cNvCxnSpPr>
          <p:nvPr/>
        </p:nvCxnSpPr>
        <p:spPr>
          <a:xfrm flipV="1">
            <a:off x="4259086" y="4838039"/>
            <a:ext cx="2263122" cy="1538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FA47A29-A463-C5AA-91B3-9CFAED07EEF7}"/>
              </a:ext>
            </a:extLst>
          </p:cNvPr>
          <p:cNvSpPr txBox="1"/>
          <p:nvPr/>
        </p:nvSpPr>
        <p:spPr>
          <a:xfrm>
            <a:off x="1788155" y="323666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F586363D-24A5-C9B7-B06C-60FC55B77AA6}"/>
              </a:ext>
            </a:extLst>
          </p:cNvPr>
          <p:cNvSpPr txBox="1"/>
          <p:nvPr/>
        </p:nvSpPr>
        <p:spPr>
          <a:xfrm>
            <a:off x="3569099" y="324067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A786F2CA-4126-87D3-DB59-D1AAD61D2801}"/>
              </a:ext>
            </a:extLst>
          </p:cNvPr>
          <p:cNvSpPr txBox="1"/>
          <p:nvPr/>
        </p:nvSpPr>
        <p:spPr>
          <a:xfrm>
            <a:off x="6151390" y="323172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5E18B02E-A125-1B62-0FA1-F421C01E312F}"/>
              </a:ext>
            </a:extLst>
          </p:cNvPr>
          <p:cNvSpPr txBox="1"/>
          <p:nvPr/>
        </p:nvSpPr>
        <p:spPr>
          <a:xfrm>
            <a:off x="2485173" y="3458340"/>
            <a:ext cx="156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ニューロン間の結合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880CCDB3-95C2-EE08-986A-1BE5B26EDEF2}"/>
              </a:ext>
            </a:extLst>
          </p:cNvPr>
          <p:cNvSpPr txBox="1"/>
          <p:nvPr/>
        </p:nvSpPr>
        <p:spPr>
          <a:xfrm>
            <a:off x="4785156" y="3459142"/>
            <a:ext cx="156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ニューロン間の結合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821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61AFA3-DC87-46CB-822A-AA40C11F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10807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ディープラーニング</a:t>
            </a:r>
            <a:r>
              <a:rPr lang="ja-JP" altLang="en-US" dirty="0"/>
              <a:t>に「</a:t>
            </a:r>
            <a:r>
              <a:rPr lang="ja-JP" altLang="en-US" b="1" dirty="0"/>
              <a:t>ディープ</a:t>
            </a:r>
            <a:r>
              <a:rPr lang="ja-JP" altLang="en-US" dirty="0"/>
              <a:t>」とついているのは、</a:t>
            </a:r>
            <a:r>
              <a:rPr lang="ja-JP" altLang="en-US" b="1" u="sng" dirty="0">
                <a:solidFill>
                  <a:srgbClr val="FF0000"/>
                </a:solidFill>
              </a:rPr>
              <a:t>多層のニューラルネットワーク</a:t>
            </a:r>
            <a:r>
              <a:rPr lang="ja-JP" altLang="en-US" dirty="0"/>
              <a:t>を使用するため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8DC6D6-17C0-4DAF-85A1-0093061E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513BFA3-5439-41CE-BD82-E0D6FC400AB4}"/>
              </a:ext>
            </a:extLst>
          </p:cNvPr>
          <p:cNvSpPr txBox="1">
            <a:spLocks/>
          </p:cNvSpPr>
          <p:nvPr/>
        </p:nvSpPr>
        <p:spPr>
          <a:xfrm>
            <a:off x="407904" y="2397868"/>
            <a:ext cx="8620626" cy="108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6CD0BD-0177-427C-BDB3-5F463FF2B67B}"/>
              </a:ext>
            </a:extLst>
          </p:cNvPr>
          <p:cNvSpPr txBox="1"/>
          <p:nvPr/>
        </p:nvSpPr>
        <p:spPr>
          <a:xfrm>
            <a:off x="856093" y="541989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層の数が少ない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486206-1AC5-45F5-94FD-DB1F37662932}"/>
              </a:ext>
            </a:extLst>
          </p:cNvPr>
          <p:cNvSpPr txBox="1"/>
          <p:nvPr/>
        </p:nvSpPr>
        <p:spPr>
          <a:xfrm>
            <a:off x="5341751" y="5533035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層の数が多い（ディープ）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C369F1-3A61-4D63-8EA4-B478BD8F2950}"/>
              </a:ext>
            </a:extLst>
          </p:cNvPr>
          <p:cNvSpPr/>
          <p:nvPr/>
        </p:nvSpPr>
        <p:spPr>
          <a:xfrm>
            <a:off x="1582153" y="3254542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F51FA1-2904-45DD-B13A-05D1157AC4A8}"/>
              </a:ext>
            </a:extLst>
          </p:cNvPr>
          <p:cNvSpPr/>
          <p:nvPr/>
        </p:nvSpPr>
        <p:spPr>
          <a:xfrm>
            <a:off x="1927831" y="3560567"/>
            <a:ext cx="270710" cy="12633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3B939A-78D7-4C32-9063-7A420F0C952E}"/>
              </a:ext>
            </a:extLst>
          </p:cNvPr>
          <p:cNvSpPr/>
          <p:nvPr/>
        </p:nvSpPr>
        <p:spPr>
          <a:xfrm>
            <a:off x="2273509" y="3429000"/>
            <a:ext cx="270710" cy="149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3D64FA4-062E-41F8-99F3-234479FB1D2C}"/>
              </a:ext>
            </a:extLst>
          </p:cNvPr>
          <p:cNvSpPr/>
          <p:nvPr/>
        </p:nvSpPr>
        <p:spPr>
          <a:xfrm>
            <a:off x="5167564" y="3389338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4F41FB1-94DB-4591-BB81-20D868402759}"/>
              </a:ext>
            </a:extLst>
          </p:cNvPr>
          <p:cNvSpPr/>
          <p:nvPr/>
        </p:nvSpPr>
        <p:spPr>
          <a:xfrm>
            <a:off x="5513242" y="3521506"/>
            <a:ext cx="270710" cy="16227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1FBB16C-DEA7-4049-BE60-F4393E838B52}"/>
              </a:ext>
            </a:extLst>
          </p:cNvPr>
          <p:cNvSpPr/>
          <p:nvPr/>
        </p:nvSpPr>
        <p:spPr>
          <a:xfrm>
            <a:off x="5858920" y="3661607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0251E1A-B984-474F-B659-5B3E73D3E3CF}"/>
              </a:ext>
            </a:extLst>
          </p:cNvPr>
          <p:cNvSpPr/>
          <p:nvPr/>
        </p:nvSpPr>
        <p:spPr>
          <a:xfrm>
            <a:off x="6204598" y="3985124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FDABD12-23DE-4FE0-B071-04BFB9FFE8AA}"/>
              </a:ext>
            </a:extLst>
          </p:cNvPr>
          <p:cNvSpPr/>
          <p:nvPr/>
        </p:nvSpPr>
        <p:spPr>
          <a:xfrm>
            <a:off x="6563227" y="3707062"/>
            <a:ext cx="270710" cy="1253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2ED5DF-3DED-44B1-BDB8-22DBCFE01176}"/>
              </a:ext>
            </a:extLst>
          </p:cNvPr>
          <p:cNvSpPr/>
          <p:nvPr/>
        </p:nvSpPr>
        <p:spPr>
          <a:xfrm>
            <a:off x="6921856" y="342900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F18B233-29CD-4716-9160-BBD28502222B}"/>
              </a:ext>
            </a:extLst>
          </p:cNvPr>
          <p:cNvSpPr/>
          <p:nvPr/>
        </p:nvSpPr>
        <p:spPr>
          <a:xfrm>
            <a:off x="7280485" y="3707062"/>
            <a:ext cx="270710" cy="1299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4589AE5-3D71-452D-91A9-DEE9E3CC156E}"/>
              </a:ext>
            </a:extLst>
          </p:cNvPr>
          <p:cNvSpPr/>
          <p:nvPr/>
        </p:nvSpPr>
        <p:spPr>
          <a:xfrm>
            <a:off x="7639114" y="3985124"/>
            <a:ext cx="270710" cy="8719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65CA097-D6C8-41F4-ADB4-6456BE855401}"/>
              </a:ext>
            </a:extLst>
          </p:cNvPr>
          <p:cNvSpPr/>
          <p:nvPr/>
        </p:nvSpPr>
        <p:spPr>
          <a:xfrm>
            <a:off x="7997743" y="3429000"/>
            <a:ext cx="270710" cy="185531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</a:t>
            </a:r>
          </a:p>
        </p:txBody>
      </p:sp>
    </p:spTree>
    <p:extLst>
      <p:ext uri="{BB962C8B-B14F-4D97-AF65-F5344CB8AC3E}">
        <p14:creationId xmlns:p14="http://schemas.microsoft.com/office/powerpoint/2010/main" val="699409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CD1CDD-177B-4153-90C5-93F44EB4A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教師あり学習</a:t>
            </a:r>
            <a:r>
              <a:rPr lang="ja-JP" altLang="en-US" dirty="0"/>
              <a:t>と教師なし学習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9E1C3B-90FE-42A4-9642-E6E90AA97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u="sng" dirty="0"/>
              <a:t>教師あり学習</a:t>
            </a:r>
            <a:endParaRPr lang="en-US" altLang="ja-JP" sz="2400" b="1" u="sng" dirty="0"/>
          </a:p>
          <a:p>
            <a:r>
              <a:rPr lang="ja-JP" altLang="en-US" sz="2400" b="1" dirty="0"/>
              <a:t>訓練データ</a:t>
            </a:r>
            <a:r>
              <a:rPr lang="ja-JP" altLang="en-US" sz="2400" dirty="0"/>
              <a:t>には、</a:t>
            </a:r>
            <a:r>
              <a:rPr lang="ja-JP" altLang="en-US" sz="2400" b="1" dirty="0"/>
              <a:t>入力データ（</a:t>
            </a:r>
            <a:r>
              <a:rPr lang="en-US" altLang="ja-JP" sz="2400" b="1" dirty="0"/>
              <a:t>x</a:t>
            </a:r>
            <a:r>
              <a:rPr lang="ja-JP" altLang="en-US" sz="2400" b="1" dirty="0"/>
              <a:t>）、</a:t>
            </a:r>
            <a:r>
              <a:rPr lang="ja-JP" altLang="en-US" sz="2400" dirty="0"/>
              <a:t>それに</a:t>
            </a:r>
            <a:r>
              <a:rPr lang="ja-JP" altLang="en-US" sz="2400" b="1" dirty="0"/>
              <a:t>対応する正解（</a:t>
            </a:r>
            <a:r>
              <a:rPr lang="en-US" altLang="ja-JP" sz="2400" b="1" dirty="0"/>
              <a:t>y</a:t>
            </a:r>
            <a:r>
              <a:rPr lang="ja-JP" altLang="en-US" sz="2400" b="1" dirty="0"/>
              <a:t>）</a:t>
            </a:r>
            <a:r>
              <a:rPr lang="ja-JP" altLang="en-US" sz="2400" dirty="0"/>
              <a:t>が含まれる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例：手書き文字 </a:t>
            </a:r>
            <a:r>
              <a:rPr lang="en-US" altLang="ja-JP" sz="2400" dirty="0"/>
              <a:t>(x) </a:t>
            </a:r>
            <a:r>
              <a:rPr lang="ja-JP" altLang="en-US" sz="2400" dirty="0"/>
              <a:t>とその認識結果 </a:t>
            </a:r>
            <a:r>
              <a:rPr lang="en-US" altLang="ja-JP" sz="2400" dirty="0"/>
              <a:t>(y)</a:t>
            </a:r>
          </a:p>
          <a:p>
            <a:pPr marL="0" indent="0">
              <a:buNone/>
            </a:pPr>
            <a:r>
              <a:rPr lang="ja-JP" altLang="en-US" sz="2400" dirty="0"/>
              <a:t>　　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b="1" u="sng" dirty="0"/>
              <a:t>教師なし学習</a:t>
            </a:r>
            <a:endParaRPr lang="en-US" altLang="ja-JP" sz="2400" b="1" u="sng" dirty="0"/>
          </a:p>
          <a:p>
            <a:r>
              <a:rPr lang="ja-JP" altLang="en-US" sz="2400" dirty="0"/>
              <a:t>訓練データに</a:t>
            </a:r>
            <a:r>
              <a:rPr lang="ja-JP" altLang="en-US" sz="2400" b="1" dirty="0"/>
              <a:t>正解（</a:t>
            </a:r>
            <a:r>
              <a:rPr lang="en-US" altLang="ja-JP" sz="2400" b="1" dirty="0"/>
              <a:t>y</a:t>
            </a:r>
            <a:r>
              <a:rPr lang="ja-JP" altLang="en-US" sz="2400" b="1" dirty="0"/>
              <a:t>）が含まれない．入力データ（</a:t>
            </a:r>
            <a:r>
              <a:rPr lang="en-US" altLang="ja-JP" sz="2400" b="1" dirty="0"/>
              <a:t>x</a:t>
            </a:r>
            <a:r>
              <a:rPr lang="ja-JP" altLang="en-US" sz="2400" b="1" dirty="0"/>
              <a:t>）のみ</a:t>
            </a:r>
            <a:r>
              <a:rPr lang="ja-JP" altLang="en-US" sz="2400" dirty="0"/>
              <a:t>が使用される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※</a:t>
            </a:r>
            <a:r>
              <a:rPr lang="ja-JP" altLang="en-US" sz="2400" dirty="0"/>
              <a:t> 教師あり学習と教師なし学習の両方の混在させる「半教師あり学習」もある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CE1D40-71B8-4F67-A50B-CDD7ACB3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289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8-2. </a:t>
            </a:r>
            <a:r>
              <a:rPr lang="ja-JP" altLang="en-US" sz="4500" dirty="0">
                <a:solidFill>
                  <a:schemeClr val="tx2"/>
                </a:solidFill>
              </a:rPr>
              <a:t>顔情報処理の概要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80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071BA8-A3AC-AF88-F731-C731A74B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顔情報処理のバリエーション①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38058D5-871E-D917-0CFC-2541DB97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886" y="846253"/>
            <a:ext cx="3659167" cy="5333166"/>
          </a:xfrm>
        </p:spPr>
        <p:txBody>
          <a:bodyPr/>
          <a:lstStyle/>
          <a:p>
            <a:r>
              <a:rPr kumimoji="1" lang="ja-JP" altLang="en-US" b="1" dirty="0"/>
              <a:t>顔検出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物体検出と同様に顔を検出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b="1" dirty="0"/>
              <a:t>顔のアラインメント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顔の向き，大きさをそろえる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5642B5-67AD-BADC-1D16-1AA19F3B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83F6928-9192-CB62-9AF8-FB34F340F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1" y="644893"/>
            <a:ext cx="2694074" cy="2823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964565C-54A7-FB70-8CCD-1175F02B1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5" y="4105384"/>
            <a:ext cx="2121429" cy="211600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081CB86-6997-D733-4045-72BB74BAE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867" y="4105384"/>
            <a:ext cx="2175441" cy="21674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7BC20B7-92B9-2AED-ABF5-D2BD165EE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275" y="784159"/>
            <a:ext cx="2784801" cy="20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2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071BA8-A3AC-AF88-F731-C731A74B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顔情報処理のバリエーション②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38058D5-871E-D917-0CFC-2541DB97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886" y="846253"/>
            <a:ext cx="3818585" cy="5333166"/>
          </a:xfrm>
        </p:spPr>
        <p:txBody>
          <a:bodyPr>
            <a:normAutofit lnSpcReduction="10000"/>
          </a:bodyPr>
          <a:lstStyle/>
          <a:p>
            <a:r>
              <a:rPr kumimoji="1" lang="ja-JP" altLang="en-US" b="1" dirty="0"/>
              <a:t>顔ランドマーク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顔の重要な特徴点（目、鼻、口など）の位置を示すポイント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b="1" dirty="0"/>
              <a:t>顔の数値化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顔の特徴を数値化したもの．数値は複数になる．顔による本人確認や、顔認識に使用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5642B5-67AD-BADC-1D16-1AA19F3B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972535F-1A3D-EA11-A346-DDCA68FA4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840" y="4134236"/>
            <a:ext cx="2855544" cy="2153491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9FC80654-5A9F-2CA9-FB93-EB4ED18AB7C1}"/>
              </a:ext>
            </a:extLst>
          </p:cNvPr>
          <p:cNvSpPr/>
          <p:nvPr/>
        </p:nvSpPr>
        <p:spPr>
          <a:xfrm>
            <a:off x="1984155" y="4927303"/>
            <a:ext cx="283976" cy="645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80B7067-8F82-634F-93F0-2F401D94F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6" y="4025059"/>
            <a:ext cx="1647910" cy="237184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B033137-7814-7204-37A6-E5419C9D6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138" y="693170"/>
            <a:ext cx="2234748" cy="266956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48CDA21-B015-9C5D-083C-779E1B267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98" y="783404"/>
            <a:ext cx="2893139" cy="181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23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071BA8-A3AC-AF88-F731-C731A74B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顔情報処理のバリエーション③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38058D5-871E-D917-0CFC-2541DB97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886" y="846253"/>
            <a:ext cx="3818585" cy="5333166"/>
          </a:xfrm>
        </p:spPr>
        <p:txBody>
          <a:bodyPr>
            <a:normAutofit/>
          </a:bodyPr>
          <a:lstStyle/>
          <a:p>
            <a:r>
              <a:rPr lang="ja-JP" altLang="en-US" b="1" dirty="0"/>
              <a:t>性別、年齢の推定</a:t>
            </a:r>
            <a:endParaRPr lang="en-US" altLang="ja-JP" b="1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b="1" dirty="0"/>
              <a:t>表情の推定</a:t>
            </a:r>
            <a:endParaRPr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5642B5-67AD-BADC-1D16-1AA19F3B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335BF28-18E8-054C-6FF7-04C685736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840" y="866231"/>
            <a:ext cx="2087657" cy="101760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111B055-5F3E-CCD4-DB1E-68E91BA5C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79" y="777832"/>
            <a:ext cx="1771153" cy="2287925"/>
          </a:xfrm>
          <a:prstGeom prst="rect">
            <a:avLst/>
          </a:prstGeom>
        </p:spPr>
      </p:pic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8A3842B8-3182-211A-BA65-70A261AEB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83" y="3429000"/>
            <a:ext cx="4916678" cy="299300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EB127F6-BEC0-C988-8FFD-8A9F88C38F26}"/>
              </a:ext>
            </a:extLst>
          </p:cNvPr>
          <p:cNvSpPr txBox="1"/>
          <p:nvPr/>
        </p:nvSpPr>
        <p:spPr>
          <a:xfrm>
            <a:off x="5234805" y="4332172"/>
            <a:ext cx="3818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latin typeface="+mn-ea"/>
                <a:ea typeface="+mn-ea"/>
              </a:rPr>
              <a:t>https://github.com/ezgiakcora/Facial-Expression-Keras </a:t>
            </a:r>
            <a:r>
              <a:rPr lang="ja-JP" altLang="en-US" sz="1800" dirty="0">
                <a:latin typeface="+mn-ea"/>
                <a:ea typeface="+mn-ea"/>
              </a:rPr>
              <a:t>で公開されている成果物を利用</a:t>
            </a:r>
          </a:p>
        </p:txBody>
      </p:sp>
    </p:spTree>
    <p:extLst>
      <p:ext uri="{BB962C8B-B14F-4D97-AF65-F5344CB8AC3E}">
        <p14:creationId xmlns:p14="http://schemas.microsoft.com/office/powerpoint/2010/main" val="3859501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74686" y="2158678"/>
            <a:ext cx="6355868" cy="4259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①顔情報処理の基本的な概念の理解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②テクノロジーの理解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③実用的なスキルの獲得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192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DE70E-1973-CE4C-9273-237D79ADF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顔情報処理のバリエーション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0A8CFC-2338-2AD4-C661-E673F5F5D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顔検出</a:t>
            </a:r>
            <a:endParaRPr kumimoji="1" lang="en-US" altLang="ja-JP" dirty="0"/>
          </a:p>
          <a:p>
            <a:r>
              <a:rPr kumimoji="1" lang="ja-JP" altLang="en-US" dirty="0"/>
              <a:t>顔のアラインメント</a:t>
            </a:r>
            <a:endParaRPr kumimoji="1" lang="en-US" altLang="ja-JP" dirty="0"/>
          </a:p>
          <a:p>
            <a:r>
              <a:rPr lang="ja-JP" altLang="en-US" dirty="0"/>
              <a:t>顔ランドマーク</a:t>
            </a:r>
            <a:endParaRPr kumimoji="1" lang="en-US" altLang="ja-JP" dirty="0"/>
          </a:p>
          <a:p>
            <a:r>
              <a:rPr lang="ja-JP" altLang="en-US" dirty="0"/>
              <a:t>顔の数値化：顔による本人確認や顔認識の基礎</a:t>
            </a:r>
            <a:endParaRPr lang="en-US" altLang="ja-JP" dirty="0"/>
          </a:p>
          <a:p>
            <a:r>
              <a:rPr lang="ja-JP" altLang="en-US" dirty="0"/>
              <a:t>性別、年齢の推定</a:t>
            </a:r>
            <a:endParaRPr lang="en-US" altLang="ja-JP" dirty="0"/>
          </a:p>
          <a:p>
            <a:r>
              <a:rPr kumimoji="1" lang="ja-JP" altLang="en-US" dirty="0"/>
              <a:t>表情の推定</a:t>
            </a:r>
            <a:endParaRPr kumimoji="1" lang="en-US" altLang="ja-JP" dirty="0"/>
          </a:p>
          <a:p>
            <a:r>
              <a:rPr kumimoji="1" lang="ja-JP" altLang="en-US" dirty="0"/>
              <a:t>その他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CC5E00-9B34-5D83-5C82-03669A95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0174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演習１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オンラインデモによる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顔検出の体験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  <a:endParaRPr lang="en-US" altLang="ja-JP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顔検出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34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24" y="102981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次のデモページを開く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000" dirty="0">
                <a:hlinkClick r:id="rId2"/>
              </a:rPr>
              <a:t>https://huggingface.co/spaces/hysts/insightface-SCRFD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>
                <a:solidFill>
                  <a:srgbClr val="FF0000"/>
                </a:solidFill>
              </a:rPr>
              <a:t>オンラインサービスであり、混雑時などは動かない場合がある。授業中で動かなかった場合には、後日試してほしい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400" dirty="0"/>
              <a:t>② 下の画像をクリック。画像をアップロードすることもできる。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「</a:t>
            </a:r>
            <a:r>
              <a:rPr lang="ja-JP" altLang="en-US" sz="2400" b="1" dirty="0"/>
              <a:t>送信</a:t>
            </a:r>
            <a:r>
              <a:rPr lang="ja-JP" altLang="en-US" sz="2400" dirty="0"/>
              <a:t>」</a:t>
            </a:r>
            <a:r>
              <a:rPr lang="en-US" altLang="ja-JP" sz="2400" dirty="0"/>
              <a:t> </a:t>
            </a:r>
            <a:r>
              <a:rPr lang="ja-JP" altLang="en-US" sz="2400" dirty="0"/>
              <a:t>をクリック。結果を確認。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86A7549-B75E-50B3-E124-A9AEFDB85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803" y="3758803"/>
            <a:ext cx="6575361" cy="30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34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846BBA-E3D2-224C-3593-343D5592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91" y="60562"/>
            <a:ext cx="8461208" cy="5987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b="1" u="sng" dirty="0"/>
              <a:t>自習１</a:t>
            </a:r>
            <a:r>
              <a:rPr kumimoji="1" lang="ja-JP" altLang="en-US" sz="2000" dirty="0"/>
              <a:t>　</a:t>
            </a:r>
            <a:endParaRPr kumimoji="1" lang="en-US" altLang="ja-JP" sz="2000" dirty="0"/>
          </a:p>
          <a:p>
            <a:r>
              <a:rPr kumimoji="1" lang="ja-JP" altLang="en-US" sz="2000" dirty="0"/>
              <a:t>まず、自分で顔画像のファイルを準備する</a:t>
            </a:r>
            <a:endParaRPr kumimoji="1" lang="en-US" altLang="ja-JP" sz="2000" dirty="0"/>
          </a:p>
          <a:p>
            <a:r>
              <a:rPr kumimoji="1" lang="ja-JP" altLang="en-US" sz="2000" dirty="0"/>
              <a:t>前ページで説明</a:t>
            </a:r>
            <a:r>
              <a:rPr lang="ja-JP" altLang="en-US" sz="2000" dirty="0"/>
              <a:t>したデモページ</a:t>
            </a:r>
            <a:r>
              <a:rPr kumimoji="1" lang="ja-JP" altLang="en-US" sz="2000" dirty="0"/>
              <a:t>を使い、アップロードして</a:t>
            </a:r>
            <a:r>
              <a:rPr kumimoji="1" lang="ja-JP" altLang="en-US" sz="2000" b="1" dirty="0"/>
              <a:t>顔検出</a:t>
            </a:r>
            <a:r>
              <a:rPr kumimoji="1" lang="ja-JP" altLang="en-US" sz="2000" dirty="0"/>
              <a:t>を試してみる</a:t>
            </a:r>
            <a:endParaRPr kumimoji="1" lang="en-US" altLang="ja-JP" sz="2000" dirty="0"/>
          </a:p>
          <a:p>
            <a:pPr marL="0" indent="0">
              <a:buNone/>
            </a:pPr>
            <a:r>
              <a:rPr lang="en-US" altLang="ja-JP" sz="2000" dirty="0">
                <a:hlinkClick r:id="rId2"/>
              </a:rPr>
              <a:t>https://huggingface.co/spaces/hysts/insightface-SCRFD</a:t>
            </a:r>
            <a:endParaRPr lang="en-US" altLang="ja-JP" sz="2000" dirty="0"/>
          </a:p>
          <a:p>
            <a:pPr marL="0" indent="0">
              <a:buNone/>
            </a:pPr>
            <a:r>
              <a:rPr kumimoji="1" lang="ja-JP" altLang="en-US" sz="2000" b="1" u="sng" dirty="0"/>
              <a:t>自習２</a:t>
            </a:r>
            <a:r>
              <a:rPr kumimoji="1" lang="ja-JP" altLang="en-US" sz="2000" dirty="0"/>
              <a:t>　</a:t>
            </a:r>
            <a:endParaRPr lang="en-US" altLang="ja-JP" sz="2000" dirty="0"/>
          </a:p>
          <a:p>
            <a:r>
              <a:rPr kumimoji="1" lang="ja-JP" altLang="en-US" sz="2000" dirty="0"/>
              <a:t>まず、自分で顔画像のファイルを準備する</a:t>
            </a:r>
            <a:endParaRPr kumimoji="1" lang="en-US" altLang="ja-JP" sz="2000" dirty="0"/>
          </a:p>
          <a:p>
            <a:r>
              <a:rPr kumimoji="1" lang="ja-JP" altLang="en-US" sz="2000" dirty="0"/>
              <a:t>次のデモページを使う</a:t>
            </a:r>
            <a:endParaRPr kumimoji="1" lang="en-US" altLang="ja-JP" sz="2000" dirty="0"/>
          </a:p>
          <a:p>
            <a:r>
              <a:rPr lang="ja-JP" altLang="en-US" sz="2000" dirty="0"/>
              <a:t>「</a:t>
            </a:r>
            <a:r>
              <a:rPr lang="en-US" altLang="ja-JP" sz="2000" dirty="0"/>
              <a:t>Drag image file here of Browse from your computer</a:t>
            </a:r>
            <a:r>
              <a:rPr lang="ja-JP" altLang="en-US" sz="2000" dirty="0"/>
              <a:t>」をクリック。画像を</a:t>
            </a:r>
            <a:r>
              <a:rPr kumimoji="1" lang="ja-JP" altLang="en-US" sz="2000" dirty="0"/>
              <a:t>アップロードして、</a:t>
            </a:r>
            <a:r>
              <a:rPr kumimoji="1" lang="ja-JP" altLang="en-US" sz="2000" b="1" dirty="0"/>
              <a:t>表情の推定</a:t>
            </a:r>
            <a:r>
              <a:rPr kumimoji="1" lang="ja-JP" altLang="en-US" sz="2000" dirty="0"/>
              <a:t>を試してみる</a:t>
            </a:r>
            <a:endParaRPr kumimoji="1" lang="en-US" altLang="ja-JP" sz="2000" dirty="0"/>
          </a:p>
          <a:p>
            <a:r>
              <a:rPr kumimoji="1" lang="ja-JP" altLang="en-US" sz="2000" dirty="0"/>
              <a:t>そのとき、「</a:t>
            </a:r>
            <a:r>
              <a:rPr kumimoji="1" lang="ja-JP" altLang="en-US" sz="2000" u="sng" dirty="0">
                <a:solidFill>
                  <a:srgbClr val="FF0000"/>
                </a:solidFill>
              </a:rPr>
              <a:t>私はロボットではありません</a:t>
            </a:r>
            <a:r>
              <a:rPr kumimoji="1" lang="ja-JP" altLang="en-US" sz="2000" dirty="0"/>
              <a:t>」と表示されたら</a:t>
            </a:r>
            <a:r>
              <a:rPr kumimoji="1" lang="ja-JP" altLang="en-US" sz="2000" u="sng" dirty="0">
                <a:solidFill>
                  <a:srgbClr val="FF0000"/>
                </a:solidFill>
              </a:rPr>
              <a:t>チェック</a:t>
            </a:r>
            <a:endParaRPr kumimoji="1" lang="en-US" altLang="ja-JP" sz="2000" dirty="0"/>
          </a:p>
          <a:p>
            <a:pPr marL="0" indent="0">
              <a:buNone/>
            </a:pPr>
            <a:r>
              <a:rPr kumimoji="1" lang="en-US" altLang="ja-JP" sz="2000" dirty="0">
                <a:hlinkClick r:id="rId3"/>
              </a:rPr>
              <a:t>https://cloud.google.com/vision/docs/drag-and-drop?hl=ja</a:t>
            </a:r>
            <a:endParaRPr kumimoji="1" lang="en-US" altLang="ja-JP" sz="2000" dirty="0"/>
          </a:p>
          <a:p>
            <a:pPr marL="0" indent="0">
              <a:buNone/>
            </a:pPr>
            <a:endParaRPr kumimoji="1" lang="en-US" altLang="ja-JP" sz="2000" dirty="0"/>
          </a:p>
          <a:p>
            <a:pPr marL="0" indent="0">
              <a:buNone/>
            </a:pPr>
            <a:endParaRPr kumimoji="1" lang="ja-JP" altLang="en-US" sz="2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B295A0-72C6-4DAD-1AC0-2CCEDD61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44888BD-DB77-33AF-C2C9-4DD06566B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331" y="5209765"/>
            <a:ext cx="2730661" cy="151171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298A624-EAED-42CE-75D9-47545E5307E1}"/>
              </a:ext>
            </a:extLst>
          </p:cNvPr>
          <p:cNvSpPr/>
          <p:nvPr/>
        </p:nvSpPr>
        <p:spPr>
          <a:xfrm>
            <a:off x="2155163" y="5322348"/>
            <a:ext cx="702219" cy="323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918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846BBA-E3D2-224C-3593-343D5592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91973"/>
            <a:ext cx="8461208" cy="59874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sz="2400" b="1" u="sng" dirty="0"/>
              <a:t>自習３</a:t>
            </a:r>
            <a:endParaRPr kumimoji="1" lang="en-US" altLang="ja-JP" sz="2400" b="1" u="sng" dirty="0"/>
          </a:p>
          <a:p>
            <a:pPr marL="0" indent="0">
              <a:buNone/>
            </a:pPr>
            <a:r>
              <a:rPr lang="ja-JP" altLang="en-US" sz="2400" dirty="0"/>
              <a:t>次の 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Colaboratory</a:t>
            </a:r>
            <a:r>
              <a:rPr lang="en-US" altLang="ja-JP" sz="2400" dirty="0"/>
              <a:t> </a:t>
            </a:r>
            <a:r>
              <a:rPr lang="ja-JP" altLang="en-US" sz="2400" dirty="0"/>
              <a:t>で、画像の３次元化を試してみる。１つの画像を、ディープラーニングにより３次元化している。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https://colab.research.google.com/drive/1sLpYmmLS209-e5eHgcuqdryFRRO6ZhFS?usp=sharing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自分で画像を準備し、アップロードして実行してみることもできる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B295A0-72C6-4DAD-1AC0-2CCEDD61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77B92BA-8985-70AC-E01B-E0311765F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016" y="2891382"/>
            <a:ext cx="2033858" cy="209467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3D639A1-F39A-02E9-4449-C4AE095AE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693" y="2863836"/>
            <a:ext cx="2798541" cy="2149764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AA41E2C9-AE06-A8E6-54DF-9C0AB538E955}"/>
              </a:ext>
            </a:extLst>
          </p:cNvPr>
          <p:cNvSpPr/>
          <p:nvPr/>
        </p:nvSpPr>
        <p:spPr>
          <a:xfrm>
            <a:off x="4051651" y="3753587"/>
            <a:ext cx="262700" cy="5506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926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844A5E-6F78-3BAB-7719-9A4E07B8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顔情報処理の重要性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215A96-1064-32F7-CDB9-8A13EF52A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dirty="0"/>
              <a:t>多岐にわたる分野で重要な役割を果たしている</a:t>
            </a:r>
            <a:endParaRPr lang="en-US" altLang="ja-JP" sz="2000" dirty="0"/>
          </a:p>
          <a:p>
            <a:r>
              <a:rPr kumimoji="1" lang="ja-JP" altLang="en-US" sz="2000" dirty="0"/>
              <a:t>セキュリティと監視</a:t>
            </a:r>
          </a:p>
          <a:p>
            <a:r>
              <a:rPr lang="ja-JP" altLang="en-US" sz="2000" dirty="0"/>
              <a:t>顔</a:t>
            </a:r>
            <a:r>
              <a:rPr kumimoji="1" lang="ja-JP" altLang="en-US" sz="2000" dirty="0"/>
              <a:t>認証システム</a:t>
            </a:r>
          </a:p>
          <a:p>
            <a:r>
              <a:rPr kumimoji="1" lang="ja-JP" altLang="en-US" sz="2000" dirty="0"/>
              <a:t>パーソナライズされたサービス</a:t>
            </a:r>
          </a:p>
          <a:p>
            <a:r>
              <a:rPr kumimoji="1" lang="ja-JP" altLang="en-US" sz="2000" dirty="0"/>
              <a:t>感情認識</a:t>
            </a:r>
            <a:endParaRPr kumimoji="1" lang="en-US" altLang="ja-JP" sz="2000" dirty="0"/>
          </a:p>
          <a:p>
            <a:pPr marL="0" indent="0">
              <a:buNone/>
            </a:pPr>
            <a:r>
              <a:rPr kumimoji="1" lang="ja-JP" altLang="en-US" sz="2000" dirty="0"/>
              <a:t>その他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DBF24C-DC1E-2446-7087-01BA4698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2D3497-6A3F-21E6-FFDE-CADB7594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セキュリティと監視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E4B0EA-6904-BFA9-1338-C50456D4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9E68631-47A6-4DB8-B948-3380506F0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" y="540361"/>
            <a:ext cx="2362144" cy="20366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07742CE-6CC1-478B-980C-FBA44E08A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73" y="1433758"/>
            <a:ext cx="1878397" cy="13825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BE74F36-B5D2-4607-8427-8A1F9557F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16" y="2384090"/>
            <a:ext cx="2089820" cy="208982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A5713D8-30EC-445A-8926-2C5834D88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45" y="644893"/>
            <a:ext cx="2592808" cy="259280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8E71424-1783-4B1C-A545-86A3A19BA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0727" y="3333337"/>
            <a:ext cx="1788147" cy="203669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1B03220-F5A5-49D0-A5D8-0D5AFD79A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480" y="3333337"/>
            <a:ext cx="1779114" cy="198267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5849E68-1FFB-45A7-9695-0BD0EE89C3AE}"/>
              </a:ext>
            </a:extLst>
          </p:cNvPr>
          <p:cNvSpPr txBox="1"/>
          <p:nvPr/>
        </p:nvSpPr>
        <p:spPr>
          <a:xfrm>
            <a:off x="1066366" y="5751442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公共の場での監視、身元確認や不審者の追跡</a:t>
            </a:r>
          </a:p>
        </p:txBody>
      </p:sp>
    </p:spTree>
    <p:extLst>
      <p:ext uri="{BB962C8B-B14F-4D97-AF65-F5344CB8AC3E}">
        <p14:creationId xmlns:p14="http://schemas.microsoft.com/office/powerpoint/2010/main" val="3062990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C45602-53E2-1AFE-D939-1BF20ACE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顔認証システム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BE3597-B416-6BFD-6364-D20BBB9EE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390147"/>
            <a:ext cx="8461208" cy="7892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ja-JP" altLang="en-US" sz="2800" dirty="0"/>
              <a:t>スマートフォンやパソコンでの顔によるロック解除機能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83943A-7E1A-3C57-AE85-A4F48A9E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C4A87A4-1ED2-4AB6-9FAA-445AD9386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00" y="2071338"/>
            <a:ext cx="2331741" cy="252763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EE4239C-CA29-4D28-ACBB-C7C2DE661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41" y="1279809"/>
            <a:ext cx="3810000" cy="37147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779069A-1C7A-4554-BD98-FB77A8CB6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41" y="1040481"/>
            <a:ext cx="1474269" cy="147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04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39E258-ACBD-A1D6-1908-E99B19CB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顔情報処理の歴史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77E4CA-F543-6C61-941D-F91A44284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誕生（</a:t>
            </a:r>
            <a:r>
              <a:rPr kumimoji="1" lang="en-US" altLang="ja-JP" dirty="0"/>
              <a:t>1960</a:t>
            </a:r>
            <a:r>
              <a:rPr kumimoji="1" lang="ja-JP" altLang="en-US" dirty="0"/>
              <a:t>年代）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顔認識システムの誕生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進化（</a:t>
            </a:r>
            <a:r>
              <a:rPr lang="en-US" altLang="ja-JP" dirty="0"/>
              <a:t>1980</a:t>
            </a:r>
            <a:r>
              <a:rPr lang="ja-JP" altLang="en-US" dirty="0"/>
              <a:t>年代）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顔認識アルゴリズム（</a:t>
            </a:r>
            <a:r>
              <a:rPr kumimoji="1" lang="en-US" altLang="ja-JP" dirty="0"/>
              <a:t>Eigenfaces </a:t>
            </a:r>
            <a:r>
              <a:rPr kumimoji="1" lang="ja-JP" altLang="en-US" dirty="0"/>
              <a:t>など）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ja-JP" altLang="en-US" dirty="0"/>
              <a:t>ディープラーニングの登場（</a:t>
            </a:r>
            <a:r>
              <a:rPr kumimoji="1" lang="en-US" altLang="ja-JP" dirty="0"/>
              <a:t>2010</a:t>
            </a:r>
            <a:r>
              <a:rPr kumimoji="1" lang="ja-JP" altLang="en-US" dirty="0"/>
              <a:t>年代）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精度の向上、応用の広がり（群衆のカウント、マスク有り顔の処理、顔画像からの３次元顔生成などさまざまな応用）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6E58F4-0F59-C380-2626-D1E10A7B0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03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EF12F5-50E8-4F58-A034-75819B6F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群衆のカウント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042416-413A-41EF-AE83-BD16F43E3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033347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群衆のカウント（画像内の人数を数える）</a:t>
            </a:r>
            <a:endParaRPr lang="en-US" altLang="ja-JP" sz="2400" dirty="0"/>
          </a:p>
          <a:p>
            <a:r>
              <a:rPr lang="ja-JP" altLang="en-US" sz="2400" dirty="0"/>
              <a:t>監視等に役立つ． 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B6F1C1-F6FA-4F28-BA84-F710C945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F232C46-F53A-B9C8-403A-BBD3F414A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19" y="1879600"/>
            <a:ext cx="4192793" cy="28917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6B75337-1AAD-0DC1-01DA-48755A692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267" y="1879600"/>
            <a:ext cx="4192793" cy="289372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AB4161-DCE8-9C46-B6B9-DC09893A23C7}"/>
              </a:ext>
            </a:extLst>
          </p:cNvPr>
          <p:cNvSpPr txBox="1"/>
          <p:nvPr/>
        </p:nvSpPr>
        <p:spPr>
          <a:xfrm>
            <a:off x="1786617" y="491765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17D954-19A0-4217-AD3B-BD08AD2F7CF9}"/>
              </a:ext>
            </a:extLst>
          </p:cNvPr>
          <p:cNvSpPr txBox="1"/>
          <p:nvPr/>
        </p:nvSpPr>
        <p:spPr>
          <a:xfrm>
            <a:off x="4572000" y="4919282"/>
            <a:ext cx="445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FIDTM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法による群衆のカウント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9CFBD03-8DC1-0624-74E9-DD640F85A023}"/>
              </a:ext>
            </a:extLst>
          </p:cNvPr>
          <p:cNvSpPr txBox="1"/>
          <p:nvPr/>
        </p:nvSpPr>
        <p:spPr>
          <a:xfrm>
            <a:off x="4637267" y="5410325"/>
            <a:ext cx="40318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FIDTM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法（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2021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年発表）は，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それ以前の手法よりも，さまざま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な大きさの顔を精度よく検出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できるとされている</a:t>
            </a:r>
          </a:p>
        </p:txBody>
      </p:sp>
    </p:spTree>
    <p:extLst>
      <p:ext uri="{BB962C8B-B14F-4D97-AF65-F5344CB8AC3E}">
        <p14:creationId xmlns:p14="http://schemas.microsoft.com/office/powerpoint/2010/main" val="3733437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787" y="-261125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44461" y="1761004"/>
            <a:ext cx="5098010" cy="504490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イントロダクション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顔情報処理の概要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ディープラーニングによる顔検出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顔ランドマーク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ディープラーニングによる顔認識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ディープラーニングによる感情認識その他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817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0AA08F-041E-26FD-2EFE-0FEB2C81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マスク有りの顔，マスク無しの顔検出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787550-44B4-15DC-D6D5-CF639401F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dirty="0"/>
              <a:t>Chandrika Deb </a:t>
            </a:r>
            <a:r>
              <a:rPr lang="ja-JP" altLang="en-US" sz="2400" b="1" dirty="0"/>
              <a:t>の顔マスク検出法</a:t>
            </a:r>
            <a:r>
              <a:rPr lang="ja-JP" altLang="en-US" sz="2400" dirty="0"/>
              <a:t>では，次を同時に実行</a:t>
            </a:r>
            <a:endParaRPr lang="en-US" altLang="ja-JP" sz="2400" dirty="0"/>
          </a:p>
          <a:p>
            <a:r>
              <a:rPr lang="ja-JP" altLang="en-US" sz="2400" dirty="0"/>
              <a:t>顔検出</a:t>
            </a:r>
            <a:endParaRPr lang="en-US" altLang="ja-JP" sz="2400" dirty="0"/>
          </a:p>
          <a:p>
            <a:r>
              <a:rPr lang="ja-JP" altLang="en-US" sz="2400" dirty="0"/>
              <a:t>マスク有りの顔とマスク無しの顔の画像分類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CF98A5-3730-D3EF-156E-F1353199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Picture 8" descr="https://www.kkaneko.jp/tools/man/38.png">
            <a:extLst>
              <a:ext uri="{FF2B5EF4-FFF2-40B4-BE49-F238E27FC236}">
                <a16:creationId xmlns:a16="http://schemas.microsoft.com/office/drawing/2014/main" id="{CD48DAE1-5E77-FE78-BF7E-4A8AF9F6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5" y="2506873"/>
            <a:ext cx="2629711" cy="199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www.kkaneko.jp/tools/man/37.png">
            <a:extLst>
              <a:ext uri="{FF2B5EF4-FFF2-40B4-BE49-F238E27FC236}">
                <a16:creationId xmlns:a16="http://schemas.microsoft.com/office/drawing/2014/main" id="{8DC65938-75F1-62D1-A611-3CFD7A81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5" y="2506874"/>
            <a:ext cx="2661684" cy="199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www.kkaneko.jp/tools/man/36.png">
            <a:extLst>
              <a:ext uri="{FF2B5EF4-FFF2-40B4-BE49-F238E27FC236}">
                <a16:creationId xmlns:a16="http://schemas.microsoft.com/office/drawing/2014/main" id="{E256C1ED-B298-D831-D9D7-E32AB4EE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30" y="2506872"/>
            <a:ext cx="2614012" cy="199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D0E66A6-1BFB-B95F-5413-900ED58DDCA3}"/>
              </a:ext>
            </a:extLst>
          </p:cNvPr>
          <p:cNvSpPr txBox="1"/>
          <p:nvPr/>
        </p:nvSpPr>
        <p:spPr>
          <a:xfrm>
            <a:off x="1189710" y="473472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マスク有りの顔検出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225ABB-038E-2546-A0E6-F755819EE7D9}"/>
              </a:ext>
            </a:extLst>
          </p:cNvPr>
          <p:cNvSpPr txBox="1"/>
          <p:nvPr/>
        </p:nvSpPr>
        <p:spPr>
          <a:xfrm>
            <a:off x="5723020" y="4734727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マスク無しの顔検出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65F969-5F3F-87E0-8DAD-2FF93D74FCE6}"/>
              </a:ext>
            </a:extLst>
          </p:cNvPr>
          <p:cNvSpPr txBox="1"/>
          <p:nvPr/>
        </p:nvSpPr>
        <p:spPr>
          <a:xfrm>
            <a:off x="4572000" y="5449819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訓練データ：顔のデータセット（マスク有り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2165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枚，マスク無し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1930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枚）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776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0AA08F-041E-26FD-2EFE-0FEB2C810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顔写真からの</a:t>
            </a:r>
            <a:r>
              <a:rPr lang="ja-JP" altLang="en-US" dirty="0"/>
              <a:t>３</a:t>
            </a:r>
            <a:r>
              <a:rPr kumimoji="1" lang="ja-JP" altLang="en-US" dirty="0"/>
              <a:t>次元再構成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787550-44B4-15DC-D6D5-CF639401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46253"/>
            <a:ext cx="8675527" cy="5333166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b="1" dirty="0"/>
              <a:t>3DFFA </a:t>
            </a:r>
            <a:r>
              <a:rPr lang="ja-JP" altLang="en-US" sz="2400" b="1" dirty="0"/>
              <a:t>法（</a:t>
            </a:r>
            <a:r>
              <a:rPr lang="en-US" altLang="ja-JP" sz="2400" b="1" dirty="0"/>
              <a:t>2022</a:t>
            </a:r>
            <a:r>
              <a:rPr lang="ja-JP" altLang="en-US" sz="2400" b="1" dirty="0"/>
              <a:t>年発表）</a:t>
            </a:r>
            <a:endParaRPr lang="en-US" altLang="ja-JP" sz="2400" dirty="0"/>
          </a:p>
          <a:p>
            <a:r>
              <a:rPr lang="ja-JP" altLang="en-US" sz="2400" dirty="0"/>
              <a:t>元画像から，３次元の顔を生成（３次元再構成）</a:t>
            </a:r>
            <a:endParaRPr lang="en-US" altLang="ja-JP" sz="2400" dirty="0"/>
          </a:p>
          <a:p>
            <a:r>
              <a:rPr lang="ja-JP" altLang="en-US" sz="2400" dirty="0"/>
              <a:t>顔検出，顔ランドマーク（顔の目印となるポイント）の検出ののち，顔ランドマークに顔の３次元モデルをあてはめる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CF98A5-3730-D3EF-156E-F1353199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65F969-5F3F-87E0-8DAD-2FF93D74FCE6}"/>
              </a:ext>
            </a:extLst>
          </p:cNvPr>
          <p:cNvSpPr txBox="1"/>
          <p:nvPr/>
        </p:nvSpPr>
        <p:spPr>
          <a:xfrm>
            <a:off x="982375" y="5919114"/>
            <a:ext cx="11075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元画像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88A22B8-A213-F6AF-96C7-69695847F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995" y="2642740"/>
            <a:ext cx="3006084" cy="315604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60F15FA-AB70-E46B-28DC-5945FC50F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450" y="2637215"/>
            <a:ext cx="2755858" cy="316185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22DF7B0-A18C-A1ED-A6FB-CC7BE7841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28" y="2637496"/>
            <a:ext cx="2778996" cy="315604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10EFBD-80B9-2F3B-8C00-EE4F2E237A4B}"/>
              </a:ext>
            </a:extLst>
          </p:cNvPr>
          <p:cNvSpPr txBox="1"/>
          <p:nvPr/>
        </p:nvSpPr>
        <p:spPr>
          <a:xfrm>
            <a:off x="3262600" y="5919114"/>
            <a:ext cx="2622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顔ランドマーク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F8B4FC2-E10C-B0F9-5BDC-94FF2CE4C690}"/>
              </a:ext>
            </a:extLst>
          </p:cNvPr>
          <p:cNvSpPr txBox="1"/>
          <p:nvPr/>
        </p:nvSpPr>
        <p:spPr>
          <a:xfrm>
            <a:off x="6521127" y="5919113"/>
            <a:ext cx="2622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３次元再構成</a:t>
            </a:r>
          </a:p>
        </p:txBody>
      </p:sp>
    </p:spTree>
    <p:extLst>
      <p:ext uri="{BB962C8B-B14F-4D97-AF65-F5344CB8AC3E}">
        <p14:creationId xmlns:p14="http://schemas.microsoft.com/office/powerpoint/2010/main" val="3150112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0EF67B-E6BC-524D-A9FB-EF0084EE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Face aging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D0B31F-AAD6-B111-4F18-2F0F442E1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2965449"/>
            <a:ext cx="8461208" cy="666751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元の顔画像から，さまざまな年齢の顔画像を生成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9CFE31-555A-6C61-DC64-ED3DF48B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E0A1A91-3AFF-260A-CC10-FDD162151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49" y="752435"/>
            <a:ext cx="8451855" cy="190186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8DC914-1AA3-6902-6859-1DC1B8907D43}"/>
              </a:ext>
            </a:extLst>
          </p:cNvPr>
          <p:cNvSpPr txBox="1"/>
          <p:nvPr/>
        </p:nvSpPr>
        <p:spPr>
          <a:xfrm>
            <a:off x="201529" y="6105565"/>
            <a:ext cx="588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Ali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Elmahmudi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H.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Ugail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 framework for facial age progression and regression using exemplar face templates, 2020.</a:t>
            </a:r>
          </a:p>
        </p:txBody>
      </p:sp>
    </p:spTree>
    <p:extLst>
      <p:ext uri="{BB962C8B-B14F-4D97-AF65-F5344CB8AC3E}">
        <p14:creationId xmlns:p14="http://schemas.microsoft.com/office/powerpoint/2010/main" val="2056560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22C19F-639B-24C4-11AD-9BFE5583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800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4EADB2-E69F-F707-2417-1DD8652D0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b="1" u="sng" dirty="0"/>
              <a:t>顔情報処理のバリエーション</a:t>
            </a:r>
          </a:p>
          <a:p>
            <a:r>
              <a:rPr kumimoji="1" lang="ja-JP" altLang="en-US" sz="2000" dirty="0"/>
              <a:t>顔検出：物体検出の一環として顔を特定</a:t>
            </a:r>
          </a:p>
          <a:p>
            <a:r>
              <a:rPr kumimoji="1" lang="ja-JP" altLang="en-US" sz="2000" dirty="0"/>
              <a:t>顔のアラインメント：顔の向きや大きさの調整</a:t>
            </a:r>
          </a:p>
          <a:p>
            <a:r>
              <a:rPr kumimoji="1" lang="ja-JP" altLang="en-US" sz="2000" dirty="0"/>
              <a:t>顔ランドマーク：目、鼻、口などの重要な特徴点の位置</a:t>
            </a:r>
          </a:p>
          <a:p>
            <a:r>
              <a:rPr kumimoji="1" lang="ja-JP" altLang="en-US" sz="2000" dirty="0"/>
              <a:t>顔の数値化：顔特徴の数値化による本人確認、顔認識</a:t>
            </a:r>
          </a:p>
          <a:p>
            <a:r>
              <a:rPr kumimoji="1" lang="ja-JP" altLang="en-US" sz="2000" dirty="0"/>
              <a:t>性別、年齢の推定</a:t>
            </a:r>
          </a:p>
          <a:p>
            <a:r>
              <a:rPr kumimoji="1" lang="ja-JP" altLang="en-US" sz="2000" dirty="0"/>
              <a:t>表情の推定</a:t>
            </a:r>
          </a:p>
          <a:p>
            <a:endParaRPr kumimoji="1" lang="ja-JP" altLang="en-US" sz="2000" dirty="0"/>
          </a:p>
          <a:p>
            <a:pPr marL="0" indent="0">
              <a:buNone/>
            </a:pPr>
            <a:r>
              <a:rPr kumimoji="1" lang="ja-JP" altLang="en-US" sz="2000" b="1" u="sng" dirty="0"/>
              <a:t>顔情報処理の重要性</a:t>
            </a:r>
          </a:p>
          <a:p>
            <a:r>
              <a:rPr kumimoji="1" lang="ja-JP" altLang="en-US" sz="2000" dirty="0"/>
              <a:t>セキュリティと監視</a:t>
            </a:r>
          </a:p>
          <a:p>
            <a:r>
              <a:rPr kumimoji="1" lang="ja-JP" altLang="en-US" sz="2000" dirty="0"/>
              <a:t>個人認証システム</a:t>
            </a:r>
            <a:endParaRPr kumimoji="1" lang="en-US" altLang="ja-JP" sz="2000" dirty="0"/>
          </a:p>
          <a:p>
            <a:r>
              <a:rPr kumimoji="1" lang="ja-JP" altLang="en-US" sz="2000" dirty="0"/>
              <a:t>パーソナライズされたサービス</a:t>
            </a:r>
            <a:endParaRPr kumimoji="1" lang="en-US" altLang="ja-JP" sz="2000" dirty="0"/>
          </a:p>
          <a:p>
            <a:r>
              <a:rPr kumimoji="1" lang="ja-JP" altLang="en-US" sz="2000" dirty="0"/>
              <a:t>感情認識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B6846B-0FC6-2E20-3AB2-C429945F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2962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8-3. </a:t>
            </a:r>
            <a:r>
              <a:rPr lang="ja-JP" altLang="en-US" sz="4500" dirty="0">
                <a:solidFill>
                  <a:schemeClr val="tx2"/>
                </a:solidFill>
              </a:rPr>
              <a:t>ディープラーニングによる顔検出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1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図 4" descr="群衆の前に立っている男性&#10;&#10;中程度の精度で自動的に生成された説明">
            <a:extLst>
              <a:ext uri="{FF2B5EF4-FFF2-40B4-BE49-F238E27FC236}">
                <a16:creationId xmlns:a16="http://schemas.microsoft.com/office/drawing/2014/main" id="{D3451B01-6F6A-E347-BB2D-A12980933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5" b="18350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F65A9E-635A-4C23-88EE-2CBDA324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205D82C-95A1-431E-8E38-AA614A14CDCF}" type="slidenum">
              <a:rPr kumimoji="1" lang="en-US" altLang="ja-JP" sz="1200">
                <a:solidFill>
                  <a:srgbClr val="FFFFFF"/>
                </a:solidFill>
                <a:latin typeface="+mn-lt"/>
                <a:ea typeface="+mn-ea"/>
              </a:rPr>
              <a:pPr defTabSz="914400">
                <a:spcAft>
                  <a:spcPts val="600"/>
                </a:spcAft>
              </a:pPr>
              <a:t>35</a:t>
            </a:fld>
            <a:endParaRPr kumimoji="1" lang="en-US" altLang="ja-JP" sz="12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4754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047BC6-538F-FF02-86DE-1A01CB33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0C0C04-1EBD-2A6E-C34F-539256CCD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8311" y="846253"/>
            <a:ext cx="4854742" cy="5333166"/>
          </a:xfrm>
        </p:spPr>
        <p:txBody>
          <a:bodyPr/>
          <a:lstStyle/>
          <a:p>
            <a:r>
              <a:rPr kumimoji="1" lang="ja-JP" altLang="en-US" dirty="0"/>
              <a:t>顔検出は、画像内で</a:t>
            </a:r>
            <a:r>
              <a:rPr kumimoji="1" lang="ja-JP" altLang="en-US" b="1" dirty="0"/>
              <a:t>顔と思われる領域を特定</a:t>
            </a:r>
            <a:endParaRPr lang="en-US" altLang="ja-JP" b="1" dirty="0"/>
          </a:p>
          <a:p>
            <a:r>
              <a:rPr kumimoji="1" lang="ja-JP" altLang="en-US" b="1" dirty="0"/>
              <a:t>顔の特徴</a:t>
            </a:r>
            <a:r>
              <a:rPr kumimoji="1" lang="ja-JP" altLang="en-US" dirty="0"/>
              <a:t>（目、鼻、口など）を</a:t>
            </a:r>
            <a:r>
              <a:rPr kumimoji="1" lang="ja-JP" altLang="en-US" b="1" dirty="0"/>
              <a:t>識別</a:t>
            </a:r>
            <a:r>
              <a:rPr kumimoji="1" lang="ja-JP" altLang="en-US" dirty="0"/>
              <a:t>し、</a:t>
            </a:r>
            <a:r>
              <a:rPr kumimoji="1" lang="ja-JP" altLang="en-US" b="1" dirty="0"/>
              <a:t>それらが集まる領域を顔</a:t>
            </a:r>
            <a:r>
              <a:rPr kumimoji="1" lang="ja-JP" altLang="en-US" dirty="0"/>
              <a:t>と判断。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0E4682-9BD2-5759-8606-0C309577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Picture 2" descr="[image]">
            <a:extLst>
              <a:ext uri="{FF2B5EF4-FFF2-40B4-BE49-F238E27FC236}">
                <a16:creationId xmlns:a16="http://schemas.microsoft.com/office/drawing/2014/main" id="{7990643A-C6FF-FE46-0F5A-04C915B26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" y="767464"/>
            <a:ext cx="3751440" cy="274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426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DF6EE6-E79E-980A-4CC2-C1AD7C35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ディープラーニングによる顔検出の仕組み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BB67E9-A75D-ECB0-CB0F-370C6809B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ニューラルネットワークを使用</a:t>
            </a:r>
            <a:endParaRPr kumimoji="1" lang="en-US" altLang="ja-JP" dirty="0"/>
          </a:p>
          <a:p>
            <a:r>
              <a:rPr kumimoji="1" lang="ja-JP" altLang="en-US" b="1" dirty="0"/>
              <a:t>畳み込みニューラルネットワーク（</a:t>
            </a:r>
            <a:r>
              <a:rPr kumimoji="1" lang="en-US" altLang="ja-JP" b="1" dirty="0"/>
              <a:t>CNN</a:t>
            </a:r>
            <a:r>
              <a:rPr kumimoji="1" lang="ja-JP" altLang="en-US" b="1" dirty="0"/>
              <a:t>）</a:t>
            </a:r>
            <a:r>
              <a:rPr kumimoji="1" lang="ja-JP" altLang="en-US" dirty="0"/>
              <a:t>が広く用いられている。</a:t>
            </a:r>
          </a:p>
          <a:p>
            <a:endParaRPr kumimoji="1" lang="en-US" altLang="ja-JP" dirty="0"/>
          </a:p>
          <a:p>
            <a:r>
              <a:rPr kumimoji="1" lang="ja-JP" altLang="en-US" b="1" dirty="0"/>
              <a:t>大量の画像データからの学習</a:t>
            </a:r>
          </a:p>
          <a:p>
            <a:r>
              <a:rPr kumimoji="1" lang="ja-JP" altLang="en-US" dirty="0"/>
              <a:t>学習のあと、新しい画像に適用して顔検出を行う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9FDA6C-32F5-81C3-C267-D0B54B72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491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9CD0B9-6E38-3F0A-9408-5560DF36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顔検出での訓練データ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88208E-E223-03C9-8C21-5696D2C0C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B9A2EC2-4231-A55A-9E86-211952A3EEA3}"/>
              </a:ext>
            </a:extLst>
          </p:cNvPr>
          <p:cNvSpPr/>
          <p:nvPr/>
        </p:nvSpPr>
        <p:spPr>
          <a:xfrm>
            <a:off x="2729854" y="1155519"/>
            <a:ext cx="3165763" cy="2320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9FB649-8912-CAB0-66EB-7B1076EB61D4}"/>
              </a:ext>
            </a:extLst>
          </p:cNvPr>
          <p:cNvSpPr txBox="1"/>
          <p:nvPr/>
        </p:nvSpPr>
        <p:spPr>
          <a:xfrm>
            <a:off x="4043928" y="2010036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192D4277-C134-0786-63C5-F4A52E7DE95D}"/>
              </a:ext>
            </a:extLst>
          </p:cNvPr>
          <p:cNvSpPr/>
          <p:nvPr/>
        </p:nvSpPr>
        <p:spPr>
          <a:xfrm>
            <a:off x="2071763" y="1875955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0566A498-91B7-A24A-7DC2-D28D4106ABFC}"/>
              </a:ext>
            </a:extLst>
          </p:cNvPr>
          <p:cNvSpPr/>
          <p:nvPr/>
        </p:nvSpPr>
        <p:spPr>
          <a:xfrm>
            <a:off x="6266787" y="1875955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2360D0E-14CB-7A56-FB75-C682B28E685F}"/>
              </a:ext>
            </a:extLst>
          </p:cNvPr>
          <p:cNvSpPr txBox="1"/>
          <p:nvPr/>
        </p:nvSpPr>
        <p:spPr>
          <a:xfrm>
            <a:off x="40438" y="1779250"/>
            <a:ext cx="203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（入力）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5A5833A-B146-C30B-0864-E12EB38CA285}"/>
              </a:ext>
            </a:extLst>
          </p:cNvPr>
          <p:cNvSpPr txBox="1"/>
          <p:nvPr/>
        </p:nvSpPr>
        <p:spPr>
          <a:xfrm>
            <a:off x="6877017" y="1772322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顔検出結果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6CB3C71-79BD-9AA8-A2E8-EAE7413C81E5}"/>
              </a:ext>
            </a:extLst>
          </p:cNvPr>
          <p:cNvSpPr txBox="1"/>
          <p:nvPr/>
        </p:nvSpPr>
        <p:spPr>
          <a:xfrm>
            <a:off x="4103544" y="3713480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</a:rPr>
              <a:t>顔画像と</a:t>
            </a:r>
            <a:endParaRPr kumimoji="1" lang="en-US" altLang="ja-JP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</a:rPr>
              <a:t>バウンディングボックス</a:t>
            </a:r>
            <a:endParaRPr kumimoji="1" lang="en-US" altLang="ja-JP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E051B8DE-E437-14CE-9F41-454681AF1E9B}"/>
              </a:ext>
            </a:extLst>
          </p:cNvPr>
          <p:cNvSpPr/>
          <p:nvPr/>
        </p:nvSpPr>
        <p:spPr>
          <a:xfrm rot="16200000">
            <a:off x="3134281" y="3557279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C3D6904-C196-7A2C-650C-C6E72F5D074D}"/>
              </a:ext>
            </a:extLst>
          </p:cNvPr>
          <p:cNvSpPr txBox="1"/>
          <p:nvPr/>
        </p:nvSpPr>
        <p:spPr>
          <a:xfrm>
            <a:off x="2417679" y="4434347"/>
            <a:ext cx="234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訓練データ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AE31336D-6B03-E545-CB29-73F75234D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8" y="2637761"/>
            <a:ext cx="2563636" cy="1722050"/>
          </a:xfrm>
          <a:prstGeom prst="rect">
            <a:avLst/>
          </a:prstGeom>
        </p:spPr>
      </p:pic>
      <p:pic>
        <p:nvPicPr>
          <p:cNvPr id="20" name="Picture 2" descr="[image]">
            <a:extLst>
              <a:ext uri="{FF2B5EF4-FFF2-40B4-BE49-F238E27FC236}">
                <a16:creationId xmlns:a16="http://schemas.microsoft.com/office/drawing/2014/main" id="{BBE8CF2E-C68C-6CA6-8460-1D51FD3F2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093" y="2219598"/>
            <a:ext cx="2353112" cy="172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image]">
            <a:extLst>
              <a:ext uri="{FF2B5EF4-FFF2-40B4-BE49-F238E27FC236}">
                <a16:creationId xmlns:a16="http://schemas.microsoft.com/office/drawing/2014/main" id="{BEDE4A62-1675-12EC-682D-42BECB52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553" y="4430264"/>
            <a:ext cx="2455203" cy="162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9B7F08F-384E-372F-9471-D36F2629DEE8}"/>
              </a:ext>
            </a:extLst>
          </p:cNvPr>
          <p:cNvSpPr txBox="1"/>
          <p:nvPr/>
        </p:nvSpPr>
        <p:spPr>
          <a:xfrm>
            <a:off x="6877017" y="5071795"/>
            <a:ext cx="1769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顔画像の例</a:t>
            </a:r>
          </a:p>
        </p:txBody>
      </p:sp>
    </p:spTree>
    <p:extLst>
      <p:ext uri="{BB962C8B-B14F-4D97-AF65-F5344CB8AC3E}">
        <p14:creationId xmlns:p14="http://schemas.microsoft.com/office/powerpoint/2010/main" val="146094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85510-4629-F640-8FB2-E79E7BE7F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顔検出の難しさ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03B539-AD20-40C4-7232-EB355F190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726975"/>
            <a:ext cx="8461208" cy="5188041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照明のバリエーション</a:t>
            </a:r>
            <a:endParaRPr kumimoji="1" lang="en-US" altLang="ja-JP" sz="2400" dirty="0"/>
          </a:p>
          <a:p>
            <a:r>
              <a:rPr kumimoji="1" lang="ja-JP" altLang="en-US" sz="2400" dirty="0"/>
              <a:t>さまざまな顔の向き</a:t>
            </a:r>
            <a:endParaRPr kumimoji="1" lang="en-US" altLang="ja-JP" sz="2400" dirty="0"/>
          </a:p>
          <a:p>
            <a:r>
              <a:rPr lang="ja-JP" altLang="en-US" sz="2400" dirty="0"/>
              <a:t>顔の個性</a:t>
            </a:r>
            <a:endParaRPr lang="en-US" altLang="ja-JP" sz="2400" dirty="0"/>
          </a:p>
          <a:p>
            <a:r>
              <a:rPr kumimoji="1" lang="ja-JP" altLang="en-US" sz="2400" dirty="0"/>
              <a:t>表情</a:t>
            </a:r>
            <a:endParaRPr lang="en-US" altLang="ja-JP" sz="2400" dirty="0"/>
          </a:p>
          <a:p>
            <a:r>
              <a:rPr kumimoji="1" lang="ja-JP" altLang="en-US" sz="2400" dirty="0"/>
              <a:t>付属物（例：メガネ、帽子）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E3DDE6-4700-CBBA-C7ED-C49E2400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屋内, 窓, グリーン, 衣類 が含まれている画像&#10;&#10;自動的に生成された説明">
            <a:extLst>
              <a:ext uri="{FF2B5EF4-FFF2-40B4-BE49-F238E27FC236}">
                <a16:creationId xmlns:a16="http://schemas.microsoft.com/office/drawing/2014/main" id="{5E97024E-3ADE-A5CF-2C7B-04AE0F875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4" y="3246942"/>
            <a:ext cx="2675938" cy="2025198"/>
          </a:xfrm>
          <a:prstGeom prst="rect">
            <a:avLst/>
          </a:prstGeom>
        </p:spPr>
      </p:pic>
      <p:pic>
        <p:nvPicPr>
          <p:cNvPr id="8" name="図 7" descr="窓, 屋内, 人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D96712F7-F01B-6C72-0F8A-AC2A6F6AA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04" y="3246942"/>
            <a:ext cx="2708471" cy="2025198"/>
          </a:xfrm>
          <a:prstGeom prst="rect">
            <a:avLst/>
          </a:prstGeom>
        </p:spPr>
      </p:pic>
      <p:pic>
        <p:nvPicPr>
          <p:cNvPr id="10" name="図 9" descr="窓, 人, 座る, フロント が含まれている画像&#10;&#10;自動的に生成された説明">
            <a:extLst>
              <a:ext uri="{FF2B5EF4-FFF2-40B4-BE49-F238E27FC236}">
                <a16:creationId xmlns:a16="http://schemas.microsoft.com/office/drawing/2014/main" id="{48BAFF5E-DDC6-F13C-34CE-5C41FB395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17" y="3246943"/>
            <a:ext cx="2675938" cy="203736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3BA7306-EC3B-725F-6FF3-82BECDDDE1E0}"/>
              </a:ext>
            </a:extLst>
          </p:cNvPr>
          <p:cNvSpPr txBox="1"/>
          <p:nvPr/>
        </p:nvSpPr>
        <p:spPr>
          <a:xfrm>
            <a:off x="485723" y="5851975"/>
            <a:ext cx="67240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/>
              <a:t>ディープラーニングにより、マスクあり顔でも</a:t>
            </a:r>
            <a:r>
              <a:rPr lang="ja-JP" altLang="en-US" sz="2400" dirty="0"/>
              <a:t>高い精度で検出できるようになってきた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09938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/>
              <a:t>Google Colaboratory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558DDF-98E0-43A8-8B8E-5BB88D48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5" y="791399"/>
            <a:ext cx="5045511" cy="2755058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1DC3C08-04DB-474F-9FEC-AF2C2226EBA3}"/>
              </a:ext>
            </a:extLst>
          </p:cNvPr>
          <p:cNvSpPr txBox="1">
            <a:spLocks/>
          </p:cNvSpPr>
          <p:nvPr/>
        </p:nvSpPr>
        <p:spPr>
          <a:xfrm>
            <a:off x="237440" y="3837765"/>
            <a:ext cx="9144000" cy="2815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URL: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3"/>
              </a:rPr>
              <a:t>https://colab.research.google.com/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オンラインで動く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 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のノートブック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の機能を持つ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や種々の機能が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インストール済み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本格的な利用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には，</a:t>
            </a:r>
            <a:r>
              <a:rPr kumimoji="1" lang="en-US" altLang="ja-JP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Google 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アカウントが必要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377" y="749930"/>
            <a:ext cx="2523495" cy="31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10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演習２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マスク有り顔と、マスクなし顔の検出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  <a:endParaRPr lang="en-US" altLang="ja-JP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顔検出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マスク有り顔と、マスクなし顔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en-US" altLang="ja-JP" sz="2400" b="1" dirty="0"/>
              <a:t>Google </a:t>
            </a:r>
            <a:r>
              <a:rPr lang="en-US" altLang="ja-JP" sz="2400" b="1" dirty="0" err="1"/>
              <a:t>Colaboratory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460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24" y="102981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Colaboratory</a:t>
            </a:r>
            <a:r>
              <a:rPr lang="en-US" altLang="ja-JP" sz="2400" dirty="0"/>
              <a:t> </a:t>
            </a:r>
            <a:r>
              <a:rPr lang="ja-JP" altLang="en-US" sz="2400" dirty="0"/>
              <a:t>のページを開く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https://colab.research.google.com/drive/1iYEI9O_cxWw4VyyafaYB4ne6CNdNJYeS?usp=sharing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</a:t>
            </a:r>
            <a:r>
              <a:rPr lang="ja-JP" altLang="en-US" sz="2400" b="1" dirty="0"/>
              <a:t>マスク有り顔、マスクなし顔の顔検出</a:t>
            </a:r>
            <a:r>
              <a:rPr lang="ja-JP" altLang="en-US" sz="2400" dirty="0"/>
              <a:t>のプログラムや説明や実行結果が掲載されている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このページでは、顔画像を用いた学習も行う。自分で準備した画像で試すことも可能。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1B3EF9C-03F9-CA60-6DFB-8146C4BD6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11" y="3347279"/>
            <a:ext cx="3222791" cy="208608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5323BB7-5C7E-4457-B6DF-3B9C3CF27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437" y="3154971"/>
            <a:ext cx="5191524" cy="287343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0BF29E0-2F5C-54EE-7B43-5B0223FFF99D}"/>
              </a:ext>
            </a:extLst>
          </p:cNvPr>
          <p:cNvSpPr txBox="1"/>
          <p:nvPr/>
        </p:nvSpPr>
        <p:spPr>
          <a:xfrm>
            <a:off x="3898519" y="6108688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学習で用いた顔画像の顔のサイズにより、</a:t>
            </a:r>
            <a:endParaRPr kumimoji="1" lang="en-US" altLang="ja-JP" dirty="0"/>
          </a:p>
          <a:p>
            <a:r>
              <a:rPr kumimoji="1" lang="ja-JP" altLang="en-US" dirty="0"/>
              <a:t>大きい顔のみが検出されている</a:t>
            </a:r>
          </a:p>
        </p:txBody>
      </p:sp>
    </p:spTree>
    <p:extLst>
      <p:ext uri="{BB962C8B-B14F-4D97-AF65-F5344CB8AC3E}">
        <p14:creationId xmlns:p14="http://schemas.microsoft.com/office/powerpoint/2010/main" val="1092069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846BBA-E3D2-224C-3593-343D5592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91" y="60562"/>
            <a:ext cx="8461208" cy="5987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u="sng" dirty="0"/>
              <a:t>自習</a:t>
            </a:r>
            <a:r>
              <a:rPr lang="ja-JP" altLang="en-US" sz="2400" b="1" u="sng" dirty="0"/>
              <a:t>４</a:t>
            </a:r>
            <a:r>
              <a:rPr kumimoji="1" lang="ja-JP" altLang="en-US" sz="2400" dirty="0"/>
              <a:t>　</a:t>
            </a:r>
            <a:endParaRPr kumimoji="1" lang="en-US" altLang="ja-JP" sz="2400" dirty="0"/>
          </a:p>
          <a:p>
            <a:r>
              <a:rPr kumimoji="1" lang="ja-JP" altLang="en-US" sz="2400" dirty="0"/>
              <a:t>まず、自分で顔画像のファイルを準備する</a:t>
            </a:r>
            <a:endParaRPr kumimoji="1" lang="en-US" altLang="ja-JP" sz="2400" dirty="0"/>
          </a:p>
          <a:p>
            <a:r>
              <a:rPr kumimoji="1" lang="ja-JP" altLang="en-US" sz="2400" dirty="0"/>
              <a:t>前ページで説明</a:t>
            </a:r>
            <a:r>
              <a:rPr lang="ja-JP" altLang="en-US" sz="2400" dirty="0"/>
              <a:t>したデモページ</a:t>
            </a:r>
            <a:r>
              <a:rPr kumimoji="1" lang="ja-JP" altLang="en-US" sz="2400" dirty="0"/>
              <a:t>を使う</a:t>
            </a:r>
            <a:endParaRPr kumimoji="1" lang="en-US" altLang="ja-JP" sz="2400" dirty="0"/>
          </a:p>
          <a:p>
            <a:r>
              <a:rPr lang="ja-JP" altLang="en-US" sz="2400" dirty="0"/>
              <a:t>このとき、このページに書いている注意事項をよく読んでください。</a:t>
            </a:r>
            <a:r>
              <a:rPr lang="ja-JP" altLang="en-US" sz="2400" b="1" dirty="0"/>
              <a:t>ランタイムのタイプ</a:t>
            </a:r>
            <a:r>
              <a:rPr lang="ja-JP" altLang="en-US" sz="2400" dirty="0"/>
              <a:t>を「</a:t>
            </a:r>
            <a:r>
              <a:rPr lang="en-US" altLang="ja-JP" sz="2400" b="1" dirty="0"/>
              <a:t>T4 GPU</a:t>
            </a:r>
            <a:r>
              <a:rPr lang="ja-JP" altLang="en-US" sz="2400" dirty="0"/>
              <a:t>」に設定することを説明しています。</a:t>
            </a:r>
            <a:endParaRPr kumimoji="1" lang="en-US" altLang="ja-JP" sz="2400" dirty="0"/>
          </a:p>
          <a:p>
            <a:r>
              <a:rPr lang="ja-JP" altLang="en-US" sz="2400" dirty="0"/>
              <a:t>メニューの「ランタイム」で「すべてのセルを実行」</a:t>
            </a:r>
            <a:endParaRPr lang="en-US" altLang="ja-JP" sz="2400" dirty="0"/>
          </a:p>
          <a:p>
            <a:r>
              <a:rPr lang="ja-JP" altLang="en-US" sz="2400" dirty="0"/>
              <a:t>コードセルが上から順に実行されるので確認</a:t>
            </a:r>
            <a:endParaRPr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/>
              <a:t>「５．画像のアップロード」のセルの実行が始まったら、画像をアップロード</a:t>
            </a:r>
            <a:r>
              <a:rPr kumimoji="1" lang="ja-JP" altLang="en-US" sz="2400" dirty="0"/>
              <a:t>して</a:t>
            </a:r>
            <a:r>
              <a:rPr kumimoji="1" lang="ja-JP" altLang="en-US" sz="2400" b="1" dirty="0"/>
              <a:t>顔検出</a:t>
            </a:r>
            <a:r>
              <a:rPr kumimoji="1" lang="ja-JP" altLang="en-US" sz="2400" dirty="0"/>
              <a:t>を試してみる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https://colab.research.google.com/drive/1iYEI9O_cxWw4VyyafaYB4ne6CNdNJYeS?usp=sharing</a:t>
            </a: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B295A0-72C6-4DAD-1AC0-2CCEDD61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684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047BC6-538F-FF02-86DE-1A01CB33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顔検出と物体検出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0E4682-9BD2-5759-8606-0C309577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25400A8-4984-1A16-E973-C91C1739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058" y="1163305"/>
            <a:ext cx="4151262" cy="310743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63D2D9-6C5E-C574-6E76-1EC17AB42118}"/>
              </a:ext>
            </a:extLst>
          </p:cNvPr>
          <p:cNvSpPr txBox="1"/>
          <p:nvPr/>
        </p:nvSpPr>
        <p:spPr>
          <a:xfrm>
            <a:off x="6497999" y="469659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物体検出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430A686-DD77-A049-3DB0-0227E71D0F38}"/>
              </a:ext>
            </a:extLst>
          </p:cNvPr>
          <p:cNvSpPr txBox="1"/>
          <p:nvPr/>
        </p:nvSpPr>
        <p:spPr>
          <a:xfrm>
            <a:off x="1597136" y="482773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顔検出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E786C6-04F1-7F43-39F0-5DB9E793A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61" y="1163305"/>
            <a:ext cx="3364910" cy="352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64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047BC6-538F-FF02-86DE-1A01CB33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顔検出と物体検出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0E4682-9BD2-5759-8606-0C309577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E3B409C1-38FD-975D-F6B7-3F37F3681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737511"/>
              </p:ext>
            </p:extLst>
          </p:nvPr>
        </p:nvGraphicFramePr>
        <p:xfrm>
          <a:off x="427121" y="1397000"/>
          <a:ext cx="8223584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1792">
                  <a:extLst>
                    <a:ext uri="{9D8B030D-6E8A-4147-A177-3AD203B41FA5}">
                      <a16:colId xmlns:a16="http://schemas.microsoft.com/office/drawing/2014/main" val="1939875208"/>
                    </a:ext>
                  </a:extLst>
                </a:gridCol>
                <a:gridCol w="4111792">
                  <a:extLst>
                    <a:ext uri="{9D8B030D-6E8A-4147-A177-3AD203B41FA5}">
                      <a16:colId xmlns:a16="http://schemas.microsoft.com/office/drawing/2014/main" val="1531535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顔検出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物体検出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362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顔のみの検出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さまざまな種類の物体を検出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101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顔の位置とサイズを識別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物体の種類、位置、サイズを識別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926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特徴抽出の対象は、顔の重要な特徴点である顔ランドマーク</a:t>
                      </a:r>
                      <a:endParaRPr kumimoji="1" lang="ja-JP" altLang="en-US" sz="2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特徴抽出の対象は、形状、色、テクスチャなどさまざま（多様な物体を検出するため）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197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代表手法</a:t>
                      </a:r>
                      <a:r>
                        <a:rPr kumimoji="1" lang="en-US" altLang="ja-JP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: </a:t>
                      </a:r>
                      <a:r>
                        <a:rPr kumimoji="1" lang="en-US" altLang="ja-JP" sz="2400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RetinaFace</a:t>
                      </a:r>
                      <a:r>
                        <a:rPr kumimoji="1" lang="en-US" altLang="ja-JP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, MTCNN </a:t>
                      </a:r>
                      <a:endParaRPr kumimoji="1" lang="ja-JP" altLang="en-US" sz="2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代表手法：</a:t>
                      </a:r>
                      <a:r>
                        <a:rPr kumimoji="1" lang="en-US" altLang="ja-JP" sz="2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YOLO</a:t>
                      </a:r>
                      <a:endParaRPr kumimoji="1" lang="ja-JP" altLang="en-US" sz="24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680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298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32447" y="1741337"/>
            <a:ext cx="7267074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8-4. </a:t>
            </a:r>
            <a:r>
              <a:rPr lang="ja-JP" altLang="en-US" sz="4500" dirty="0">
                <a:solidFill>
                  <a:schemeClr val="tx2"/>
                </a:solidFill>
              </a:rPr>
              <a:t>顔ランドマーク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000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モニター画面に映る男性&#10;&#10;中程度の精度で自動的に生成された説明">
            <a:extLst>
              <a:ext uri="{FF2B5EF4-FFF2-40B4-BE49-F238E27FC236}">
                <a16:creationId xmlns:a16="http://schemas.microsoft.com/office/drawing/2014/main" id="{428DD471-4C9D-2984-C7E1-FD982EEB0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8" r="31078" b="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E205D82C-95A1-431E-8E38-AA614A14CDCF}" type="slidenum">
              <a:rPr lang="en-US" altLang="ja-JP" sz="1200">
                <a:solidFill>
                  <a:srgbClr val="FFFFFF"/>
                </a:solidFill>
                <a:latin typeface="+mn-lt"/>
                <a:ea typeface="+mn-ea"/>
              </a:rPr>
              <a:pPr defTabSz="914400">
                <a:spcAft>
                  <a:spcPts val="600"/>
                </a:spcAft>
                <a:defRPr/>
              </a:pPr>
              <a:t>46</a:t>
            </a:fld>
            <a:endParaRPr lang="en-US" altLang="ja-JP" sz="120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41298E-7522-2EAD-3C36-86CE318C169C}"/>
              </a:ext>
            </a:extLst>
          </p:cNvPr>
          <p:cNvSpPr txBox="1"/>
          <p:nvPr/>
        </p:nvSpPr>
        <p:spPr>
          <a:xfrm>
            <a:off x="1579667" y="64886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https://visagetechnologies.com/demo/</a:t>
            </a:r>
          </a:p>
        </p:txBody>
      </p:sp>
    </p:spTree>
    <p:extLst>
      <p:ext uri="{BB962C8B-B14F-4D97-AF65-F5344CB8AC3E}">
        <p14:creationId xmlns:p14="http://schemas.microsoft.com/office/powerpoint/2010/main" val="608093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0B7A0-7CF4-45E1-9673-9A181058F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顔ランドマーク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2B8C4F-267F-438E-B8C1-E200BEAF4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6372" y="846253"/>
            <a:ext cx="3757397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顔ランドマーク</a:t>
            </a:r>
            <a:endParaRPr kumimoji="1"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ja-JP" altLang="en-US" dirty="0"/>
              <a:t>顔の重要な特徴点（目、鼻、口など）の位置を示すポイント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【</a:t>
            </a:r>
            <a:r>
              <a:rPr lang="ja-JP" altLang="en-US" dirty="0"/>
              <a:t>用途</a:t>
            </a:r>
            <a:r>
              <a:rPr lang="en-US" altLang="ja-JP" dirty="0"/>
              <a:t>】</a:t>
            </a:r>
          </a:p>
          <a:p>
            <a:pPr marL="0" indent="0">
              <a:buNone/>
            </a:pPr>
            <a:r>
              <a:rPr lang="ja-JP" altLang="en-US" dirty="0"/>
              <a:t>顔の表情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顔の向き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顔識別　など</a:t>
            </a:r>
            <a:endParaRPr lang="en-US" altLang="ja-JP" dirty="0"/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endParaRPr kumimoji="1"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C511F5-6483-4F27-A818-F5E39A2A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F81370A-EEA6-45C6-AFDE-4F406D79F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7" y="644893"/>
            <a:ext cx="4922503" cy="60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597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9D6BEF-13E7-7E2D-B4AC-D510BBED6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顔ランドマークの検出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7A32BF-CABD-6533-8E6A-B98A07554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950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>
                <a:solidFill>
                  <a:srgbClr val="C00000"/>
                </a:solidFill>
              </a:rPr>
              <a:t>畳み込みニューラルネットワーク</a:t>
            </a:r>
            <a:r>
              <a:rPr kumimoji="1" lang="ja-JP" altLang="en-US" sz="2400" dirty="0"/>
              <a:t>による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顔ランドマークの検出</a:t>
            </a:r>
            <a:r>
              <a:rPr kumimoji="1" lang="ja-JP" altLang="en-US" sz="2400" dirty="0"/>
              <a:t>は </a:t>
            </a:r>
            <a:r>
              <a:rPr kumimoji="1" lang="en-US" altLang="ja-JP" sz="2400" dirty="0"/>
              <a:t>2013</a:t>
            </a:r>
            <a:r>
              <a:rPr kumimoji="1" lang="ja-JP" altLang="en-US" sz="2400" dirty="0"/>
              <a:t>年に登場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72E4C3-74F3-B037-2427-E296A7132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56FA939-C982-3258-A65E-45E08514B729}"/>
              </a:ext>
            </a:extLst>
          </p:cNvPr>
          <p:cNvSpPr txBox="1"/>
          <p:nvPr/>
        </p:nvSpPr>
        <p:spPr>
          <a:xfrm>
            <a:off x="228600" y="6214958"/>
            <a:ext cx="4584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Yi Sun,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Xiaogang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Wang, 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Xiaoou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Tang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Deep Convolutional Network Cascade for Facial Point Detection, 2013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CADACE9-D6D2-D96E-3156-F04BABB6E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35" y="1596865"/>
            <a:ext cx="5472185" cy="449743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B0C2EA1-2916-EFF2-863B-7186EF54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305" y="1797050"/>
            <a:ext cx="3400582" cy="132715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B02153B-792F-18DD-A3B9-AEDD62DA3792}"/>
              </a:ext>
            </a:extLst>
          </p:cNvPr>
          <p:cNvSpPr txBox="1"/>
          <p:nvPr/>
        </p:nvSpPr>
        <p:spPr>
          <a:xfrm>
            <a:off x="5587020" y="3347291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畳み込みニューラルネットワーク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</a:p>
        </p:txBody>
      </p:sp>
    </p:spTree>
    <p:extLst>
      <p:ext uri="{BB962C8B-B14F-4D97-AF65-F5344CB8AC3E}">
        <p14:creationId xmlns:p14="http://schemas.microsoft.com/office/powerpoint/2010/main" val="1096967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8B1391-55AE-F1BC-A387-1A3DB8449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６８ランドマーク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9FECC4-D09D-C917-5F42-CA35DFA70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57DFE44-0EAE-DA52-9ED4-9E5A1CA82FD7}"/>
              </a:ext>
            </a:extLst>
          </p:cNvPr>
          <p:cNvSpPr txBox="1"/>
          <p:nvPr/>
        </p:nvSpPr>
        <p:spPr>
          <a:xfrm>
            <a:off x="152400" y="625981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https://www.researchgate.net/figure/dentification-of-facial-landmarks-using-Dlib-a-Facial-landmarks-b-The-position-and_fig2_343699139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F8FEEE9-F733-997F-227E-540F00AC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59" y="1433831"/>
            <a:ext cx="7737462" cy="482598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B52AC26-9089-B884-722B-7C25291DC9D9}"/>
              </a:ext>
            </a:extLst>
          </p:cNvPr>
          <p:cNvSpPr txBox="1"/>
          <p:nvPr/>
        </p:nvSpPr>
        <p:spPr>
          <a:xfrm>
            <a:off x="577231" y="745057"/>
            <a:ext cx="8566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顔の </a:t>
            </a:r>
            <a:r>
              <a:rPr kumimoji="1" lang="en-US" altLang="ja-JP" sz="2400" dirty="0"/>
              <a:t>68</a:t>
            </a:r>
            <a:r>
              <a:rPr kumimoji="1" lang="ja-JP" altLang="en-US" sz="2400" dirty="0"/>
              <a:t>個のランドマーク。目、眉毛、鼻、口、顔の輪郭など</a:t>
            </a:r>
          </a:p>
        </p:txBody>
      </p:sp>
    </p:spTree>
    <p:extLst>
      <p:ext uri="{BB962C8B-B14F-4D97-AF65-F5344CB8AC3E}">
        <p14:creationId xmlns:p14="http://schemas.microsoft.com/office/powerpoint/2010/main" val="3722964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F42AEF-B08F-437D-9221-B23CF382D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Google </a:t>
            </a:r>
            <a:r>
              <a:rPr lang="en-US" altLang="ja-JP" dirty="0" err="1"/>
              <a:t>Colaboratory</a:t>
            </a:r>
            <a:r>
              <a:rPr lang="en-US" altLang="ja-JP" dirty="0"/>
              <a:t> </a:t>
            </a:r>
            <a:r>
              <a:rPr lang="ja-JP" altLang="en-US" dirty="0"/>
              <a:t>の全体画面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41B69F-7CA2-436D-B261-E84CD5DC2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6F62B7-F711-49BA-9A01-438FB52A0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512" y="861570"/>
            <a:ext cx="3362766" cy="499791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CF2DCE-31E4-4903-9C8C-77136399F330}"/>
              </a:ext>
            </a:extLst>
          </p:cNvPr>
          <p:cNvSpPr txBox="1"/>
          <p:nvPr/>
        </p:nvSpPr>
        <p:spPr>
          <a:xfrm>
            <a:off x="3257550" y="5964860"/>
            <a:ext cx="419573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ブラウザの画面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270AE1E-983B-4862-829B-3457EECAB4AE}"/>
              </a:ext>
            </a:extLst>
          </p:cNvPr>
          <p:cNvSpPr/>
          <p:nvPr/>
        </p:nvSpPr>
        <p:spPr>
          <a:xfrm>
            <a:off x="3037974" y="1833470"/>
            <a:ext cx="439153" cy="1515596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5FA58C-0C0F-43F1-B8A0-ACFD19C81443}"/>
              </a:ext>
            </a:extLst>
          </p:cNvPr>
          <p:cNvSpPr txBox="1"/>
          <p:nvPr/>
        </p:nvSpPr>
        <p:spPr>
          <a:xfrm>
            <a:off x="0" y="1991103"/>
            <a:ext cx="2971384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メニュー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（目次，検索と置換，変数，ファイル）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20C5993-CF72-4B64-AE74-C057F45C8B32}"/>
              </a:ext>
            </a:extLst>
          </p:cNvPr>
          <p:cNvSpPr/>
          <p:nvPr/>
        </p:nvSpPr>
        <p:spPr>
          <a:xfrm flipV="1">
            <a:off x="3543717" y="1561208"/>
            <a:ext cx="2935288" cy="260230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E22D6B-4D1B-4CE5-B959-99836D7016A3}"/>
              </a:ext>
            </a:extLst>
          </p:cNvPr>
          <p:cNvSpPr txBox="1"/>
          <p:nvPr/>
        </p:nvSpPr>
        <p:spPr>
          <a:xfrm>
            <a:off x="6479005" y="1259056"/>
            <a:ext cx="182841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メニュー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B196387-7AD1-419E-8475-336F9CB27008}"/>
              </a:ext>
            </a:extLst>
          </p:cNvPr>
          <p:cNvSpPr/>
          <p:nvPr/>
        </p:nvSpPr>
        <p:spPr>
          <a:xfrm flipV="1">
            <a:off x="3543717" y="1860988"/>
            <a:ext cx="1226804" cy="260230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A891376-CC4E-4950-912E-3AED1CEF7776}"/>
              </a:ext>
            </a:extLst>
          </p:cNvPr>
          <p:cNvSpPr/>
          <p:nvPr/>
        </p:nvSpPr>
        <p:spPr>
          <a:xfrm flipV="1">
            <a:off x="3562231" y="2263595"/>
            <a:ext cx="2856615" cy="3595893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F89C7F2-7E2C-4156-AFA6-A6EC6F4C212A}"/>
              </a:ext>
            </a:extLst>
          </p:cNvPr>
          <p:cNvSpPr txBox="1"/>
          <p:nvPr/>
        </p:nvSpPr>
        <p:spPr>
          <a:xfrm>
            <a:off x="4849305" y="1860988"/>
            <a:ext cx="38764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コードセル，テキストセルの追加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3ECF4E7-13B2-45E1-ADD2-F0E51AFC2569}"/>
              </a:ext>
            </a:extLst>
          </p:cNvPr>
          <p:cNvSpPr txBox="1"/>
          <p:nvPr/>
        </p:nvSpPr>
        <p:spPr>
          <a:xfrm>
            <a:off x="6521278" y="3444739"/>
            <a:ext cx="26227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テキストセルの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並び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9828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8-5. </a:t>
            </a:r>
            <a:r>
              <a:rPr lang="ja-JP" altLang="en-US" sz="4500" dirty="0">
                <a:solidFill>
                  <a:schemeClr val="tx2"/>
                </a:solidFill>
              </a:rPr>
              <a:t>ディープラーニングによる顔認識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27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8AF366-F707-4F57-3C15-661F55AB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顔認識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1467A3-2FD5-BD42-9B21-AD02C0A3E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377" y="5081369"/>
            <a:ext cx="6698581" cy="95851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データベース内の顔との比較により、人物を特定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4B2D5C-EF09-F1AB-620D-18472B93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51</a:t>
            </a:fld>
            <a:endParaRPr kumimoji="1" lang="ja-JP" altLang="en-US"/>
          </a:p>
        </p:txBody>
      </p:sp>
      <p:pic>
        <p:nvPicPr>
          <p:cNvPr id="5" name="Picture 2" descr="[image]">
            <a:extLst>
              <a:ext uri="{FF2B5EF4-FFF2-40B4-BE49-F238E27FC236}">
                <a16:creationId xmlns:a16="http://schemas.microsoft.com/office/drawing/2014/main" id="{60D123BC-6DB3-8FA9-EE49-55DEDCD4A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2" y="2798660"/>
            <a:ext cx="2383415" cy="15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2DD7909C-2487-635F-129C-35B17A8714AA}"/>
              </a:ext>
            </a:extLst>
          </p:cNvPr>
          <p:cNvSpPr txBox="1">
            <a:spLocks/>
          </p:cNvSpPr>
          <p:nvPr/>
        </p:nvSpPr>
        <p:spPr>
          <a:xfrm>
            <a:off x="5603481" y="4420593"/>
            <a:ext cx="2310290" cy="469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latin typeface="+mn-ea"/>
                <a:ea typeface="+mn-ea"/>
              </a:rPr>
              <a:t>データベース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065ACECE-39A2-7983-B1A7-0D2ADB28B145}"/>
              </a:ext>
            </a:extLst>
          </p:cNvPr>
          <p:cNvSpPr/>
          <p:nvPr/>
        </p:nvSpPr>
        <p:spPr>
          <a:xfrm flipH="1">
            <a:off x="4684906" y="3198022"/>
            <a:ext cx="325414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FBAB916E-DC6B-7D9E-FFC6-8421B7EB3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79" y="2788013"/>
            <a:ext cx="2031323" cy="1449646"/>
          </a:xfrm>
          <a:prstGeom prst="rect">
            <a:avLst/>
          </a:prstGeom>
        </p:spPr>
      </p:pic>
      <p:sp>
        <p:nvSpPr>
          <p:cNvPr id="17" name="矢印: 右 16">
            <a:extLst>
              <a:ext uri="{FF2B5EF4-FFF2-40B4-BE49-F238E27FC236}">
                <a16:creationId xmlns:a16="http://schemas.microsoft.com/office/drawing/2014/main" id="{4DD9B69E-7059-0E6B-42E8-BF39D1E06E46}"/>
              </a:ext>
            </a:extLst>
          </p:cNvPr>
          <p:cNvSpPr/>
          <p:nvPr/>
        </p:nvSpPr>
        <p:spPr>
          <a:xfrm>
            <a:off x="2813586" y="3270664"/>
            <a:ext cx="284108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6DF4DE1-F654-7FBE-0308-0A150493481F}"/>
              </a:ext>
            </a:extLst>
          </p:cNvPr>
          <p:cNvSpPr txBox="1"/>
          <p:nvPr/>
        </p:nvSpPr>
        <p:spPr>
          <a:xfrm>
            <a:off x="3572544" y="335464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/>
              <a:t>比較</a:t>
            </a:r>
            <a:endParaRPr kumimoji="1" lang="en-US" altLang="ja-JP" sz="2400" b="1" dirty="0"/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81576D91-3E39-689F-8A7B-9460E2654324}"/>
              </a:ext>
            </a:extLst>
          </p:cNvPr>
          <p:cNvSpPr txBox="1">
            <a:spLocks/>
          </p:cNvSpPr>
          <p:nvPr/>
        </p:nvSpPr>
        <p:spPr>
          <a:xfrm>
            <a:off x="540419" y="951433"/>
            <a:ext cx="8001554" cy="958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顔認識は、画像または動画から人の顔を認識</a:t>
            </a:r>
          </a:p>
        </p:txBody>
      </p:sp>
    </p:spTree>
    <p:extLst>
      <p:ext uri="{BB962C8B-B14F-4D97-AF65-F5344CB8AC3E}">
        <p14:creationId xmlns:p14="http://schemas.microsoft.com/office/powerpoint/2010/main" val="20297373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顔の数値化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顔の数値化</a:t>
            </a:r>
            <a:r>
              <a:rPr lang="ja-JP" altLang="en-US" sz="2400" dirty="0"/>
              <a:t>は，複数の数値（ふつう１００以上）の組み合わせ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顔画像</a:t>
            </a:r>
            <a:r>
              <a:rPr lang="ja-JP" altLang="en-US" sz="2400" dirty="0"/>
              <a:t>から，</a:t>
            </a:r>
            <a:r>
              <a:rPr lang="ja-JP" altLang="en-US" sz="2400" b="1" dirty="0">
                <a:solidFill>
                  <a:srgbClr val="C00000"/>
                </a:solidFill>
              </a:rPr>
              <a:t>顔ランドマーク</a:t>
            </a:r>
            <a:r>
              <a:rPr lang="ja-JP" altLang="en-US" sz="2400" dirty="0"/>
              <a:t>を求め，顔を数値化する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fld id="{E205D82C-95A1-431E-8E38-AA614A14CDCF}" type="slidenum">
              <a:rPr kumimoji="1" lang="ja-JP" altLang="en-US" smtClean="0"/>
              <a:t>52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381" y="3538197"/>
            <a:ext cx="2572511" cy="248441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528" y="3395084"/>
            <a:ext cx="626927" cy="28493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88286E1-49EC-4E5C-8C63-795B43E5F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69" y="3591079"/>
            <a:ext cx="2499253" cy="294783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AD0E42-32C0-454A-8BF4-2F05EAAEB524}"/>
              </a:ext>
            </a:extLst>
          </p:cNvPr>
          <p:cNvSpPr txBox="1"/>
          <p:nvPr/>
        </p:nvSpPr>
        <p:spPr>
          <a:xfrm>
            <a:off x="3827673" y="6027003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顔検出，</a:t>
            </a:r>
            <a:endParaRPr kumimoji="1" lang="en-US" altLang="ja-JP" sz="2400" dirty="0"/>
          </a:p>
          <a:p>
            <a:r>
              <a:rPr kumimoji="1" lang="ja-JP" altLang="en-US" sz="2400" b="1" dirty="0"/>
              <a:t>顔ランドマーク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5F5A4892-6416-48C2-B233-8514FA132D36}"/>
              </a:ext>
            </a:extLst>
          </p:cNvPr>
          <p:cNvSpPr/>
          <p:nvPr/>
        </p:nvSpPr>
        <p:spPr>
          <a:xfrm>
            <a:off x="6844234" y="4657713"/>
            <a:ext cx="295334" cy="745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AEE513B-8441-4B9E-B2BB-CC02DC23152C}"/>
              </a:ext>
            </a:extLst>
          </p:cNvPr>
          <p:cNvSpPr txBox="1"/>
          <p:nvPr/>
        </p:nvSpPr>
        <p:spPr>
          <a:xfrm>
            <a:off x="7177648" y="621093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数値化</a:t>
            </a:r>
          </a:p>
        </p:txBody>
      </p:sp>
    </p:spTree>
    <p:extLst>
      <p:ext uri="{BB962C8B-B14F-4D97-AF65-F5344CB8AC3E}">
        <p14:creationId xmlns:p14="http://schemas.microsoft.com/office/powerpoint/2010/main" val="4222159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0435A2-296C-4231-A74C-5C1B5533B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同一人物かの判定（顔の数値を利用）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1C7C67-19F0-4061-B376-5FEF8B03D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99" y="947331"/>
            <a:ext cx="8060201" cy="1719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２つの別の写真あるいは動画を</a:t>
            </a:r>
            <a:r>
              <a:rPr kumimoji="1" lang="ja-JP" altLang="en-US" sz="2400" b="1" dirty="0"/>
              <a:t>照合</a:t>
            </a:r>
            <a:r>
              <a:rPr kumimoji="1" lang="ja-JP" altLang="en-US" sz="2400" dirty="0"/>
              <a:t>し，</a:t>
            </a:r>
            <a:r>
              <a:rPr kumimoji="1" lang="ja-JP" altLang="en-US" sz="2400" b="1" dirty="0"/>
              <a:t>同一人物であるか</a:t>
            </a:r>
            <a:r>
              <a:rPr kumimoji="1" lang="ja-JP" altLang="en-US" sz="2400" dirty="0"/>
              <a:t>を判定する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1F35F6-5FD6-449F-90CD-1FDCE3E6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CA4000-B3C9-4890-A000-3E593F7A1BDE}"/>
              </a:ext>
            </a:extLst>
          </p:cNvPr>
          <p:cNvSpPr txBox="1"/>
          <p:nvPr/>
        </p:nvSpPr>
        <p:spPr>
          <a:xfrm>
            <a:off x="3617848" y="5207522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同一人物である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1F1AF23-3588-4148-8EAA-5D8E238E73E2}"/>
              </a:ext>
            </a:extLst>
          </p:cNvPr>
          <p:cNvSpPr txBox="1"/>
          <p:nvPr/>
        </p:nvSpPr>
        <p:spPr>
          <a:xfrm>
            <a:off x="3617848" y="6164561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同一人物でない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D43524E-D254-253F-0814-01F2D84B8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94" y="2276892"/>
            <a:ext cx="1717694" cy="223452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0602C72-FADA-5F13-9A0B-0BD6211F0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837" y="2276892"/>
            <a:ext cx="1257313" cy="220857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B4165D8-113D-49E9-A931-98E12CD0CB21}"/>
              </a:ext>
            </a:extLst>
          </p:cNvPr>
          <p:cNvSpPr txBox="1"/>
          <p:nvPr/>
        </p:nvSpPr>
        <p:spPr>
          <a:xfrm>
            <a:off x="2615570" y="3139412"/>
            <a:ext cx="141577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顔の数値</a:t>
            </a:r>
            <a:endParaRPr kumimoji="1" lang="en-US" altLang="ja-JP" sz="24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2542C65-85B2-1B7B-5C9F-6BD5379E330C}"/>
              </a:ext>
            </a:extLst>
          </p:cNvPr>
          <p:cNvSpPr txBox="1"/>
          <p:nvPr/>
        </p:nvSpPr>
        <p:spPr>
          <a:xfrm>
            <a:off x="5525637" y="3127280"/>
            <a:ext cx="141577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顔の数値</a:t>
            </a:r>
            <a:endParaRPr kumimoji="1" lang="en-US" altLang="ja-JP" sz="2400" b="1" dirty="0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CA6A8BBA-9FAC-3D20-5495-539A5A5B4B35}"/>
              </a:ext>
            </a:extLst>
          </p:cNvPr>
          <p:cNvSpPr/>
          <p:nvPr/>
        </p:nvSpPr>
        <p:spPr>
          <a:xfrm>
            <a:off x="2229844" y="3085123"/>
            <a:ext cx="273050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D07F8060-84A4-189F-B75F-0BF73897768E}"/>
              </a:ext>
            </a:extLst>
          </p:cNvPr>
          <p:cNvSpPr/>
          <p:nvPr/>
        </p:nvSpPr>
        <p:spPr>
          <a:xfrm flipH="1">
            <a:off x="6997747" y="3114186"/>
            <a:ext cx="325414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4C0DE68-8EE2-4EAA-446D-7A5B01B51C89}"/>
              </a:ext>
            </a:extLst>
          </p:cNvPr>
          <p:cNvSpPr txBox="1"/>
          <p:nvPr/>
        </p:nvSpPr>
        <p:spPr>
          <a:xfrm>
            <a:off x="3745750" y="2965677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/>
              <a:t>比較</a:t>
            </a:r>
            <a:endParaRPr kumimoji="1" lang="en-US" altLang="ja-JP" sz="2400" b="1" dirty="0"/>
          </a:p>
          <a:p>
            <a:pPr algn="ctr"/>
            <a:r>
              <a:rPr kumimoji="1" lang="ja-JP" altLang="en-US" sz="2400" b="1" dirty="0"/>
              <a:t>（距離計算）</a:t>
            </a: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2E43B46F-F9CF-9126-6D3B-27B947FBF469}"/>
              </a:ext>
            </a:extLst>
          </p:cNvPr>
          <p:cNvCxnSpPr/>
          <p:nvPr/>
        </p:nvCxnSpPr>
        <p:spPr>
          <a:xfrm>
            <a:off x="4718050" y="4108450"/>
            <a:ext cx="0" cy="952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AC33005-1C61-AA21-6A10-529E713540D7}"/>
              </a:ext>
            </a:extLst>
          </p:cNvPr>
          <p:cNvSpPr txBox="1"/>
          <p:nvPr/>
        </p:nvSpPr>
        <p:spPr>
          <a:xfrm>
            <a:off x="4100448" y="567417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または</a:t>
            </a:r>
          </a:p>
        </p:txBody>
      </p:sp>
    </p:spTree>
    <p:extLst>
      <p:ext uri="{BB962C8B-B14F-4D97-AF65-F5344CB8AC3E}">
        <p14:creationId xmlns:p14="http://schemas.microsoft.com/office/powerpoint/2010/main" val="6957303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2C5923-B3EA-948B-61F8-9B3548CB6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顔認識（顔の数値を利用）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21B7B6-B176-B637-11F3-B40AE6569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6231001-1905-5FA0-4839-B04D5152E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17" y="3409375"/>
            <a:ext cx="1899569" cy="141611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3F07252-8AD8-9AEB-FE83-BF0914383BBC}"/>
              </a:ext>
            </a:extLst>
          </p:cNvPr>
          <p:cNvSpPr txBox="1"/>
          <p:nvPr/>
        </p:nvSpPr>
        <p:spPr>
          <a:xfrm>
            <a:off x="2637754" y="3654109"/>
            <a:ext cx="8002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数値</a:t>
            </a:r>
            <a:endParaRPr kumimoji="1" lang="en-US" altLang="ja-JP" sz="24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A97D6A-9532-96E9-3C8E-67CF59F79D07}"/>
              </a:ext>
            </a:extLst>
          </p:cNvPr>
          <p:cNvSpPr txBox="1"/>
          <p:nvPr/>
        </p:nvSpPr>
        <p:spPr>
          <a:xfrm>
            <a:off x="5797043" y="2543576"/>
            <a:ext cx="8002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数値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E2F84342-8F07-9920-E2F8-77E6E7DA4E63}"/>
              </a:ext>
            </a:extLst>
          </p:cNvPr>
          <p:cNvSpPr/>
          <p:nvPr/>
        </p:nvSpPr>
        <p:spPr>
          <a:xfrm>
            <a:off x="2213868" y="3773554"/>
            <a:ext cx="273050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121C6CA7-5FBE-0D82-FFAE-A27A51394132}"/>
              </a:ext>
            </a:extLst>
          </p:cNvPr>
          <p:cNvSpPr/>
          <p:nvPr/>
        </p:nvSpPr>
        <p:spPr>
          <a:xfrm flipH="1">
            <a:off x="7017715" y="2692084"/>
            <a:ext cx="325414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40A424B-31AB-7CA1-FFCA-D36AD97FD268}"/>
              </a:ext>
            </a:extLst>
          </p:cNvPr>
          <p:cNvSpPr txBox="1"/>
          <p:nvPr/>
        </p:nvSpPr>
        <p:spPr>
          <a:xfrm>
            <a:off x="3702387" y="3607022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/>
              <a:t>比較</a:t>
            </a:r>
            <a:endParaRPr kumimoji="1" lang="en-US" altLang="ja-JP" sz="2400" b="1" dirty="0"/>
          </a:p>
          <a:p>
            <a:pPr algn="ctr"/>
            <a:r>
              <a:rPr kumimoji="1" lang="ja-JP" altLang="en-US" sz="2400" b="1" dirty="0"/>
              <a:t>（距離計算）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26F4E896-067D-1390-EE89-D960FAEF6E79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718050" y="4438019"/>
            <a:ext cx="0" cy="622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947B589-C67E-8A1B-8A4F-E689A0ACF2C1}"/>
              </a:ext>
            </a:extLst>
          </p:cNvPr>
          <p:cNvSpPr txBox="1"/>
          <p:nvPr/>
        </p:nvSpPr>
        <p:spPr>
          <a:xfrm>
            <a:off x="3617848" y="520752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本人である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1C63391-A0B1-B956-2640-7F9196173D30}"/>
              </a:ext>
            </a:extLst>
          </p:cNvPr>
          <p:cNvSpPr txBox="1"/>
          <p:nvPr/>
        </p:nvSpPr>
        <p:spPr>
          <a:xfrm>
            <a:off x="3617848" y="616456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本人でない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1C92D07-0F4A-18F5-F95C-9877C6446C33}"/>
              </a:ext>
            </a:extLst>
          </p:cNvPr>
          <p:cNvSpPr txBox="1"/>
          <p:nvPr/>
        </p:nvSpPr>
        <p:spPr>
          <a:xfrm>
            <a:off x="4100448" y="567417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または</a:t>
            </a: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C989ECAA-90BB-8452-DDB7-970207BC4D5E}"/>
              </a:ext>
            </a:extLst>
          </p:cNvPr>
          <p:cNvSpPr txBox="1">
            <a:spLocks/>
          </p:cNvSpPr>
          <p:nvPr/>
        </p:nvSpPr>
        <p:spPr>
          <a:xfrm>
            <a:off x="6334667" y="970046"/>
            <a:ext cx="3553219" cy="1317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latin typeface="+mn-ea"/>
                <a:ea typeface="+mn-ea"/>
              </a:rPr>
              <a:t>精度の向上のため，</a:t>
            </a:r>
            <a:endParaRPr lang="en-US" altLang="ja-JP" sz="2400" dirty="0">
              <a:latin typeface="+mn-ea"/>
              <a:ea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latin typeface="+mn-ea"/>
                <a:ea typeface="+mn-ea"/>
              </a:rPr>
              <a:t>同一人物の</a:t>
            </a:r>
            <a:endParaRPr lang="en-US" altLang="ja-JP" sz="2400" dirty="0">
              <a:latin typeface="+mn-ea"/>
              <a:ea typeface="+mn-ea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latin typeface="+mn-ea"/>
                <a:ea typeface="+mn-ea"/>
              </a:rPr>
              <a:t>多数の写真と比較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73FB554-5A6E-50F4-091C-E71F85147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80" y="2380762"/>
            <a:ext cx="846656" cy="112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F109054-20FB-7BA7-10F9-2C5B47B34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280" y="4803531"/>
            <a:ext cx="1107995" cy="109256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CC6A1D5D-C7B3-7F4D-6C39-0EA3CFC98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980" y="3586374"/>
            <a:ext cx="912239" cy="1124009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5634549-94F3-F0DB-88AC-F5B06C6F6264}"/>
              </a:ext>
            </a:extLst>
          </p:cNvPr>
          <p:cNvSpPr txBox="1"/>
          <p:nvPr/>
        </p:nvSpPr>
        <p:spPr>
          <a:xfrm>
            <a:off x="5797043" y="3714750"/>
            <a:ext cx="8002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数値</a:t>
            </a:r>
            <a:endParaRPr kumimoji="1" lang="en-US" altLang="ja-JP" sz="2400" b="1" dirty="0"/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6B69F226-C4B3-3176-D146-B5DE54594AD8}"/>
              </a:ext>
            </a:extLst>
          </p:cNvPr>
          <p:cNvSpPr/>
          <p:nvPr/>
        </p:nvSpPr>
        <p:spPr>
          <a:xfrm flipH="1">
            <a:off x="7017715" y="3863258"/>
            <a:ext cx="325414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378D00A-732F-098E-715D-A5C70E28019E}"/>
              </a:ext>
            </a:extLst>
          </p:cNvPr>
          <p:cNvSpPr txBox="1"/>
          <p:nvPr/>
        </p:nvSpPr>
        <p:spPr>
          <a:xfrm>
            <a:off x="5797043" y="4885924"/>
            <a:ext cx="80021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顔の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数値</a:t>
            </a:r>
            <a:endParaRPr kumimoji="1" lang="en-US" altLang="ja-JP" sz="2400" b="1" dirty="0"/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F8A42270-1EC6-0420-9682-DD57E2272EAE}"/>
              </a:ext>
            </a:extLst>
          </p:cNvPr>
          <p:cNvSpPr/>
          <p:nvPr/>
        </p:nvSpPr>
        <p:spPr>
          <a:xfrm flipH="1">
            <a:off x="7017715" y="5034432"/>
            <a:ext cx="325414" cy="62962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28978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6B72A7-564D-0F53-C33A-33D89E6FB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距離学習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E5F1CA-F829-20E3-C9F5-CAE0C46DC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距離学習</a:t>
            </a:r>
            <a:r>
              <a:rPr kumimoji="1" lang="ja-JP" altLang="en-US" dirty="0"/>
              <a:t>は，ディープラーニングでの学習で、距離に関する学習を行うこと。顔認識で使用。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目的</a:t>
            </a:r>
            <a:r>
              <a:rPr lang="ja-JP" altLang="en-US" dirty="0"/>
              <a:t>：同一人物の顔を近く、異なる人物の顔を遠くなるようにすること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仕組み</a:t>
            </a:r>
            <a:r>
              <a:rPr lang="ja-JP" altLang="en-US" dirty="0"/>
              <a:t>：畳み込みニューラルネットワークなどを使用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効果</a:t>
            </a:r>
            <a:r>
              <a:rPr lang="ja-JP" altLang="en-US" dirty="0"/>
              <a:t>：顔認識、その他、画像分類やパターン認識など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6F051B-59BF-A55A-20F7-7137B6D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493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8-5. </a:t>
            </a:r>
            <a:r>
              <a:rPr lang="ja-JP" altLang="en-US" sz="4500" dirty="0">
                <a:solidFill>
                  <a:schemeClr val="tx2"/>
                </a:solidFill>
              </a:rPr>
              <a:t>ディープラーニングによる感情認識その他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696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感情認識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57</a:t>
            </a:fld>
            <a:endParaRPr kumimoji="1" lang="ja-JP" altLang="en-US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0" y="5783931"/>
            <a:ext cx="8566484" cy="1144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>
                <a:latin typeface="+mn-ea"/>
                <a:ea typeface="+mn-ea"/>
              </a:rPr>
              <a:t>ここでは，</a:t>
            </a:r>
            <a:r>
              <a:rPr lang="ja-JP" altLang="en-US" sz="1800" b="1" dirty="0">
                <a:latin typeface="+mn-ea"/>
                <a:ea typeface="+mn-ea"/>
              </a:rPr>
              <a:t>７種の表情 </a:t>
            </a:r>
            <a:r>
              <a:rPr lang="en-US" altLang="ja-JP" sz="1800" dirty="0">
                <a:latin typeface="+mn-ea"/>
                <a:ea typeface="+mn-ea"/>
              </a:rPr>
              <a:t>Angry, Disgust, Fear, Happy, Neutral, Sad, Surprised</a:t>
            </a:r>
            <a:r>
              <a:rPr lang="ja-JP" altLang="en-US" sz="1800" dirty="0">
                <a:latin typeface="+mn-ea"/>
                <a:ea typeface="+mn-ea"/>
              </a:rPr>
              <a:t> の</a:t>
            </a:r>
            <a:r>
              <a:rPr lang="ja-JP" altLang="en-US" sz="1800" b="1" dirty="0">
                <a:latin typeface="+mn-ea"/>
                <a:ea typeface="+mn-ea"/>
              </a:rPr>
              <a:t>それぞれの確率</a:t>
            </a:r>
            <a:r>
              <a:rPr lang="ja-JP" altLang="en-US" sz="1800" dirty="0">
                <a:latin typeface="+mn-ea"/>
                <a:ea typeface="+mn-ea"/>
              </a:rPr>
              <a:t>を推定</a:t>
            </a:r>
            <a:endParaRPr lang="en-US" altLang="ja-JP" sz="1800" dirty="0">
              <a:latin typeface="+mn-ea"/>
              <a:ea typeface="+mn-ea"/>
            </a:endParaRPr>
          </a:p>
          <a:p>
            <a:r>
              <a:rPr lang="en-US" altLang="ja-JP" sz="1800" dirty="0">
                <a:latin typeface="+mn-ea"/>
                <a:ea typeface="+mn-ea"/>
              </a:rPr>
              <a:t>https://</a:t>
            </a:r>
            <a:r>
              <a:rPr lang="en-US" altLang="ja-JP" sz="1800" dirty="0" err="1">
                <a:latin typeface="+mn-ea"/>
                <a:ea typeface="+mn-ea"/>
              </a:rPr>
              <a:t>github.com</a:t>
            </a:r>
            <a:r>
              <a:rPr lang="en-US" altLang="ja-JP" sz="1800" dirty="0">
                <a:latin typeface="+mn-ea"/>
                <a:ea typeface="+mn-ea"/>
              </a:rPr>
              <a:t>/</a:t>
            </a:r>
            <a:r>
              <a:rPr lang="en-US" altLang="ja-JP" sz="1800" dirty="0" err="1">
                <a:latin typeface="+mn-ea"/>
                <a:ea typeface="+mn-ea"/>
              </a:rPr>
              <a:t>ezgiakcora</a:t>
            </a:r>
            <a:r>
              <a:rPr lang="en-US" altLang="ja-JP" sz="1800" dirty="0">
                <a:latin typeface="+mn-ea"/>
                <a:ea typeface="+mn-ea"/>
              </a:rPr>
              <a:t>/Facial-Expression-</a:t>
            </a:r>
            <a:r>
              <a:rPr lang="en-US" altLang="ja-JP" sz="1800" dirty="0" err="1">
                <a:latin typeface="+mn-ea"/>
                <a:ea typeface="+mn-ea"/>
              </a:rPr>
              <a:t>Keras</a:t>
            </a:r>
            <a:r>
              <a:rPr lang="en-US" altLang="ja-JP" sz="1800" dirty="0">
                <a:latin typeface="+mn-ea"/>
                <a:ea typeface="+mn-ea"/>
              </a:rPr>
              <a:t> </a:t>
            </a:r>
            <a:r>
              <a:rPr lang="ja-JP" altLang="en-US" sz="1800" dirty="0">
                <a:latin typeface="+mn-ea"/>
                <a:ea typeface="+mn-ea"/>
              </a:rPr>
              <a:t>で公開されている成果物</a:t>
            </a:r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06ED3E0E-B3D9-8F26-14EC-74E977451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73" y="560672"/>
            <a:ext cx="8404864" cy="51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951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6230EF-E2EB-B224-0F44-0DC112A18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感情認識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2E4D29-4338-2A2D-B274-F0554D930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感情：喜び、悲しみ、驚き、怒り、恐怖、嫌悪など</a:t>
            </a:r>
            <a:endParaRPr kumimoji="1" lang="en-US" altLang="ja-JP" dirty="0"/>
          </a:p>
          <a:p>
            <a:r>
              <a:rPr lang="ja-JP" altLang="en-US" dirty="0"/>
              <a:t>ディープラーニング、顔ランドマークを使用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4A7ECA-2E28-D4B3-551D-961B794A2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6557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年齢推定，性別推定の例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896783"/>
            <a:ext cx="2527430" cy="190192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06629" y="3038956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推定結果：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24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歳男性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635" y="896783"/>
            <a:ext cx="2261745" cy="190192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064490" y="3038955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推定結果：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23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歳男性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858" y="903133"/>
            <a:ext cx="2517904" cy="188922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076284" y="2994330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推定結果：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35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歳男性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39661" y="3724394"/>
            <a:ext cx="3807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InsightFace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による処理結果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0" y="4871500"/>
            <a:ext cx="9229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関連情報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hlinkClick r:id="rId5"/>
              </a:rPr>
              <a:t>https://www.kkaneko.jp/ai/win/insightface.html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https://colab.research.google.com/drive/1S55yEFiQpdIRdjWbdH0zzEYD5VAfklHd?usp=sharing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02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474F5B-34CF-4BDF-8FBE-200E7B3D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Google </a:t>
            </a:r>
            <a:r>
              <a:rPr lang="en-US" altLang="ja-JP" dirty="0" err="1"/>
              <a:t>Colaboratory</a:t>
            </a:r>
            <a:r>
              <a:rPr lang="en-US" altLang="ja-JP" dirty="0"/>
              <a:t> </a:t>
            </a:r>
            <a:r>
              <a:rPr lang="ja-JP" altLang="en-US" dirty="0"/>
              <a:t>のノートブック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F8E0BD-F682-400F-93B0-74192A91E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60779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コードセル</a:t>
            </a:r>
            <a:r>
              <a:rPr lang="ja-JP" altLang="en-US" dirty="0"/>
              <a:t>，</a:t>
            </a:r>
            <a:r>
              <a:rPr lang="ja-JP" altLang="en-US" b="1" dirty="0">
                <a:solidFill>
                  <a:srgbClr val="C00000"/>
                </a:solidFill>
              </a:rPr>
              <a:t>テキストセル</a:t>
            </a:r>
            <a:r>
              <a:rPr lang="ja-JP" altLang="en-US" dirty="0"/>
              <a:t>の２種類</a:t>
            </a:r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コードセル</a:t>
            </a:r>
            <a:r>
              <a:rPr lang="ja-JP" altLang="en-US" dirty="0"/>
              <a:t>： </a:t>
            </a:r>
            <a:r>
              <a:rPr lang="en-US" altLang="ja-JP" dirty="0"/>
              <a:t>Python </a:t>
            </a:r>
            <a:r>
              <a:rPr lang="ja-JP" altLang="en-US" dirty="0"/>
              <a:t>プログラム，コマンド，実行結果</a:t>
            </a:r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テキストセル</a:t>
            </a:r>
            <a:r>
              <a:rPr lang="ja-JP" altLang="en-US" dirty="0"/>
              <a:t>：説明文，図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D5F09B-715D-487E-96B5-1AEB3D07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93C9DB6-2837-4C62-B3D2-566EC4BA48EF}"/>
              </a:ext>
            </a:extLst>
          </p:cNvPr>
          <p:cNvSpPr txBox="1"/>
          <p:nvPr/>
        </p:nvSpPr>
        <p:spPr>
          <a:xfrm>
            <a:off x="4974496" y="2788635"/>
            <a:ext cx="203132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BCB0C1-C06A-4D79-BB5A-BB0A56479839}"/>
              </a:ext>
            </a:extLst>
          </p:cNvPr>
          <p:cNvSpPr txBox="1"/>
          <p:nvPr/>
        </p:nvSpPr>
        <p:spPr>
          <a:xfrm>
            <a:off x="4974496" y="3457232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EE1A5B-50D5-43B4-85D0-B1D4C84CB6AC}"/>
              </a:ext>
            </a:extLst>
          </p:cNvPr>
          <p:cNvSpPr txBox="1"/>
          <p:nvPr/>
        </p:nvSpPr>
        <p:spPr>
          <a:xfrm>
            <a:off x="4974496" y="4818858"/>
            <a:ext cx="203132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1DC2B4-C57B-4C70-BF39-64997678B5EB}"/>
              </a:ext>
            </a:extLst>
          </p:cNvPr>
          <p:cNvSpPr txBox="1"/>
          <p:nvPr/>
        </p:nvSpPr>
        <p:spPr>
          <a:xfrm>
            <a:off x="4926526" y="5835793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583" y="2774760"/>
            <a:ext cx="2938272" cy="4114865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3012388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6059546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3680985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5014276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1387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846BBA-E3D2-224C-3593-343D5592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91" y="60562"/>
            <a:ext cx="8461208" cy="5987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u="sng" dirty="0"/>
              <a:t>自習５</a:t>
            </a:r>
            <a:r>
              <a:rPr kumimoji="1" lang="ja-JP" altLang="en-US" sz="2400" dirty="0"/>
              <a:t>　</a:t>
            </a:r>
            <a:endParaRPr kumimoji="1" lang="en-US" altLang="ja-JP" sz="2400" dirty="0"/>
          </a:p>
          <a:p>
            <a:r>
              <a:rPr kumimoji="1" lang="ja-JP" altLang="en-US" sz="2400" dirty="0"/>
              <a:t>まず、</a:t>
            </a:r>
            <a:r>
              <a:rPr kumimoji="1" lang="ja-JP" altLang="en-US" sz="2400" b="1" dirty="0"/>
              <a:t>自分で顔画像のファイルを準備</a:t>
            </a:r>
            <a:r>
              <a:rPr kumimoji="1" lang="ja-JP" altLang="en-US" sz="2400" dirty="0"/>
              <a:t>する</a:t>
            </a:r>
            <a:endParaRPr kumimoji="1" lang="en-US" altLang="ja-JP" sz="2400" dirty="0"/>
          </a:p>
          <a:p>
            <a:r>
              <a:rPr lang="ja-JP" altLang="en-US" sz="2400" dirty="0"/>
              <a:t>次のページを開く。</a:t>
            </a:r>
            <a:r>
              <a:rPr lang="en-US" altLang="ja-JP" sz="2400" dirty="0"/>
              <a:t>Visage Technologies </a:t>
            </a:r>
            <a:r>
              <a:rPr lang="ja-JP" altLang="en-US" sz="2400" dirty="0"/>
              <a:t>社のデモページ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https://visagetechnologies.com/demo/</a:t>
            </a:r>
            <a:endParaRPr lang="en-US" altLang="ja-JP" sz="2400" dirty="0"/>
          </a:p>
          <a:p>
            <a:r>
              <a:rPr lang="ja-JP" altLang="en-US" sz="2400" dirty="0"/>
              <a:t>「</a:t>
            </a:r>
            <a:r>
              <a:rPr lang="en-US" altLang="ja-JP" sz="2400" b="1" dirty="0"/>
              <a:t>Try out demo</a:t>
            </a:r>
            <a:r>
              <a:rPr lang="ja-JP" altLang="en-US" sz="2400" dirty="0"/>
              <a:t>」をクリック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b="1" dirty="0"/>
              <a:t>画像をアップロード</a:t>
            </a:r>
            <a:r>
              <a:rPr lang="ja-JP" altLang="en-US" sz="2400" dirty="0"/>
              <a:t>するので、</a:t>
            </a:r>
            <a:r>
              <a:rPr lang="ja-JP" altLang="en-US" sz="2400" b="1" dirty="0"/>
              <a:t>右下のボタン</a:t>
            </a:r>
            <a:r>
              <a:rPr lang="ja-JP" altLang="en-US" sz="2400" dirty="0"/>
              <a:t>をクリックして、画像をアップロード。（パソコンのカメラにも対応）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B295A0-72C6-4DAD-1AC0-2CCEDD61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E700C08-858C-656E-1F22-C10DEA5D9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310" y="2454626"/>
            <a:ext cx="2300734" cy="8174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2DA430E-2EDD-97BE-2B9C-8118BC39B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83" y="4442277"/>
            <a:ext cx="4680785" cy="235516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C20F66B-15A0-A0B8-B76D-B5316B88FA75}"/>
              </a:ext>
            </a:extLst>
          </p:cNvPr>
          <p:cNvSpPr/>
          <p:nvPr/>
        </p:nvSpPr>
        <p:spPr>
          <a:xfrm>
            <a:off x="5245480" y="6356351"/>
            <a:ext cx="328527" cy="296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39248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DC8AA6-B9F5-5423-A8CC-43C63754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132473-D74D-5B7F-8B38-EFC66D6AC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711" y="136524"/>
            <a:ext cx="5833422" cy="71437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さまざまな設定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3D49BF-1299-4420-A233-DFCE85FEC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E8D4BE2-3982-238F-0AFB-AE8D8B093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862"/>
            <a:ext cx="7758358" cy="407625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9DA625-B3B6-0CD4-2B3E-F0629445800E}"/>
              </a:ext>
            </a:extLst>
          </p:cNvPr>
          <p:cNvSpPr txBox="1"/>
          <p:nvPr/>
        </p:nvSpPr>
        <p:spPr>
          <a:xfrm>
            <a:off x="8034867" y="1557867"/>
            <a:ext cx="110799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Gaze</a:t>
            </a:r>
          </a:p>
          <a:p>
            <a:r>
              <a:rPr kumimoji="1" lang="ja-JP" altLang="en-US" dirty="0"/>
              <a:t>視線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Gender</a:t>
            </a:r>
          </a:p>
          <a:p>
            <a:r>
              <a:rPr kumimoji="1" lang="ja-JP" altLang="en-US" dirty="0"/>
              <a:t>性別</a:t>
            </a:r>
            <a:endParaRPr kumimoji="1" lang="en-US" altLang="ja-JP" dirty="0"/>
          </a:p>
          <a:p>
            <a:r>
              <a:rPr kumimoji="1" lang="en-US" altLang="ja-JP" dirty="0"/>
              <a:t>Emotions</a:t>
            </a:r>
          </a:p>
          <a:p>
            <a:r>
              <a:rPr kumimoji="1" lang="ja-JP" altLang="en-US" dirty="0"/>
              <a:t>感情</a:t>
            </a:r>
            <a:endParaRPr kumimoji="1" lang="en-US" altLang="ja-JP" dirty="0"/>
          </a:p>
          <a:p>
            <a:r>
              <a:rPr kumimoji="1" lang="en-US" altLang="ja-JP" dirty="0"/>
              <a:t>Age</a:t>
            </a:r>
          </a:p>
          <a:p>
            <a:r>
              <a:rPr kumimoji="1" lang="ja-JP" altLang="en-US" dirty="0"/>
              <a:t>年齢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937066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22C19F-639B-24C4-11AD-9BFE5583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800" dirty="0"/>
              <a:t>全体まとめ①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4EADB2-E69F-F707-2417-1DD8652D0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b="1" u="sng" dirty="0"/>
              <a:t>顔情報処理のバリエーション</a:t>
            </a:r>
          </a:p>
          <a:p>
            <a:r>
              <a:rPr kumimoji="1" lang="ja-JP" altLang="en-US" sz="2000" dirty="0"/>
              <a:t>顔検出：物体検出の一環として顔を特定</a:t>
            </a:r>
          </a:p>
          <a:p>
            <a:r>
              <a:rPr kumimoji="1" lang="ja-JP" altLang="en-US" sz="2000" dirty="0"/>
              <a:t>顔のアラインメント：顔の向きや大きさの調整</a:t>
            </a:r>
          </a:p>
          <a:p>
            <a:r>
              <a:rPr kumimoji="1" lang="ja-JP" altLang="en-US" sz="2000" dirty="0"/>
              <a:t>顔ランドマーク：目、鼻、口などの重要な特徴点の位置</a:t>
            </a:r>
          </a:p>
          <a:p>
            <a:r>
              <a:rPr kumimoji="1" lang="ja-JP" altLang="en-US" sz="2000" dirty="0"/>
              <a:t>顔の数値化：顔特徴の数値化による本人確認、顔認識</a:t>
            </a:r>
          </a:p>
          <a:p>
            <a:r>
              <a:rPr kumimoji="1" lang="ja-JP" altLang="en-US" sz="2000" dirty="0"/>
              <a:t>性別、年齢の推定</a:t>
            </a:r>
          </a:p>
          <a:p>
            <a:r>
              <a:rPr kumimoji="1" lang="ja-JP" altLang="en-US" sz="2000" dirty="0"/>
              <a:t>表情の推定</a:t>
            </a:r>
          </a:p>
          <a:p>
            <a:endParaRPr kumimoji="1" lang="ja-JP" altLang="en-US" sz="2000" dirty="0"/>
          </a:p>
          <a:p>
            <a:pPr marL="0" indent="0">
              <a:buNone/>
            </a:pPr>
            <a:r>
              <a:rPr kumimoji="1" lang="ja-JP" altLang="en-US" sz="2000" b="1" u="sng" dirty="0"/>
              <a:t>顔情報処理の重要性</a:t>
            </a:r>
          </a:p>
          <a:p>
            <a:r>
              <a:rPr kumimoji="1" lang="ja-JP" altLang="en-US" sz="2000" dirty="0"/>
              <a:t>セキュリティと監視</a:t>
            </a:r>
          </a:p>
          <a:p>
            <a:r>
              <a:rPr kumimoji="1" lang="ja-JP" altLang="en-US" sz="2000" dirty="0"/>
              <a:t>個人認証システム</a:t>
            </a:r>
            <a:endParaRPr kumimoji="1" lang="en-US" altLang="ja-JP" sz="2000" dirty="0"/>
          </a:p>
          <a:p>
            <a:r>
              <a:rPr kumimoji="1" lang="ja-JP" altLang="en-US" sz="2000" dirty="0"/>
              <a:t>パーソナライズされたサービス</a:t>
            </a:r>
          </a:p>
          <a:p>
            <a:r>
              <a:rPr kumimoji="1" lang="ja-JP" altLang="en-US" sz="2000" dirty="0"/>
              <a:t>感情認識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B6846B-0FC6-2E20-3AB2-C429945F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7532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22C19F-639B-24C4-11AD-9BFE5583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800" dirty="0"/>
              <a:t>全体まとめ</a:t>
            </a:r>
            <a:r>
              <a:rPr lang="ja-JP" altLang="en-US" sz="2800" dirty="0"/>
              <a:t>②</a:t>
            </a:r>
            <a:endParaRPr kumimoji="1" lang="ja-JP" altLang="en-US" sz="28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4EADB2-E69F-F707-2417-1DD8652D0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75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b="1" u="sng" dirty="0"/>
              <a:t>ディープラーニングによる顔情報処理</a:t>
            </a:r>
            <a:endParaRPr kumimoji="1" lang="ja-JP" altLang="en-US" sz="2000" dirty="0"/>
          </a:p>
          <a:p>
            <a:r>
              <a:rPr kumimoji="1" lang="ja-JP" altLang="en-US" sz="2000" b="1" dirty="0"/>
              <a:t>顔検出</a:t>
            </a:r>
            <a:r>
              <a:rPr kumimoji="1" lang="ja-JP" altLang="en-US" sz="2000" dirty="0"/>
              <a:t>：畳み込みニューラルネットワーク（</a:t>
            </a:r>
            <a:r>
              <a:rPr kumimoji="1" lang="en-US" altLang="ja-JP" sz="2000" dirty="0"/>
              <a:t>CNN</a:t>
            </a:r>
            <a:r>
              <a:rPr kumimoji="1" lang="ja-JP" altLang="en-US" sz="2000" dirty="0"/>
              <a:t>）を使用して顔を特定。</a:t>
            </a:r>
          </a:p>
          <a:p>
            <a:r>
              <a:rPr kumimoji="1" lang="ja-JP" altLang="en-US" sz="2000" b="1" dirty="0"/>
              <a:t>顔ランドマークの検出</a:t>
            </a:r>
            <a:r>
              <a:rPr kumimoji="1" lang="ja-JP" altLang="en-US" sz="2000" dirty="0"/>
              <a:t>：</a:t>
            </a:r>
            <a:r>
              <a:rPr kumimoji="1" lang="en-US" altLang="ja-JP" sz="2000" dirty="0"/>
              <a:t>CNN</a:t>
            </a:r>
            <a:r>
              <a:rPr kumimoji="1" lang="ja-JP" altLang="en-US" sz="2000" dirty="0"/>
              <a:t>による顔の重要な特徴点の検出。</a:t>
            </a:r>
          </a:p>
          <a:p>
            <a:r>
              <a:rPr kumimoji="1" lang="ja-JP" altLang="en-US" sz="2000" b="1" dirty="0"/>
              <a:t>顔認識</a:t>
            </a:r>
            <a:r>
              <a:rPr kumimoji="1" lang="ja-JP" altLang="en-US" sz="2000" dirty="0"/>
              <a:t>：データベース内</a:t>
            </a:r>
            <a:r>
              <a:rPr kumimoji="1" lang="ja-JP" altLang="en-US" sz="2000"/>
              <a:t>の顔と</a:t>
            </a:r>
            <a:r>
              <a:rPr kumimoji="1" lang="ja-JP" altLang="en-US" sz="2000" dirty="0"/>
              <a:t>の比較により人物を特定。</a:t>
            </a:r>
          </a:p>
          <a:p>
            <a:r>
              <a:rPr kumimoji="1" lang="ja-JP" altLang="en-US" sz="2000" b="1" dirty="0"/>
              <a:t>感情認識</a:t>
            </a:r>
            <a:r>
              <a:rPr kumimoji="1" lang="ja-JP" altLang="en-US" sz="2000" dirty="0"/>
              <a:t>：ディープラーニングと顔ランドマークを使用して感情を推定。</a:t>
            </a:r>
            <a:endParaRPr kumimoji="1"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など</a:t>
            </a:r>
            <a:endParaRPr kumimoji="1" lang="ja-JP" altLang="en-US" sz="2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B6846B-0FC6-2E20-3AB2-C429945F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80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8-1. </a:t>
            </a:r>
            <a:r>
              <a:rPr lang="ja-JP" altLang="en-US" sz="4500" dirty="0">
                <a:solidFill>
                  <a:schemeClr val="tx2"/>
                </a:solidFill>
              </a:rPr>
              <a:t>イントロダクション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657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D304-4E80-4E1C-BCD7-2E6BEA1A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画像理解の主な種類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6A7986-E1A6-4993-BF6D-5B521D884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64" y="689164"/>
            <a:ext cx="8461208" cy="53331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ja-JP" altLang="en-US" b="1" dirty="0"/>
              <a:t>画像分類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　「何があるか」を理解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 </a:t>
            </a:r>
            <a:r>
              <a:rPr lang="ja-JP" altLang="en-US" b="1" dirty="0"/>
              <a:t>物体検出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lang="ja-JP" altLang="en-US" dirty="0"/>
              <a:t>場所と大きさも理解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③ </a:t>
            </a:r>
            <a:r>
              <a:rPr lang="ja-JP" altLang="en-US" b="1" dirty="0"/>
              <a:t>セグメンテーション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dirty="0"/>
              <a:t>　画素</a:t>
            </a:r>
            <a:r>
              <a:rPr kumimoji="1" lang="ja-JP" altLang="en-US"/>
              <a:t>単位で理解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28734-965B-4960-8324-371678952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矢印: 上下 5">
            <a:extLst>
              <a:ext uri="{FF2B5EF4-FFF2-40B4-BE49-F238E27FC236}">
                <a16:creationId xmlns:a16="http://schemas.microsoft.com/office/drawing/2014/main" id="{99362720-41F6-494A-A43A-4BA1EA824879}"/>
              </a:ext>
            </a:extLst>
          </p:cNvPr>
          <p:cNvSpPr/>
          <p:nvPr/>
        </p:nvSpPr>
        <p:spPr>
          <a:xfrm>
            <a:off x="147470" y="743256"/>
            <a:ext cx="283493" cy="5613095"/>
          </a:xfrm>
          <a:prstGeom prst="up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A515375-69B1-4C05-9835-C482075E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4856378"/>
            <a:ext cx="1752690" cy="158123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4074452-B341-4AF0-AC82-8225C8950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071" y="4856378"/>
            <a:ext cx="1746340" cy="1581231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85D47AB2-662F-4D28-BFBC-356F3C627AF1}"/>
              </a:ext>
            </a:extLst>
          </p:cNvPr>
          <p:cNvSpPr/>
          <p:nvPr/>
        </p:nvSpPr>
        <p:spPr>
          <a:xfrm>
            <a:off x="6565900" y="5428141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EBFAF6-BE77-4527-93AA-1CDCCA42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2799817"/>
            <a:ext cx="1752690" cy="158123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B1F05BE-4A47-4628-BF2A-AF8C6F9EB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68" y="634691"/>
            <a:ext cx="1752690" cy="1581231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9115178E-8940-46A0-A144-89BA551E28E8}"/>
              </a:ext>
            </a:extLst>
          </p:cNvPr>
          <p:cNvSpPr/>
          <p:nvPr/>
        </p:nvSpPr>
        <p:spPr>
          <a:xfrm>
            <a:off x="6565900" y="3348288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EC65B982-7418-4003-8B83-04A4BDBAD40F}"/>
              </a:ext>
            </a:extLst>
          </p:cNvPr>
          <p:cNvSpPr/>
          <p:nvPr/>
        </p:nvSpPr>
        <p:spPr>
          <a:xfrm>
            <a:off x="6565900" y="1268435"/>
            <a:ext cx="19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DB0DDC5-571F-4511-BB42-C8AB4AF8CE9E}"/>
              </a:ext>
            </a:extLst>
          </p:cNvPr>
          <p:cNvSpPr txBox="1"/>
          <p:nvPr/>
        </p:nvSpPr>
        <p:spPr>
          <a:xfrm>
            <a:off x="7058212" y="978914"/>
            <a:ext cx="11900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C84EEB7-F84C-49C2-A53C-CC66416D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042" y="2801873"/>
            <a:ext cx="1752690" cy="1581231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0507AB2-612A-486D-B2E8-41E6AA2B1BA0}"/>
              </a:ext>
            </a:extLst>
          </p:cNvPr>
          <p:cNvSpPr/>
          <p:nvPr/>
        </p:nvSpPr>
        <p:spPr>
          <a:xfrm>
            <a:off x="7058212" y="3429000"/>
            <a:ext cx="1397582" cy="8686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178AF9D-FF65-40B6-ACEA-6592E316D191}"/>
              </a:ext>
            </a:extLst>
          </p:cNvPr>
          <p:cNvSpPr/>
          <p:nvPr/>
        </p:nvSpPr>
        <p:spPr>
          <a:xfrm>
            <a:off x="7494590" y="2909236"/>
            <a:ext cx="667633" cy="12488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F714831-2206-465B-B64B-BD92B25C1031}"/>
              </a:ext>
            </a:extLst>
          </p:cNvPr>
          <p:cNvSpPr txBox="1"/>
          <p:nvPr/>
        </p:nvSpPr>
        <p:spPr>
          <a:xfrm>
            <a:off x="8006214" y="2179387"/>
            <a:ext cx="1190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person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6A258D-726A-40CE-9CDC-4CC4A863035E}"/>
              </a:ext>
            </a:extLst>
          </p:cNvPr>
          <p:cNvSpPr txBox="1"/>
          <p:nvPr/>
        </p:nvSpPr>
        <p:spPr>
          <a:xfrm>
            <a:off x="7998599" y="4297680"/>
            <a:ext cx="1177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bicycle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3DF48C8-FE07-43A5-A317-C498662256B2}"/>
              </a:ext>
            </a:extLst>
          </p:cNvPr>
          <p:cNvCxnSpPr>
            <a:endCxn id="18" idx="0"/>
          </p:cNvCxnSpPr>
          <p:nvPr/>
        </p:nvCxnSpPr>
        <p:spPr>
          <a:xfrm flipH="1">
            <a:off x="7828407" y="2560148"/>
            <a:ext cx="194250" cy="349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46A05C-9108-4636-821B-362019BFE9B0}"/>
              </a:ext>
            </a:extLst>
          </p:cNvPr>
          <p:cNvCxnSpPr>
            <a:cxnSpLocks/>
          </p:cNvCxnSpPr>
          <p:nvPr/>
        </p:nvCxnSpPr>
        <p:spPr>
          <a:xfrm flipH="1" flipV="1">
            <a:off x="7925533" y="4292294"/>
            <a:ext cx="198189" cy="280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681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72765C-CB59-436A-A927-CF73C7B1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① 画像分類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504E33-58EA-4C98-902C-716C377E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 descr="ネクタイを締めた男性&#10;&#10;自動的に生成された説明">
            <a:extLst>
              <a:ext uri="{FF2B5EF4-FFF2-40B4-BE49-F238E27FC236}">
                <a16:creationId xmlns:a16="http://schemas.microsoft.com/office/drawing/2014/main" id="{13F805D7-B720-4A46-A85D-01933F168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" y="826985"/>
            <a:ext cx="2772371" cy="206861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6261987-CC9E-45BA-AA51-9D4C8E999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502" y="1003440"/>
            <a:ext cx="6067498" cy="163507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0698F0-1C17-47BD-ABAC-B2C04CB718C3}"/>
              </a:ext>
            </a:extLst>
          </p:cNvPr>
          <p:cNvSpPr txBox="1"/>
          <p:nvPr/>
        </p:nvSpPr>
        <p:spPr>
          <a:xfrm>
            <a:off x="3667864" y="3297102"/>
            <a:ext cx="4884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画像分類の結果は，ラベル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確率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※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５つの候補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(top 5)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が表示されている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0E8B969D-DD12-4CAD-815E-25F853BB32D3}"/>
              </a:ext>
            </a:extLst>
          </p:cNvPr>
          <p:cNvSpPr/>
          <p:nvPr/>
        </p:nvSpPr>
        <p:spPr>
          <a:xfrm>
            <a:off x="2914651" y="1625600"/>
            <a:ext cx="11430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51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7595</TotalTime>
  <Words>2871</Words>
  <Application>Microsoft Office PowerPoint</Application>
  <PresentationFormat>画面に合わせる (4:3)</PresentationFormat>
  <Paragraphs>516</Paragraphs>
  <Slides>63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63</vt:i4>
      </vt:variant>
    </vt:vector>
  </HeadingPairs>
  <TitlesOfParts>
    <vt:vector size="76" baseType="lpstr">
      <vt:lpstr>ＭＳ ゴシック</vt:lpstr>
      <vt:lpstr>Söhne</vt:lpstr>
      <vt:lpstr>メイリオ</vt:lpstr>
      <vt:lpstr>游ゴシック</vt:lpstr>
      <vt:lpstr>Abadi</vt:lpstr>
      <vt:lpstr>Arial</vt:lpstr>
      <vt:lpstr>Calibri</vt:lpstr>
      <vt:lpstr>Times New Roman</vt:lpstr>
      <vt:lpstr>Office テーマ</vt:lpstr>
      <vt:lpstr>4_Office テーマ</vt:lpstr>
      <vt:lpstr>3_Office テーマ</vt:lpstr>
      <vt:lpstr>1_Office テーマ</vt:lpstr>
      <vt:lpstr>2_Office テーマ</vt:lpstr>
      <vt:lpstr>8. 顔情報処理 （顔検出、顔ランドマーク、感情認識、顔認識） </vt:lpstr>
      <vt:lpstr>PowerPoint プレゼンテーション</vt:lpstr>
      <vt:lpstr>アウトライン</vt:lpstr>
      <vt:lpstr>Google Colaboratory</vt:lpstr>
      <vt:lpstr>Google Colaboratory の全体画面</vt:lpstr>
      <vt:lpstr>Google Colaboratory のノートブック</vt:lpstr>
      <vt:lpstr>8-1. イントロダクション</vt:lpstr>
      <vt:lpstr>画像理解の主な種類</vt:lpstr>
      <vt:lpstr>① 画像分類</vt:lpstr>
      <vt:lpstr>② 物体検出</vt:lpstr>
      <vt:lpstr>③ セグメンテーション</vt:lpstr>
      <vt:lpstr>PowerPoint プレゼンテーション</vt:lpstr>
      <vt:lpstr>ニューロンとニューラルネットワーク</vt:lpstr>
      <vt:lpstr>ディープラーニング</vt:lpstr>
      <vt:lpstr>教師あり学習と教師なし学習</vt:lpstr>
      <vt:lpstr>8-2. 顔情報処理の概要</vt:lpstr>
      <vt:lpstr>顔情報処理のバリエーション①</vt:lpstr>
      <vt:lpstr>顔情報処理のバリエーション②</vt:lpstr>
      <vt:lpstr>顔情報処理のバリエーション③</vt:lpstr>
      <vt:lpstr>顔情報処理のバリエーション</vt:lpstr>
      <vt:lpstr>演習１ </vt:lpstr>
      <vt:lpstr>PowerPoint プレゼンテーション</vt:lpstr>
      <vt:lpstr>PowerPoint プレゼンテーション</vt:lpstr>
      <vt:lpstr>PowerPoint プレゼンテーション</vt:lpstr>
      <vt:lpstr>顔情報処理の重要性</vt:lpstr>
      <vt:lpstr>セキュリティと監視</vt:lpstr>
      <vt:lpstr>顔認証システム</vt:lpstr>
      <vt:lpstr>顔情報処理の歴史</vt:lpstr>
      <vt:lpstr>群衆のカウント</vt:lpstr>
      <vt:lpstr>マスク有りの顔，マスク無しの顔検出</vt:lpstr>
      <vt:lpstr>顔写真からの３次元再構成</vt:lpstr>
      <vt:lpstr>Face aging</vt:lpstr>
      <vt:lpstr>ここまでのまとめ</vt:lpstr>
      <vt:lpstr>8-3. ディープラーニングによる顔検出</vt:lpstr>
      <vt:lpstr>PowerPoint プレゼンテーション</vt:lpstr>
      <vt:lpstr>顔検出</vt:lpstr>
      <vt:lpstr>ディープラーニングによる顔検出の仕組み</vt:lpstr>
      <vt:lpstr>顔検出での訓練データ</vt:lpstr>
      <vt:lpstr>顔検出の難しさ</vt:lpstr>
      <vt:lpstr>演習２ </vt:lpstr>
      <vt:lpstr>PowerPoint プレゼンテーション</vt:lpstr>
      <vt:lpstr>PowerPoint プレゼンテーション</vt:lpstr>
      <vt:lpstr>顔検出と物体検出</vt:lpstr>
      <vt:lpstr>顔検出と物体検出</vt:lpstr>
      <vt:lpstr>8-4. 顔ランドマーク</vt:lpstr>
      <vt:lpstr>PowerPoint プレゼンテーション</vt:lpstr>
      <vt:lpstr>顔ランドマーク</vt:lpstr>
      <vt:lpstr>顔ランドマークの検出</vt:lpstr>
      <vt:lpstr>６８ランドマーク</vt:lpstr>
      <vt:lpstr>8-5. ディープラーニングによる顔認識</vt:lpstr>
      <vt:lpstr>顔認識</vt:lpstr>
      <vt:lpstr>顔の数値化</vt:lpstr>
      <vt:lpstr>同一人物かの判定（顔の数値を利用）</vt:lpstr>
      <vt:lpstr>顔認識（顔の数値を利用）</vt:lpstr>
      <vt:lpstr>距離学習</vt:lpstr>
      <vt:lpstr>8-5. ディープラーニングによる感情認識その他</vt:lpstr>
      <vt:lpstr>感情認識</vt:lpstr>
      <vt:lpstr>感情認識</vt:lpstr>
      <vt:lpstr>年齢推定，性別推定の例</vt:lpstr>
      <vt:lpstr>PowerPoint プレゼンテーション</vt:lpstr>
      <vt:lpstr>PowerPoint プレゼンテーション</vt:lpstr>
      <vt:lpstr>全体まとめ①</vt:lpstr>
      <vt:lpstr>全体まとめ②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AI演習</dc:title>
  <dc:creator>kaneko kunihiko</dc:creator>
  <cp:lastModifiedBy>金子　邦彦</cp:lastModifiedBy>
  <cp:revision>650</cp:revision>
  <dcterms:created xsi:type="dcterms:W3CDTF">2019-11-02T00:06:04Z</dcterms:created>
  <dcterms:modified xsi:type="dcterms:W3CDTF">2023-12-14T07:33:30Z</dcterms:modified>
</cp:coreProperties>
</file>