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8" r:id="rId3"/>
  </p:sldMasterIdLst>
  <p:notesMasterIdLst>
    <p:notesMasterId r:id="rId84"/>
  </p:notesMasterIdLst>
  <p:handoutMasterIdLst>
    <p:handoutMasterId r:id="rId85"/>
  </p:handoutMasterIdLst>
  <p:sldIdLst>
    <p:sldId id="1037" r:id="rId4"/>
    <p:sldId id="1688" r:id="rId5"/>
    <p:sldId id="1848" r:id="rId6"/>
    <p:sldId id="696" r:id="rId7"/>
    <p:sldId id="554" r:id="rId8"/>
    <p:sldId id="1886" r:id="rId9"/>
    <p:sldId id="1289" r:id="rId10"/>
    <p:sldId id="1365" r:id="rId11"/>
    <p:sldId id="1790" r:id="rId12"/>
    <p:sldId id="1383" r:id="rId13"/>
    <p:sldId id="1851" r:id="rId14"/>
    <p:sldId id="1852" r:id="rId15"/>
    <p:sldId id="1792" r:id="rId16"/>
    <p:sldId id="974" r:id="rId17"/>
    <p:sldId id="1747" r:id="rId18"/>
    <p:sldId id="1771" r:id="rId19"/>
    <p:sldId id="1854" r:id="rId20"/>
    <p:sldId id="1067" r:id="rId21"/>
    <p:sldId id="1749" r:id="rId22"/>
    <p:sldId id="1856" r:id="rId23"/>
    <p:sldId id="1887" r:id="rId24"/>
    <p:sldId id="1888" r:id="rId25"/>
    <p:sldId id="1889" r:id="rId26"/>
    <p:sldId id="1858" r:id="rId27"/>
    <p:sldId id="1843" r:id="rId28"/>
    <p:sldId id="1853" r:id="rId29"/>
    <p:sldId id="1862" r:id="rId30"/>
    <p:sldId id="1874" r:id="rId31"/>
    <p:sldId id="1861" r:id="rId32"/>
    <p:sldId id="1857" r:id="rId33"/>
    <p:sldId id="967" r:id="rId34"/>
    <p:sldId id="964" r:id="rId35"/>
    <p:sldId id="1863" r:id="rId36"/>
    <p:sldId id="1864" r:id="rId37"/>
    <p:sldId id="1865" r:id="rId38"/>
    <p:sldId id="1875" r:id="rId39"/>
    <p:sldId id="992" r:id="rId40"/>
    <p:sldId id="982" r:id="rId41"/>
    <p:sldId id="1876" r:id="rId42"/>
    <p:sldId id="1877" r:id="rId43"/>
    <p:sldId id="1878" r:id="rId44"/>
    <p:sldId id="1882" r:id="rId45"/>
    <p:sldId id="1883" r:id="rId46"/>
    <p:sldId id="1867" r:id="rId47"/>
    <p:sldId id="995" r:id="rId48"/>
    <p:sldId id="1530" r:id="rId49"/>
    <p:sldId id="966" r:id="rId50"/>
    <p:sldId id="994" r:id="rId51"/>
    <p:sldId id="257" r:id="rId52"/>
    <p:sldId id="1880" r:id="rId53"/>
    <p:sldId id="1884" r:id="rId54"/>
    <p:sldId id="1885" r:id="rId55"/>
    <p:sldId id="1868" r:id="rId56"/>
    <p:sldId id="1667" r:id="rId57"/>
    <p:sldId id="1666" r:id="rId58"/>
    <p:sldId id="263" r:id="rId59"/>
    <p:sldId id="1890" r:id="rId60"/>
    <p:sldId id="574" r:id="rId61"/>
    <p:sldId id="963" r:id="rId62"/>
    <p:sldId id="1869" r:id="rId63"/>
    <p:sldId id="258" r:id="rId64"/>
    <p:sldId id="259" r:id="rId65"/>
    <p:sldId id="1870" r:id="rId66"/>
    <p:sldId id="261" r:id="rId67"/>
    <p:sldId id="260" r:id="rId68"/>
    <p:sldId id="1871" r:id="rId69"/>
    <p:sldId id="1872" r:id="rId70"/>
    <p:sldId id="264" r:id="rId71"/>
    <p:sldId id="265" r:id="rId72"/>
    <p:sldId id="266" r:id="rId73"/>
    <p:sldId id="1806" r:id="rId74"/>
    <p:sldId id="1812" r:id="rId75"/>
    <p:sldId id="1873" r:id="rId76"/>
    <p:sldId id="983" r:id="rId77"/>
    <p:sldId id="988" r:id="rId78"/>
    <p:sldId id="990" r:id="rId79"/>
    <p:sldId id="984" r:id="rId80"/>
    <p:sldId id="986" r:id="rId81"/>
    <p:sldId id="987" r:id="rId82"/>
    <p:sldId id="985" r:id="rId8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1"/>
    <a:srgbClr val="000000"/>
    <a:srgbClr val="FFF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6" autoAdjust="0"/>
    <p:restoredTop sz="94660"/>
  </p:normalViewPr>
  <p:slideViewPr>
    <p:cSldViewPr snapToGrid="0">
      <p:cViewPr varScale="1">
        <p:scale>
          <a:sx n="54" d="100"/>
          <a:sy n="54" d="100"/>
        </p:scale>
        <p:origin x="524" y="-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508"/>
    </p:cViewPr>
  </p:sorterViewPr>
  <p:notesViewPr>
    <p:cSldViewPr snapToGrid="0">
      <p:cViewPr varScale="1">
        <p:scale>
          <a:sx n="36" d="100"/>
          <a:sy n="36" d="100"/>
        </p:scale>
        <p:origin x="1568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viewProps" Target="viewProp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492763BF-D648-4028-9754-3615FF609D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B10CE5D-8673-4CA7-9090-0325947625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FF2E0-C691-4652-BD93-B8DB4314A43F}" type="datetimeFigureOut">
              <a:rPr kumimoji="1" lang="ja-JP" altLang="en-US" smtClean="0"/>
              <a:t>2023/12/16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2FF5B21-A326-4B36-82F5-4E6EA1A9FF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BE679C3-E509-4B6D-8BC5-8667FC746E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BFD2C-F54A-4665-824F-63737EEC68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97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2023/12/16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201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657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509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875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788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234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4974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480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Abadi" panose="020B06040201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AFF7-F530-40AE-BC8F-C532FAB7D2ED}" type="datetime1">
              <a:rPr kumimoji="1" lang="ja-JP" altLang="en-US" smtClean="0"/>
              <a:t>2023/12/16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58DB1-D34B-4569-8855-12333286FFD6}" type="datetime1">
              <a:rPr kumimoji="1" lang="ja-JP" altLang="en-US" smtClean="0"/>
              <a:t>2023/12/16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641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FAC9D-EF09-4E31-BA9F-6384C390A9ED}" type="datetime1">
              <a:rPr kumimoji="1" lang="ja-JP" altLang="en-US" smtClean="0"/>
              <a:t>2023/12/16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5319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8DC-9898-4990-9497-2E08F3A02288}" type="datetime1">
              <a:rPr kumimoji="1" lang="ja-JP" altLang="en-US" smtClean="0"/>
              <a:t>2023/12/16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58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6519-B0B6-41F3-B839-B656253B329A}" type="datetime1">
              <a:rPr kumimoji="1" lang="ja-JP" altLang="en-US" smtClean="0"/>
              <a:t>2023/12/16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65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  <a:lvl2pPr>
              <a:defRPr>
                <a:latin typeface="Abadi" panose="020B0604020104020204" pitchFamily="34" charset="0"/>
              </a:defRPr>
            </a:lvl2pPr>
            <a:lvl3pPr>
              <a:defRPr>
                <a:latin typeface="Abadi" panose="020B0604020104020204" pitchFamily="34" charset="0"/>
              </a:defRPr>
            </a:lvl3pPr>
            <a:lvl4pPr>
              <a:defRPr>
                <a:latin typeface="Abadi" panose="020B0604020104020204" pitchFamily="34" charset="0"/>
              </a:defRPr>
            </a:lvl4pPr>
            <a:lvl5pPr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1194-32BE-4D41-984D-1E3A64CBE567}" type="datetime1">
              <a:rPr kumimoji="1" lang="ja-JP" altLang="en-US" smtClean="0"/>
              <a:t>2023/12/16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>
                <a:latin typeface="Abadi" panose="020B0604020104020204" pitchFamily="34" charset="0"/>
              </a:defRPr>
            </a:lvl1pPr>
            <a:lvl2pPr>
              <a:spcBef>
                <a:spcPts val="0"/>
              </a:spcBef>
              <a:defRPr>
                <a:latin typeface="Abadi" panose="020B0604020104020204" pitchFamily="34" charset="0"/>
              </a:defRPr>
            </a:lvl2pPr>
            <a:lvl3pPr>
              <a:spcBef>
                <a:spcPts val="0"/>
              </a:spcBef>
              <a:defRPr>
                <a:latin typeface="Abadi" panose="020B0604020104020204" pitchFamily="34" charset="0"/>
              </a:defRPr>
            </a:lvl3pPr>
            <a:lvl4pPr>
              <a:spcBef>
                <a:spcPts val="0"/>
              </a:spcBef>
              <a:defRPr>
                <a:latin typeface="Abadi" panose="020B0604020104020204" pitchFamily="34" charset="0"/>
              </a:defRPr>
            </a:lvl4pPr>
            <a:lvl5pPr>
              <a:spcBef>
                <a:spcPts val="0"/>
              </a:spcBef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F4AB-D094-46A2-9F26-704CB46BBAFF}" type="datetime1">
              <a:rPr kumimoji="1" lang="ja-JP" altLang="en-US" smtClean="0"/>
              <a:t>2023/12/16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FDFE-9CF1-48C3-8612-C9CA97DC892C}" type="datetime1">
              <a:rPr kumimoji="1" lang="ja-JP" altLang="en-US" smtClean="0"/>
              <a:t>2023/12/16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9046-1F5D-4012-BA91-B8BFCB5A1E28}" type="datetime1">
              <a:rPr kumimoji="1" lang="ja-JP" altLang="en-US" smtClean="0"/>
              <a:t>2023/12/16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324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30D-9011-46B6-A7D2-08BF25B0C70E}" type="datetime1">
              <a:rPr kumimoji="1" lang="ja-JP" altLang="en-US" smtClean="0"/>
              <a:t>2023/12/16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144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AED3-3617-4C17-B807-21538BCC831E}" type="datetime1">
              <a:rPr kumimoji="1" lang="ja-JP" altLang="en-US" smtClean="0"/>
              <a:t>2023/12/16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71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61DE-30E9-4AEB-84A2-E550031D10DA}" type="datetime1">
              <a:rPr kumimoji="1" lang="ja-JP" altLang="en-US" smtClean="0"/>
              <a:t>2023/12/16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62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BFBF-20F7-4777-8406-6B87C1F6D673}" type="datetime1">
              <a:rPr kumimoji="1" lang="ja-JP" altLang="en-US" smtClean="0"/>
              <a:t>2023/12/16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97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66B26-69E9-49ED-811B-62D94343878C}" type="datetime1">
              <a:rPr kumimoji="1" lang="ja-JP" altLang="en-US" smtClean="0"/>
              <a:t>2023/12/16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534FE-A229-4034-B8A2-E988D3BEB291}" type="datetime1">
              <a:rPr kumimoji="1" lang="ja-JP" altLang="en-US" smtClean="0"/>
              <a:t>2023/12/16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926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E2C86-BA58-4B89-A5CD-4796D8AA503E}" type="datetime1">
              <a:rPr kumimoji="1" lang="ja-JP" altLang="en-US" smtClean="0"/>
              <a:t>2023/12/16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0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kaneko.jp/ai/ae/index.htm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trinket.io/python/f29bfe71cd" TargetMode="Externa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thon/f29bfe71cd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thon/6c652f1c2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colab.research.google.com/drive/1eQo91V3Tv4ldd0vJjdwJfmJs_MlbTw5m?usp=sharing" TargetMode="Externa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xxxxxxxxxx@gmail.com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colab.research.google.com/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492314" cy="1954265"/>
          </a:xfrm>
        </p:spPr>
        <p:txBody>
          <a:bodyPr>
            <a:noAutofit/>
          </a:bodyPr>
          <a:lstStyle/>
          <a:p>
            <a:r>
              <a:rPr lang="en-US" altLang="ja-JP" dirty="0">
                <a:latin typeface="メイリオ" panose="020B0604030504040204" pitchFamily="50" charset="-128"/>
              </a:rPr>
              <a:t>ae-2. Python </a:t>
            </a:r>
            <a:r>
              <a:rPr lang="ja-JP" altLang="en-US" dirty="0">
                <a:latin typeface="メイリオ" panose="020B0604030504040204" pitchFamily="50" charset="-128"/>
              </a:rPr>
              <a:t>プログラムの実行、</a:t>
            </a:r>
            <a:r>
              <a:rPr lang="en-US" altLang="ja-JP" dirty="0">
                <a:latin typeface="メイリオ" panose="020B0604030504040204" pitchFamily="50" charset="-128"/>
              </a:rPr>
              <a:t>Python </a:t>
            </a:r>
            <a:r>
              <a:rPr lang="ja-JP" altLang="en-US" dirty="0">
                <a:latin typeface="メイリオ" panose="020B0604030504040204" pitchFamily="50" charset="-128"/>
              </a:rPr>
              <a:t>でのデータマネジメント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10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150100"/>
            <a:ext cx="8266421" cy="1506085"/>
          </a:xfrm>
        </p:spPr>
        <p:txBody>
          <a:bodyPr>
            <a:normAutofit lnSpcReduction="10000"/>
          </a:bodyPr>
          <a:lstStyle/>
          <a:p>
            <a:r>
              <a:rPr lang="ja-JP" altLang="en-US" sz="2800" dirty="0"/>
              <a:t>（ディープラーニング，</a:t>
            </a:r>
            <a:r>
              <a:rPr lang="en-US" altLang="ja-JP" sz="2800" dirty="0"/>
              <a:t>Python </a:t>
            </a:r>
            <a:r>
              <a:rPr lang="ja-JP" altLang="en-US" sz="2800" dirty="0"/>
              <a:t>を使用）</a:t>
            </a:r>
            <a:endParaRPr lang="en-US" altLang="ja-JP" sz="2800" dirty="0"/>
          </a:p>
          <a:p>
            <a:r>
              <a:rPr lang="ja-JP" altLang="en-US" sz="2800" dirty="0"/>
              <a:t>（全１５回）</a:t>
            </a:r>
          </a:p>
          <a:p>
            <a:r>
              <a:rPr lang="en-US" altLang="ja-JP" dirty="0">
                <a:hlinkClick r:id="rId5"/>
              </a:rPr>
              <a:t>https://www.kkaneko.</a:t>
            </a:r>
            <a:r>
              <a:rPr lang="en-US" altLang="ja-JP">
                <a:hlinkClick r:id="rId5"/>
              </a:rPr>
              <a:t>jp/ai/</a:t>
            </a:r>
            <a:r>
              <a:rPr lang="en-US" altLang="ja-JP" dirty="0">
                <a:hlinkClick r:id="rId5"/>
              </a:rPr>
              <a:t>ae/index</a:t>
            </a:r>
            <a:r>
              <a:rPr lang="en-US" altLang="ja-JP">
                <a:hlinkClick r:id="rId5"/>
              </a:rPr>
              <a:t>.html</a:t>
            </a:r>
            <a:endParaRPr lang="en-US" altLang="ja-JP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132ED0-DF85-4BA1-8BDC-2F71B2B9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49" y="198702"/>
            <a:ext cx="8461208" cy="469865"/>
          </a:xfrm>
        </p:spPr>
        <p:txBody>
          <a:bodyPr>
            <a:noAutofit/>
          </a:bodyPr>
          <a:lstStyle/>
          <a:p>
            <a:r>
              <a:rPr kumimoji="1" lang="ja-JP" altLang="en-US" sz="2900" dirty="0"/>
              <a:t>オブジェクトとメソッド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8400BA-D1FA-4C88-99DD-99B9EFF61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43" y="845876"/>
            <a:ext cx="7978936" cy="6012124"/>
          </a:xfrm>
        </p:spPr>
        <p:txBody>
          <a:bodyPr>
            <a:noAutofit/>
          </a:bodyPr>
          <a:lstStyle/>
          <a:p>
            <a:r>
              <a:rPr kumimoji="1" lang="ja-JP" altLang="en-US" sz="2400" b="1" i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sz="2400" dirty="0"/>
              <a:t>：コンピュータでの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操作や処理の対象となるもの</a:t>
            </a:r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en-US" altLang="ja-JP" sz="2400" b="1" dirty="0">
                <a:solidFill>
                  <a:srgbClr val="C00000"/>
                </a:solidFill>
              </a:rPr>
              <a:t>:</a:t>
            </a:r>
            <a:r>
              <a:rPr lang="ja-JP" altLang="en-US" sz="2400" b="1" dirty="0">
                <a:solidFill>
                  <a:srgbClr val="C00000"/>
                </a:solidFill>
              </a:rPr>
              <a:t> 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sz="2400" dirty="0"/>
              <a:t>に属する</a:t>
            </a:r>
            <a:r>
              <a:rPr lang="ja-JP" altLang="en-US" sz="2400" dirty="0"/>
              <a:t>機能</a:t>
            </a:r>
            <a:r>
              <a:rPr kumimoji="1" lang="ja-JP" altLang="en-US" sz="2400" dirty="0"/>
              <a:t>や操作．オブジェクトがもつ能力に相当する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引数：メソッド</a:t>
            </a:r>
            <a:r>
              <a:rPr lang="ja-JP" altLang="en-US" sz="2400" dirty="0"/>
              <a:t>が行う操作の詳細に関する情報．</a:t>
            </a:r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ja-JP" altLang="en-US" sz="2400" dirty="0"/>
              <a:t>呼び出しのときに、引数を指定できる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		</a:t>
            </a:r>
            <a:r>
              <a:rPr lang="en-US" altLang="ja-JP" sz="2400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t.goto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(0,100)	</a:t>
            </a:r>
            <a:endParaRPr lang="en-US" altLang="ja-JP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D4A4FB-CA78-4DC9-B60F-2F7EB373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925F51B-B9CF-DE61-0BBA-C886F9D514AF}"/>
              </a:ext>
            </a:extLst>
          </p:cNvPr>
          <p:cNvSpPr/>
          <p:nvPr/>
        </p:nvSpPr>
        <p:spPr>
          <a:xfrm>
            <a:off x="155710" y="1816686"/>
            <a:ext cx="8697685" cy="1130515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	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	</a:t>
            </a:r>
            <a:r>
              <a:rPr lang="en-US" altLang="ja-JP" sz="2400" b="1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t.goto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(0,100)			t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	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オブジェクト</a:t>
            </a:r>
            <a:endParaRPr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								</a:t>
            </a:r>
            <a:r>
              <a:rPr lang="en-US" altLang="ja-JP" sz="2400" b="1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goto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(0,100) 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	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メソッド</a:t>
            </a:r>
            <a:endParaRPr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		                                            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間を「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.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」で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区切って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いる</a:t>
            </a:r>
          </a:p>
        </p:txBody>
      </p:sp>
      <p:sp>
        <p:nvSpPr>
          <p:cNvPr id="6" name="右中かっこ 5">
            <a:extLst>
              <a:ext uri="{FF2B5EF4-FFF2-40B4-BE49-F238E27FC236}">
                <a16:creationId xmlns:a16="http://schemas.microsoft.com/office/drawing/2014/main" id="{36E0C097-8F99-1B74-5C14-EDFF3BBD506D}"/>
              </a:ext>
            </a:extLst>
          </p:cNvPr>
          <p:cNvSpPr/>
          <p:nvPr/>
        </p:nvSpPr>
        <p:spPr>
          <a:xfrm rot="5400000">
            <a:off x="3479800" y="5219700"/>
            <a:ext cx="323850" cy="69215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2007280-BF15-7A8C-D4B2-869C2807EB7A}"/>
              </a:ext>
            </a:extLst>
          </p:cNvPr>
          <p:cNvSpPr txBox="1"/>
          <p:nvPr/>
        </p:nvSpPr>
        <p:spPr>
          <a:xfrm>
            <a:off x="3187581" y="589468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引数</a:t>
            </a:r>
          </a:p>
        </p:txBody>
      </p:sp>
    </p:spTree>
    <p:extLst>
      <p:ext uri="{BB962C8B-B14F-4D97-AF65-F5344CB8AC3E}">
        <p14:creationId xmlns:p14="http://schemas.microsoft.com/office/powerpoint/2010/main" val="1970502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B595877-30C8-4324-04FD-DE39CAD46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34" y="1452200"/>
            <a:ext cx="3570207" cy="256214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7A5FEDC-F0EF-4EAB-AA2B-9D1DEC5B7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900" dirty="0"/>
              <a:t>オブジェクトとメソッド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056B3F-F4CC-431A-ADCC-5802534E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28E832F-FD47-4546-8791-D31FC85AA709}"/>
              </a:ext>
            </a:extLst>
          </p:cNvPr>
          <p:cNvSpPr txBox="1"/>
          <p:nvPr/>
        </p:nvSpPr>
        <p:spPr>
          <a:xfrm>
            <a:off x="4673055" y="4182882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オブジェクトとメソッド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2830ACA-3FAE-4472-AFDD-C409F18CCE1B}"/>
              </a:ext>
            </a:extLst>
          </p:cNvPr>
          <p:cNvSpPr txBox="1"/>
          <p:nvPr/>
        </p:nvSpPr>
        <p:spPr>
          <a:xfrm>
            <a:off x="1270071" y="418288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実行画面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DA5203D-D268-4DD8-B26D-A0B4A2A5C0CF}"/>
              </a:ext>
            </a:extLst>
          </p:cNvPr>
          <p:cNvSpPr/>
          <p:nvPr/>
        </p:nvSpPr>
        <p:spPr>
          <a:xfrm>
            <a:off x="985795" y="1797842"/>
            <a:ext cx="855705" cy="18026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57EA273-57E4-46F7-82A8-4A9DA5175915}"/>
              </a:ext>
            </a:extLst>
          </p:cNvPr>
          <p:cNvSpPr txBox="1"/>
          <p:nvPr/>
        </p:nvSpPr>
        <p:spPr>
          <a:xfrm>
            <a:off x="1543121" y="990535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オブジェクトが動く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BA442FB3-95BD-8A69-CDD3-E808F1E42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776" y="1820793"/>
            <a:ext cx="4335117" cy="152559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B39FFAA-2861-6FBE-4521-6FB3ABA5F9A6}"/>
              </a:ext>
            </a:extLst>
          </p:cNvPr>
          <p:cNvSpPr/>
          <p:nvPr/>
        </p:nvSpPr>
        <p:spPr>
          <a:xfrm>
            <a:off x="4610100" y="2362200"/>
            <a:ext cx="355600" cy="336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FB3CFA8-B67C-9B86-5F96-670606121663}"/>
              </a:ext>
            </a:extLst>
          </p:cNvPr>
          <p:cNvSpPr/>
          <p:nvPr/>
        </p:nvSpPr>
        <p:spPr>
          <a:xfrm>
            <a:off x="4610100" y="2780446"/>
            <a:ext cx="355600" cy="336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DDBEDC4-6578-8A79-CEB6-B4083D972F74}"/>
              </a:ext>
            </a:extLst>
          </p:cNvPr>
          <p:cNvSpPr/>
          <p:nvPr/>
        </p:nvSpPr>
        <p:spPr>
          <a:xfrm flipV="1">
            <a:off x="5103424" y="2755046"/>
            <a:ext cx="2281626" cy="4009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078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42AE05F6-CD6B-4EE5-3F73-803D5F7CC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449" y="1847331"/>
            <a:ext cx="4116188" cy="180260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D63D465-25A3-65C8-7AF9-DBBDA596B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04" y="1487762"/>
            <a:ext cx="3659229" cy="269512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7A5FEDC-F0EF-4EAB-AA2B-9D1DEC5B7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900" dirty="0"/>
              <a:t>オブジェクトとメソッド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056B3F-F4CC-431A-ADCC-5802534E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28E832F-FD47-4546-8791-D31FC85AA709}"/>
              </a:ext>
            </a:extLst>
          </p:cNvPr>
          <p:cNvSpPr txBox="1"/>
          <p:nvPr/>
        </p:nvSpPr>
        <p:spPr>
          <a:xfrm>
            <a:off x="4673055" y="4182882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オブジェクトとメソッド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2830ACA-3FAE-4472-AFDD-C409F18CCE1B}"/>
              </a:ext>
            </a:extLst>
          </p:cNvPr>
          <p:cNvSpPr txBox="1"/>
          <p:nvPr/>
        </p:nvSpPr>
        <p:spPr>
          <a:xfrm>
            <a:off x="1270071" y="418288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実行画面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DA5203D-D268-4DD8-B26D-A0B4A2A5C0CF}"/>
              </a:ext>
            </a:extLst>
          </p:cNvPr>
          <p:cNvSpPr/>
          <p:nvPr/>
        </p:nvSpPr>
        <p:spPr>
          <a:xfrm>
            <a:off x="842218" y="1879142"/>
            <a:ext cx="855705" cy="18026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57EA273-57E4-46F7-82A8-4A9DA5175915}"/>
              </a:ext>
            </a:extLst>
          </p:cNvPr>
          <p:cNvSpPr txBox="1"/>
          <p:nvPr/>
        </p:nvSpPr>
        <p:spPr>
          <a:xfrm>
            <a:off x="1543121" y="990535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オブジェクトが動く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B39FFAA-2861-6FBE-4521-6FB3ABA5F9A6}"/>
              </a:ext>
            </a:extLst>
          </p:cNvPr>
          <p:cNvSpPr/>
          <p:nvPr/>
        </p:nvSpPr>
        <p:spPr>
          <a:xfrm>
            <a:off x="4610100" y="2362200"/>
            <a:ext cx="355600" cy="336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FB3CFA8-B67C-9B86-5F96-670606121663}"/>
              </a:ext>
            </a:extLst>
          </p:cNvPr>
          <p:cNvSpPr/>
          <p:nvPr/>
        </p:nvSpPr>
        <p:spPr>
          <a:xfrm>
            <a:off x="4610100" y="2780446"/>
            <a:ext cx="355600" cy="336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DDBEDC4-6578-8A79-CEB6-B4083D972F74}"/>
              </a:ext>
            </a:extLst>
          </p:cNvPr>
          <p:cNvSpPr/>
          <p:nvPr/>
        </p:nvSpPr>
        <p:spPr>
          <a:xfrm flipV="1">
            <a:off x="5103424" y="2755046"/>
            <a:ext cx="2281626" cy="4009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B95872F-A369-2F48-529F-DA1BD68770C7}"/>
              </a:ext>
            </a:extLst>
          </p:cNvPr>
          <p:cNvSpPr/>
          <p:nvPr/>
        </p:nvSpPr>
        <p:spPr>
          <a:xfrm rot="8118470">
            <a:off x="1556348" y="1531181"/>
            <a:ext cx="855705" cy="26167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32E6C6E-565B-D778-946D-24C8E0B1C7F3}"/>
              </a:ext>
            </a:extLst>
          </p:cNvPr>
          <p:cNvSpPr/>
          <p:nvPr/>
        </p:nvSpPr>
        <p:spPr>
          <a:xfrm>
            <a:off x="4610100" y="3194934"/>
            <a:ext cx="355600" cy="336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B910E13-BD15-C663-8DF5-EF53B91574F7}"/>
              </a:ext>
            </a:extLst>
          </p:cNvPr>
          <p:cNvSpPr/>
          <p:nvPr/>
        </p:nvSpPr>
        <p:spPr>
          <a:xfrm flipV="1">
            <a:off x="5103424" y="3169534"/>
            <a:ext cx="2281626" cy="4009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318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D7A77E-DAAB-1413-DAE9-3470148D2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タートルグラフィックス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EA5173-DBF6-2E24-2F25-0E7E1C324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主なメソッド</a:t>
            </a:r>
            <a:endParaRPr kumimoji="1" lang="en-US" altLang="ja-JP" sz="2400" dirty="0"/>
          </a:p>
          <a:p>
            <a:r>
              <a:rPr lang="en-US" altLang="ja-JP" sz="2400" b="1" dirty="0" err="1"/>
              <a:t>goto</a:t>
            </a:r>
            <a:r>
              <a:rPr lang="ja-JP" altLang="en-US" sz="2400" dirty="0"/>
              <a:t>（＜横方向の値＞，</a:t>
            </a:r>
            <a:r>
              <a:rPr lang="en-US" altLang="ja-JP" sz="2400" dirty="0"/>
              <a:t>&lt;</a:t>
            </a:r>
            <a:r>
              <a:rPr lang="ja-JP" altLang="en-US" sz="2400" dirty="0"/>
              <a:t>縦方向の値</a:t>
            </a:r>
            <a:r>
              <a:rPr lang="en-US" altLang="ja-JP" sz="2400" dirty="0"/>
              <a:t>&gt;</a:t>
            </a:r>
            <a:r>
              <a:rPr lang="ja-JP" altLang="en-US" sz="2400" dirty="0"/>
              <a:t>）</a:t>
            </a:r>
            <a:r>
              <a:rPr lang="en-US" altLang="ja-JP" sz="2400" dirty="0"/>
              <a:t>	</a:t>
            </a:r>
            <a:r>
              <a:rPr lang="ja-JP" altLang="en-US" sz="2400" b="1" dirty="0"/>
              <a:t>移動</a:t>
            </a:r>
            <a:endParaRPr kumimoji="1" lang="en-US" altLang="ja-JP" sz="2400" b="1" dirty="0"/>
          </a:p>
          <a:p>
            <a:r>
              <a:rPr kumimoji="1" lang="en-US" altLang="ja-JP" sz="2400" b="1" dirty="0"/>
              <a:t>forward</a:t>
            </a:r>
            <a:r>
              <a:rPr kumimoji="1" lang="en-US" altLang="ja-JP" sz="2400" dirty="0"/>
              <a:t>(</a:t>
            </a:r>
            <a:r>
              <a:rPr kumimoji="1" lang="ja-JP" altLang="en-US" sz="2400" dirty="0"/>
              <a:t>＜移動量＞</a:t>
            </a:r>
            <a:r>
              <a:rPr kumimoji="1" lang="en-US" altLang="ja-JP" sz="2400" dirty="0"/>
              <a:t>)		</a:t>
            </a:r>
            <a:r>
              <a:rPr lang="ja-JP" altLang="en-US" sz="2400" b="1" dirty="0"/>
              <a:t>前進</a:t>
            </a:r>
            <a:endParaRPr kumimoji="1" lang="en-US" altLang="ja-JP" sz="2400" b="1" dirty="0"/>
          </a:p>
          <a:p>
            <a:r>
              <a:rPr lang="en-US" altLang="ja-JP" sz="2400" b="1" dirty="0" err="1"/>
              <a:t>backword</a:t>
            </a:r>
            <a:r>
              <a:rPr lang="en-US" altLang="ja-JP" sz="2400" dirty="0"/>
              <a:t>(</a:t>
            </a:r>
            <a:r>
              <a:rPr kumimoji="1" lang="ja-JP" altLang="en-US" sz="2400" dirty="0"/>
              <a:t>＜移動量＞</a:t>
            </a:r>
            <a:r>
              <a:rPr lang="en-US" altLang="ja-JP" sz="2400" dirty="0"/>
              <a:t>)		</a:t>
            </a:r>
            <a:r>
              <a:rPr lang="ja-JP" altLang="en-US" sz="2400" b="1" dirty="0"/>
              <a:t>後退</a:t>
            </a:r>
            <a:endParaRPr lang="en-US" altLang="ja-JP" sz="2400" b="1" dirty="0"/>
          </a:p>
          <a:p>
            <a:r>
              <a:rPr kumimoji="1" lang="en-US" altLang="ja-JP" sz="2400" b="1" dirty="0"/>
              <a:t>right</a:t>
            </a:r>
            <a:r>
              <a:rPr kumimoji="1" lang="en-US" altLang="ja-JP" sz="2400" dirty="0"/>
              <a:t>(</a:t>
            </a:r>
            <a:r>
              <a:rPr kumimoji="1" lang="ja-JP" altLang="en-US" sz="2400" dirty="0"/>
              <a:t>＜角度＞</a:t>
            </a:r>
            <a:r>
              <a:rPr kumimoji="1" lang="en-US" altLang="ja-JP" sz="2400" dirty="0"/>
              <a:t>)			</a:t>
            </a:r>
            <a:r>
              <a:rPr kumimoji="1" lang="ja-JP" altLang="en-US" sz="2400" b="1" dirty="0"/>
              <a:t>右回りに回転</a:t>
            </a:r>
            <a:endParaRPr kumimoji="1" lang="en-US" altLang="ja-JP" sz="2400" b="1" dirty="0"/>
          </a:p>
          <a:p>
            <a:r>
              <a:rPr lang="en-US" altLang="ja-JP" sz="2400" b="1" dirty="0"/>
              <a:t>left</a:t>
            </a:r>
            <a:r>
              <a:rPr lang="en-US" altLang="ja-JP" sz="2400" dirty="0"/>
              <a:t>(</a:t>
            </a:r>
            <a:r>
              <a:rPr kumimoji="1" lang="ja-JP" altLang="en-US" sz="2400" dirty="0"/>
              <a:t>＜角度＞</a:t>
            </a:r>
            <a:r>
              <a:rPr lang="en-US" altLang="ja-JP" sz="2400" dirty="0"/>
              <a:t>)			</a:t>
            </a:r>
            <a:r>
              <a:rPr lang="ja-JP" altLang="en-US" sz="2400" b="1" dirty="0"/>
              <a:t>左回りに回転</a:t>
            </a:r>
            <a:endParaRPr kumimoji="1" lang="ja-JP" altLang="en-US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522B42-52AF-D0AE-19E0-30F314205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2EE38D8-2560-84FF-BA1D-CE49A63D3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27" y="1158037"/>
            <a:ext cx="4834994" cy="139189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F3295F0-DAA2-E5B8-D5E6-7D03D6F99D30}"/>
              </a:ext>
            </a:extLst>
          </p:cNvPr>
          <p:cNvSpPr/>
          <p:nvPr/>
        </p:nvSpPr>
        <p:spPr>
          <a:xfrm>
            <a:off x="1344284" y="1905348"/>
            <a:ext cx="2396625" cy="3175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2108F82-D59C-1882-5454-4418B783BC0E}"/>
              </a:ext>
            </a:extLst>
          </p:cNvPr>
          <p:cNvSpPr/>
          <p:nvPr/>
        </p:nvSpPr>
        <p:spPr>
          <a:xfrm>
            <a:off x="1344283" y="2232429"/>
            <a:ext cx="2396625" cy="3175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B14F909-DDA9-569C-9BB0-57505D5528AF}"/>
              </a:ext>
            </a:extLst>
          </p:cNvPr>
          <p:cNvSpPr/>
          <p:nvPr/>
        </p:nvSpPr>
        <p:spPr>
          <a:xfrm>
            <a:off x="960239" y="1587847"/>
            <a:ext cx="307737" cy="31750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162B31F-C123-AD29-50E4-380E6D0C8380}"/>
              </a:ext>
            </a:extLst>
          </p:cNvPr>
          <p:cNvSpPr/>
          <p:nvPr/>
        </p:nvSpPr>
        <p:spPr>
          <a:xfrm>
            <a:off x="960238" y="1905347"/>
            <a:ext cx="307737" cy="31750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6BB4677-D97B-094C-21E5-A2C7C13C1D04}"/>
              </a:ext>
            </a:extLst>
          </p:cNvPr>
          <p:cNvSpPr/>
          <p:nvPr/>
        </p:nvSpPr>
        <p:spPr>
          <a:xfrm>
            <a:off x="960237" y="2222847"/>
            <a:ext cx="307737" cy="31750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2847A5E-170C-7490-B4DF-C67705BF5409}"/>
              </a:ext>
            </a:extLst>
          </p:cNvPr>
          <p:cNvSpPr txBox="1"/>
          <p:nvPr/>
        </p:nvSpPr>
        <p:spPr>
          <a:xfrm>
            <a:off x="2131077" y="258742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メソッド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1907377-75BD-74F3-2C86-80D98B5CEC37}"/>
              </a:ext>
            </a:extLst>
          </p:cNvPr>
          <p:cNvSpPr txBox="1"/>
          <p:nvPr/>
        </p:nvSpPr>
        <p:spPr>
          <a:xfrm>
            <a:off x="99752" y="268399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オブジェクト</a:t>
            </a:r>
          </a:p>
        </p:txBody>
      </p:sp>
      <p:sp>
        <p:nvSpPr>
          <p:cNvPr id="21" name="コンテンツ プレースホルダー 2">
            <a:extLst>
              <a:ext uri="{FF2B5EF4-FFF2-40B4-BE49-F238E27FC236}">
                <a16:creationId xmlns:a16="http://schemas.microsoft.com/office/drawing/2014/main" id="{236AFE9D-F94B-D32E-8540-F93E1A91D3BC}"/>
              </a:ext>
            </a:extLst>
          </p:cNvPr>
          <p:cNvSpPr txBox="1">
            <a:spLocks/>
          </p:cNvSpPr>
          <p:nvPr/>
        </p:nvSpPr>
        <p:spPr>
          <a:xfrm>
            <a:off x="4523874" y="1196542"/>
            <a:ext cx="4258252" cy="2441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メソッド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は、オブジェクトが持つ機能を呼び出すためのもの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「</a:t>
            </a: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goto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」は</a:t>
            </a: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指定した座標への移動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00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585480"/>
            <a:ext cx="8822156" cy="622353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 </a:t>
            </a:r>
            <a:r>
              <a:rPr lang="en-US" altLang="ja-JP" sz="2400" b="1" dirty="0"/>
              <a:t>Python, HTML </a:t>
            </a:r>
            <a:r>
              <a:rPr lang="ja-JP" altLang="en-US" sz="2400" b="1" dirty="0"/>
              <a:t>などのプログラムを書き実行できる</a:t>
            </a:r>
            <a:r>
              <a:rPr lang="ja-JP" altLang="en-US" sz="2400" dirty="0"/>
              <a:t>サイト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dirty="0">
                <a:hlinkClick r:id="rId2"/>
              </a:rPr>
              <a:t>https://trinket.io/python/f29bfe71cd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のように、違うプログラムには違う </a:t>
            </a:r>
            <a:r>
              <a:rPr lang="en-US" altLang="ja-JP" sz="2400" dirty="0"/>
              <a:t>URL </a:t>
            </a:r>
            <a:r>
              <a:rPr lang="ja-JP" altLang="en-US" sz="2400" dirty="0"/>
              <a:t>が割り当てられる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実行が開始しないときは、「</a:t>
            </a:r>
            <a:r>
              <a:rPr lang="ja-JP" altLang="en-US" sz="2400" b="1" dirty="0"/>
              <a:t>実行ボタン</a:t>
            </a:r>
            <a:r>
              <a:rPr lang="ja-JP" altLang="en-US" sz="2400" dirty="0"/>
              <a:t>」で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r>
              <a:rPr lang="ja-JP" altLang="en-US" sz="2400" dirty="0"/>
              <a:t>ソースコードを</a:t>
            </a:r>
            <a:r>
              <a:rPr lang="ja-JP" altLang="en-US" sz="2400" b="1" dirty="0"/>
              <a:t>書き替えて再度実行</a:t>
            </a:r>
            <a:r>
              <a:rPr lang="ja-JP" altLang="en-US" sz="2400" dirty="0"/>
              <a:t>することも可能</a:t>
            </a:r>
            <a:endParaRPr lang="en-US" altLang="ja-JP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50F07C5-FB06-0A1B-074A-B52D19376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4" y="2327545"/>
            <a:ext cx="4717189" cy="230906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プログラム</a:t>
            </a:r>
            <a:r>
              <a:rPr lang="ja-JP" altLang="en-US" dirty="0"/>
              <a:t>の</a:t>
            </a:r>
            <a:r>
              <a:rPr kumimoji="1" lang="ja-JP" altLang="en-US" dirty="0"/>
              <a:t>実行（</a:t>
            </a:r>
            <a:r>
              <a:rPr kumimoji="1" lang="en-US" altLang="ja-JP" dirty="0"/>
              <a:t>Trinket </a:t>
            </a:r>
            <a:r>
              <a:rPr kumimoji="1" lang="ja-JP" altLang="en-US" dirty="0"/>
              <a:t>を使用）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5CFE043C-DC4C-4062-B60C-FD394D4CC3EC}"/>
              </a:ext>
            </a:extLst>
          </p:cNvPr>
          <p:cNvSpPr/>
          <p:nvPr/>
        </p:nvSpPr>
        <p:spPr>
          <a:xfrm rot="5400000">
            <a:off x="2472981" y="3758073"/>
            <a:ext cx="218512" cy="24660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8854BCCF-7937-49F2-9FE6-C07FB349A19B}"/>
              </a:ext>
            </a:extLst>
          </p:cNvPr>
          <p:cNvSpPr/>
          <p:nvPr/>
        </p:nvSpPr>
        <p:spPr>
          <a:xfrm rot="5400000">
            <a:off x="4687849" y="4209624"/>
            <a:ext cx="170463" cy="16109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6BD922-CC0B-412A-9DF4-A337A36CD975}"/>
              </a:ext>
            </a:extLst>
          </p:cNvPr>
          <p:cNvSpPr txBox="1"/>
          <p:nvPr/>
        </p:nvSpPr>
        <p:spPr>
          <a:xfrm>
            <a:off x="1476153" y="5070208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メイン画面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2784C6-0936-4E5D-91AB-5FF9C54086F2}"/>
              </a:ext>
            </a:extLst>
          </p:cNvPr>
          <p:cNvSpPr txBox="1"/>
          <p:nvPr/>
        </p:nvSpPr>
        <p:spPr>
          <a:xfrm>
            <a:off x="4077673" y="52338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672B9D-D768-2700-E6C1-AE4C965CF5F4}"/>
              </a:ext>
            </a:extLst>
          </p:cNvPr>
          <p:cNvSpPr/>
          <p:nvPr/>
        </p:nvSpPr>
        <p:spPr>
          <a:xfrm>
            <a:off x="2615459" y="2840145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3A46CF-BB57-F763-CA0A-379D4E7AEFB7}"/>
              </a:ext>
            </a:extLst>
          </p:cNvPr>
          <p:cNvSpPr txBox="1"/>
          <p:nvPr/>
        </p:nvSpPr>
        <p:spPr>
          <a:xfrm>
            <a:off x="3724509" y="2579865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2217028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演習１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ページ１６～１８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ja-JP" altLang="en-US" b="1" dirty="0"/>
              <a:t>オブジェクト、メソッド、引数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364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837982E-2744-BE4F-C2BD-156907063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992" y="2750038"/>
            <a:ext cx="5952070" cy="2787223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0" i="0" dirty="0">
                <a:effectLst/>
                <a:latin typeface="Merriweather" panose="00000500000000000000" pitchFamily="2" charset="0"/>
                <a:hlinkClick r:id="rId3"/>
              </a:rPr>
              <a:t>https://trinket.io/python/f29bfe71cd</a:t>
            </a:r>
            <a:endParaRPr lang="en-US" altLang="ja-JP" b="0" i="0" dirty="0">
              <a:effectLst/>
              <a:latin typeface="Merriweather" panose="00000500000000000000" pitchFamily="2" charset="0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/>
              <a:t>実行が開始しないときは、「</a:t>
            </a:r>
            <a:r>
              <a:rPr lang="ja-JP" altLang="en-US" sz="2400" b="1" dirty="0"/>
              <a:t>実行ボタン</a:t>
            </a:r>
            <a:r>
              <a:rPr lang="ja-JP" altLang="en-US" sz="2400" dirty="0"/>
              <a:t>」で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r>
              <a:rPr lang="ja-JP" altLang="en-US" sz="2400" dirty="0"/>
              <a:t>ソースコードを</a:t>
            </a:r>
            <a:r>
              <a:rPr lang="ja-JP" altLang="en-US" sz="2400" b="1" dirty="0"/>
              <a:t>書き替えて再度実行</a:t>
            </a:r>
            <a:r>
              <a:rPr lang="ja-JP" altLang="en-US" sz="2400" dirty="0"/>
              <a:t>することも可能</a:t>
            </a:r>
            <a:endParaRPr lang="en-US" altLang="ja-JP" sz="24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BF72D09-CF18-54A3-05FD-E404CF41A5B1}"/>
              </a:ext>
            </a:extLst>
          </p:cNvPr>
          <p:cNvSpPr/>
          <p:nvPr/>
        </p:nvSpPr>
        <p:spPr>
          <a:xfrm>
            <a:off x="2068088" y="2747686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AD8014-F1FA-FD2C-BE48-B1D2447AF855}"/>
              </a:ext>
            </a:extLst>
          </p:cNvPr>
          <p:cNvSpPr txBox="1"/>
          <p:nvPr/>
        </p:nvSpPr>
        <p:spPr>
          <a:xfrm>
            <a:off x="2738955" y="2592147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3332419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③ 次のように</a:t>
            </a:r>
            <a:r>
              <a:rPr lang="ja-JP" altLang="en-US" b="1" dirty="0"/>
              <a:t>書き換えて</a:t>
            </a:r>
            <a:r>
              <a:rPr lang="ja-JP" altLang="en-US" dirty="0"/>
              <a:t>、</a:t>
            </a:r>
            <a:r>
              <a:rPr lang="ja-JP" altLang="en-US" b="1" dirty="0"/>
              <a:t>再実行</a:t>
            </a:r>
            <a:r>
              <a:rPr lang="ja-JP" altLang="en-US" dirty="0"/>
              <a:t>し、</a:t>
            </a:r>
            <a:r>
              <a:rPr lang="ja-JP" altLang="en-US" b="1" dirty="0"/>
              <a:t>結果が変わる</a:t>
            </a:r>
            <a:r>
              <a:rPr lang="ja-JP" altLang="en-US" dirty="0"/>
              <a:t>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86B51FD-EDF7-3D54-390D-003370ABA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92" y="3751690"/>
            <a:ext cx="5952070" cy="278722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10CD3CC-3D65-9DB2-DDBF-BCCF0D100D97}"/>
              </a:ext>
            </a:extLst>
          </p:cNvPr>
          <p:cNvSpPr/>
          <p:nvPr/>
        </p:nvSpPr>
        <p:spPr>
          <a:xfrm>
            <a:off x="1560088" y="3763686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069B162-802A-F100-C7E0-94F44AE8BE76}"/>
              </a:ext>
            </a:extLst>
          </p:cNvPr>
          <p:cNvSpPr txBox="1"/>
          <p:nvPr/>
        </p:nvSpPr>
        <p:spPr>
          <a:xfrm>
            <a:off x="2230955" y="3608147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8ADC1251-367C-815A-7A0F-5DC874752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76" y="1558416"/>
            <a:ext cx="5175277" cy="1870584"/>
          </a:xfrm>
          <a:prstGeom prst="rect">
            <a:avLst/>
          </a:prstGeom>
        </p:spPr>
      </p:pic>
      <p:sp>
        <p:nvSpPr>
          <p:cNvPr id="13" name="矢印: 左 12">
            <a:extLst>
              <a:ext uri="{FF2B5EF4-FFF2-40B4-BE49-F238E27FC236}">
                <a16:creationId xmlns:a16="http://schemas.microsoft.com/office/drawing/2014/main" id="{30520B73-BD1A-DE3B-AFBE-4588DF200E08}"/>
              </a:ext>
            </a:extLst>
          </p:cNvPr>
          <p:cNvSpPr/>
          <p:nvPr/>
        </p:nvSpPr>
        <p:spPr>
          <a:xfrm>
            <a:off x="4511153" y="2924419"/>
            <a:ext cx="723900" cy="40797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0DAA82-9450-2032-ACBF-6A71F0D829EC}"/>
              </a:ext>
            </a:extLst>
          </p:cNvPr>
          <p:cNvSpPr txBox="1"/>
          <p:nvPr/>
        </p:nvSpPr>
        <p:spPr>
          <a:xfrm>
            <a:off x="5393040" y="289089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書き換え</a:t>
            </a:r>
          </a:p>
        </p:txBody>
      </p:sp>
    </p:spTree>
    <p:extLst>
      <p:ext uri="{BB962C8B-B14F-4D97-AF65-F5344CB8AC3E}">
        <p14:creationId xmlns:p14="http://schemas.microsoft.com/office/powerpoint/2010/main" val="400995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60E2BAD-9A81-38A6-726F-7C0F2D8B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82F0EEF-7EF2-6E6B-3C6B-8AEDAFB0B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349" y="1608890"/>
            <a:ext cx="5826588" cy="46847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DE6905A4-520C-E8AF-AE4F-2F37779DE85E}"/>
              </a:ext>
            </a:extLst>
          </p:cNvPr>
          <p:cNvCxnSpPr/>
          <p:nvPr/>
        </p:nvCxnSpPr>
        <p:spPr>
          <a:xfrm>
            <a:off x="1143301" y="3964739"/>
            <a:ext cx="690068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D4733D1F-107D-6283-D382-A3B0B0AE594F}"/>
              </a:ext>
            </a:extLst>
          </p:cNvPr>
          <p:cNvCxnSpPr>
            <a:cxnSpLocks/>
          </p:cNvCxnSpPr>
          <p:nvPr/>
        </p:nvCxnSpPr>
        <p:spPr>
          <a:xfrm flipV="1">
            <a:off x="4496101" y="1423189"/>
            <a:ext cx="0" cy="4922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4387F1A-AE97-AAE8-0C9B-02DB3BE5D711}"/>
              </a:ext>
            </a:extLst>
          </p:cNvPr>
          <p:cNvSpPr txBox="1"/>
          <p:nvPr/>
        </p:nvSpPr>
        <p:spPr>
          <a:xfrm>
            <a:off x="2354136" y="4353054"/>
            <a:ext cx="23093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亀の最初の位置は </a:t>
            </a:r>
            <a:r>
              <a:rPr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(0, 0) </a:t>
            </a:r>
            <a:endParaRPr lang="ja-JP" altLang="en-US" sz="24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E6BB04C-8851-F4F4-BA81-1745B8D18903}"/>
              </a:ext>
            </a:extLst>
          </p:cNvPr>
          <p:cNvSpPr txBox="1"/>
          <p:nvPr/>
        </p:nvSpPr>
        <p:spPr>
          <a:xfrm>
            <a:off x="6325178" y="4122221"/>
            <a:ext cx="3069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プラスの数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0) </a:t>
            </a:r>
            <a:endParaRPr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499CA41-1B45-C259-5E42-A51E0413F172}"/>
              </a:ext>
            </a:extLst>
          </p:cNvPr>
          <p:cNvSpPr txBox="1"/>
          <p:nvPr/>
        </p:nvSpPr>
        <p:spPr>
          <a:xfrm>
            <a:off x="118124" y="4029371"/>
            <a:ext cx="3069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マイナスの数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0) </a:t>
            </a:r>
            <a:endParaRPr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BF505DD-9DED-3887-7933-61FF5CA34B06}"/>
              </a:ext>
            </a:extLst>
          </p:cNvPr>
          <p:cNvSpPr txBox="1"/>
          <p:nvPr/>
        </p:nvSpPr>
        <p:spPr>
          <a:xfrm>
            <a:off x="4437872" y="1647460"/>
            <a:ext cx="3069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(0, </a:t>
            </a:r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プラスの数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 </a:t>
            </a:r>
            <a:endParaRPr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94797BE-FBC5-A402-17E8-8E72B4889A69}"/>
              </a:ext>
            </a:extLst>
          </p:cNvPr>
          <p:cNvSpPr txBox="1"/>
          <p:nvPr/>
        </p:nvSpPr>
        <p:spPr>
          <a:xfrm>
            <a:off x="4437871" y="5800516"/>
            <a:ext cx="3069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(0, </a:t>
            </a:r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マイナスの数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 </a:t>
            </a:r>
            <a:endParaRPr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3B3191FD-A99E-67F2-1291-CA4EAAE4EBC6}"/>
              </a:ext>
            </a:extLst>
          </p:cNvPr>
          <p:cNvSpPr txBox="1">
            <a:spLocks/>
          </p:cNvSpPr>
          <p:nvPr/>
        </p:nvSpPr>
        <p:spPr>
          <a:xfrm>
            <a:off x="185624" y="90361"/>
            <a:ext cx="8461208" cy="53331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④ 次を参考に、</a:t>
            </a:r>
            <a:r>
              <a:rPr lang="ja-JP" altLang="en-US" b="1" dirty="0"/>
              <a:t>自分で引数を書き替えたり</a:t>
            </a:r>
            <a:r>
              <a:rPr lang="ja-JP" altLang="en-US" dirty="0"/>
              <a:t>、プログラム内に</a:t>
            </a:r>
            <a:r>
              <a:rPr lang="ja-JP" altLang="en-US" b="1" dirty="0"/>
              <a:t>「</a:t>
            </a:r>
            <a:r>
              <a:rPr lang="en-US" altLang="ja-JP" b="1" dirty="0" err="1"/>
              <a:t>t.goto</a:t>
            </a:r>
            <a:r>
              <a:rPr lang="en-US" altLang="ja-JP" b="1" dirty="0"/>
              <a:t>(&lt;</a:t>
            </a:r>
            <a:r>
              <a:rPr lang="ja-JP" altLang="en-US" b="1" dirty="0"/>
              <a:t>引数</a:t>
            </a:r>
            <a:r>
              <a:rPr lang="en-US" altLang="ja-JP" b="1" dirty="0"/>
              <a:t>&gt;)</a:t>
            </a:r>
            <a:r>
              <a:rPr lang="ja-JP" altLang="en-US" b="1" dirty="0"/>
              <a:t>」を増やして</a:t>
            </a:r>
            <a:r>
              <a:rPr lang="ja-JP" altLang="en-US" dirty="0"/>
              <a:t>、</a:t>
            </a:r>
            <a:r>
              <a:rPr lang="ja-JP" altLang="en-US" b="1" dirty="0"/>
              <a:t>思い通りの図形</a:t>
            </a:r>
            <a:r>
              <a:rPr lang="ja-JP" altLang="en-US" dirty="0"/>
              <a:t>を目指す。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87035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A83E36-EF79-69A9-AE10-3692DD7E7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ここまでの</a:t>
            </a:r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3D1724-0065-E663-2E94-5E8B4DAF9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55650"/>
            <a:ext cx="8461208" cy="6102350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オブジェクト</a:t>
            </a:r>
            <a:r>
              <a:rPr lang="ja-JP" altLang="en-US" sz="2400" dirty="0"/>
              <a:t>：操作や処理の対象となるもの。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変数</a:t>
            </a:r>
            <a:r>
              <a:rPr lang="ja-JP" altLang="en-US" sz="2400" dirty="0"/>
              <a:t>：</a:t>
            </a:r>
            <a:r>
              <a:rPr kumimoji="1" lang="ja-JP" altLang="en-US" sz="2400" b="1" dirty="0"/>
              <a:t>名前を付けて利用するオブジェクト</a:t>
            </a:r>
            <a:r>
              <a:rPr kumimoji="1" lang="ja-JP" altLang="en-US" sz="2400" dirty="0"/>
              <a:t>で，</a:t>
            </a:r>
            <a:r>
              <a:rPr kumimoji="1" lang="ja-JP" altLang="en-US" sz="2400" b="1" dirty="0"/>
              <a:t>値を保存</a:t>
            </a:r>
            <a:r>
              <a:rPr kumimoji="1" lang="ja-JP" altLang="en-US" sz="2400" dirty="0"/>
              <a:t>し，</a:t>
            </a:r>
            <a:r>
              <a:rPr kumimoji="1" lang="ja-JP" altLang="en-US" sz="2400" b="1" dirty="0"/>
              <a:t>後から参照</a:t>
            </a:r>
            <a:r>
              <a:rPr kumimoji="1" lang="ja-JP" altLang="en-US" sz="2400" dirty="0"/>
              <a:t>できる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代入</a:t>
            </a:r>
            <a:r>
              <a:rPr lang="ja-JP" altLang="en-US" sz="2400" dirty="0"/>
              <a:t>：プログラムで変数に値を保存する操作。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「</a:t>
            </a:r>
            <a:r>
              <a:rPr kumimoji="1" lang="en-US" altLang="ja-JP" sz="2400" b="1" dirty="0"/>
              <a:t>x = 100</a:t>
            </a:r>
            <a:r>
              <a:rPr kumimoji="1" lang="ja-JP" altLang="en-US" sz="2400" dirty="0"/>
              <a:t>」は</a:t>
            </a:r>
            <a:r>
              <a:rPr kumimoji="1" lang="ja-JP" altLang="en-US" sz="2400" b="1" dirty="0"/>
              <a:t>変数</a:t>
            </a:r>
            <a:r>
              <a:rPr kumimoji="1" lang="en-US" altLang="ja-JP" sz="2400" b="1" dirty="0"/>
              <a:t>x</a:t>
            </a:r>
            <a:r>
              <a:rPr kumimoji="1" lang="ja-JP" altLang="en-US" sz="2400" dirty="0"/>
              <a:t>に</a:t>
            </a:r>
            <a:r>
              <a:rPr kumimoji="1" lang="en-US" altLang="ja-JP" sz="2400" b="1" dirty="0"/>
              <a:t>100</a:t>
            </a:r>
            <a:r>
              <a:rPr kumimoji="1" lang="ja-JP" altLang="en-US" sz="2400" b="1" dirty="0"/>
              <a:t>を代入</a:t>
            </a:r>
            <a:r>
              <a:rPr kumimoji="1" lang="ja-JP" altLang="en-US" sz="2400" dirty="0"/>
              <a:t>する</a:t>
            </a:r>
            <a:r>
              <a:rPr lang="ja-JP" altLang="en-US" sz="2400" dirty="0"/>
              <a:t>。</a:t>
            </a:r>
            <a:endParaRPr kumimoji="1"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ja-JP" altLang="en-US" sz="2400" dirty="0"/>
              <a:t>：オブジェクトに属する機能や操作。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メソッドアクセス</a:t>
            </a:r>
            <a:r>
              <a:rPr lang="ja-JP" altLang="en-US" sz="2400" dirty="0">
                <a:solidFill>
                  <a:srgbClr val="C00000"/>
                </a:solidFill>
              </a:rPr>
              <a:t> </a:t>
            </a:r>
            <a:r>
              <a:rPr lang="ja-JP" altLang="en-US" sz="2400" dirty="0"/>
              <a:t>：オブジェクト名 </a:t>
            </a:r>
            <a:r>
              <a:rPr lang="en-US" altLang="ja-JP" sz="2400" dirty="0"/>
              <a:t>+ . + </a:t>
            </a:r>
            <a:r>
              <a:rPr lang="ja-JP" altLang="en-US" sz="2400" dirty="0"/>
              <a:t>メソッド名 </a:t>
            </a:r>
            <a:r>
              <a:rPr lang="en-US" altLang="ja-JP" sz="2400" dirty="0"/>
              <a:t>+ ()</a:t>
            </a:r>
            <a:r>
              <a:rPr lang="ja-JP" altLang="en-US" sz="2400" dirty="0"/>
              <a:t>（引数を付けることも） 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 err="1"/>
              <a:t>t.goto</a:t>
            </a:r>
            <a:r>
              <a:rPr lang="en-US" altLang="ja-JP" sz="2400" dirty="0"/>
              <a:t>(100,0)</a:t>
            </a:r>
            <a:r>
              <a:rPr lang="ja-JP" altLang="en-US" sz="2400" dirty="0"/>
              <a:t>では</a:t>
            </a:r>
            <a:r>
              <a:rPr lang="en-US" altLang="ja-JP" sz="2400" dirty="0"/>
              <a:t>hero</a:t>
            </a:r>
            <a:r>
              <a:rPr lang="ja-JP" altLang="en-US" sz="2400" dirty="0"/>
              <a:t>はオブジェクト、</a:t>
            </a:r>
            <a:r>
              <a:rPr lang="en-US" altLang="ja-JP" sz="2400" dirty="0" err="1"/>
              <a:t>goto</a:t>
            </a:r>
            <a:r>
              <a:rPr lang="en-US" altLang="ja-JP" sz="2400" dirty="0"/>
              <a:t> </a:t>
            </a:r>
            <a:r>
              <a:rPr lang="ja-JP" altLang="en-US" sz="2400" dirty="0"/>
              <a:t>はメソッド。 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引数</a:t>
            </a:r>
            <a:r>
              <a:rPr lang="ja-JP" altLang="en-US" sz="2400" dirty="0"/>
              <a:t>：メソッドが行う操作の詳細情報。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 err="1"/>
              <a:t>t.goto</a:t>
            </a:r>
            <a:r>
              <a:rPr lang="en-US" altLang="ja-JP" sz="2400" dirty="0"/>
              <a:t>(100,0)</a:t>
            </a:r>
            <a:r>
              <a:rPr lang="ja-JP" altLang="en-US" sz="2400" dirty="0"/>
              <a:t> では、引数は「</a:t>
            </a:r>
            <a:r>
              <a:rPr lang="en-US" altLang="ja-JP" sz="2400" dirty="0"/>
              <a:t>100,0</a:t>
            </a:r>
            <a:r>
              <a:rPr lang="ja-JP" altLang="en-US" sz="2400" dirty="0"/>
              <a:t>」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04AAAB-077B-5EC4-5083-7B29783FB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7571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09DF3F-E9DB-E3AF-FF8F-BEAA001B8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アドバイス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85012C-F8EB-FFC2-7F53-0699F5566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925759"/>
            <a:ext cx="8461208" cy="593224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000" b="1" dirty="0"/>
              <a:t>基本から開始する：</a:t>
            </a:r>
            <a:r>
              <a:rPr lang="en-US" altLang="ja-JP" sz="2000" dirty="0"/>
              <a:t>Python</a:t>
            </a:r>
            <a:r>
              <a:rPr lang="ja-JP" altLang="en-US" sz="2000" dirty="0"/>
              <a:t>の</a:t>
            </a:r>
            <a:r>
              <a:rPr lang="ja-JP" altLang="en-US" sz="2000" b="1" dirty="0"/>
              <a:t>基本的な文法</a:t>
            </a:r>
            <a:r>
              <a:rPr lang="ja-JP" altLang="en-US" sz="2000" dirty="0"/>
              <a:t>や</a:t>
            </a:r>
            <a:r>
              <a:rPr lang="ja-JP" altLang="en-US" sz="2000" b="1" dirty="0"/>
              <a:t>コーディングスタイル</a:t>
            </a:r>
            <a:r>
              <a:rPr lang="ja-JP" altLang="en-US" sz="2000" dirty="0"/>
              <a:t>をしっかり学ぶ。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000" b="1" dirty="0"/>
              <a:t>自主性を発揮する：実際の</a:t>
            </a:r>
            <a:r>
              <a:rPr lang="en-US" altLang="ja-JP" sz="2000" b="1" dirty="0"/>
              <a:t>Python</a:t>
            </a:r>
            <a:r>
              <a:rPr lang="ja-JP" altLang="en-US" sz="2000" b="1" dirty="0"/>
              <a:t>プログラムを読み</a:t>
            </a:r>
            <a:r>
              <a:rPr lang="ja-JP" altLang="en-US" sz="2000" dirty="0"/>
              <a:t>、理解を進めましょう。分からないところは</a:t>
            </a:r>
            <a:r>
              <a:rPr lang="ja-JP" altLang="en-US" sz="2000" b="1" dirty="0"/>
              <a:t>自分で調べたり</a:t>
            </a:r>
            <a:r>
              <a:rPr lang="ja-JP" altLang="en-US" sz="2000" dirty="0"/>
              <a:t>、</a:t>
            </a:r>
            <a:r>
              <a:rPr lang="ja-JP" altLang="en-US" sz="2000" b="1" dirty="0"/>
              <a:t>質問</a:t>
            </a:r>
            <a:r>
              <a:rPr lang="ja-JP" altLang="en-US" sz="2000" dirty="0"/>
              <a:t>したり、</a:t>
            </a:r>
            <a:r>
              <a:rPr lang="ja-JP" altLang="en-US" sz="2000" b="1" dirty="0"/>
              <a:t>試して</a:t>
            </a:r>
            <a:r>
              <a:rPr lang="ja-JP" altLang="en-US" sz="2000" dirty="0"/>
              <a:t>みることも重要です。</a:t>
            </a:r>
            <a:endParaRPr lang="en-US" altLang="ja-JP" sz="20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000" b="1" dirty="0"/>
              <a:t>オンラインサービスの活用</a:t>
            </a:r>
            <a:r>
              <a:rPr lang="en-US" altLang="ja-JP" sz="2000" dirty="0"/>
              <a:t>: Trinket </a:t>
            </a:r>
            <a:r>
              <a:rPr lang="ja-JP" altLang="en-US" sz="2000" dirty="0"/>
              <a:t>や、</a:t>
            </a:r>
            <a:r>
              <a:rPr lang="en-US" altLang="ja-JP" sz="2000" b="1" dirty="0"/>
              <a:t>Google </a:t>
            </a:r>
            <a:r>
              <a:rPr lang="en-US" altLang="ja-JP" sz="2000" b="1" dirty="0" err="1"/>
              <a:t>Colaboratory</a:t>
            </a:r>
            <a:r>
              <a:rPr lang="ja-JP" altLang="en-US" sz="2000" dirty="0"/>
              <a:t>などのオンラインサービスも利用して、学習を進めよう。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000" b="1" dirty="0"/>
              <a:t>エラーは学びの機会</a:t>
            </a:r>
            <a:r>
              <a:rPr lang="en-US" altLang="ja-JP" sz="2000" dirty="0"/>
              <a:t>: </a:t>
            </a:r>
            <a:r>
              <a:rPr lang="ja-JP" altLang="en-US" sz="2000" dirty="0"/>
              <a:t>プログラミングで、</a:t>
            </a:r>
            <a:r>
              <a:rPr lang="ja-JP" altLang="en-US" sz="2000" b="1" dirty="0"/>
              <a:t>エラー</a:t>
            </a:r>
            <a:r>
              <a:rPr lang="ja-JP" altLang="en-US" sz="2000" dirty="0"/>
              <a:t>が発生することはよくあります。</a:t>
            </a:r>
            <a:r>
              <a:rPr lang="ja-JP" altLang="en-US" sz="2000" b="1" dirty="0"/>
              <a:t>エラーメッセージを理解し、問題を解決するスキル</a:t>
            </a:r>
            <a:r>
              <a:rPr lang="ja-JP" altLang="en-US" sz="2000" dirty="0"/>
              <a:t>も大切です。エラーを体験するために、自主的な実践が必要です。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000" b="1" dirty="0"/>
              <a:t>学習の継続</a:t>
            </a:r>
            <a:r>
              <a:rPr lang="en-US" altLang="ja-JP" sz="2000" b="1" dirty="0"/>
              <a:t>: AI</a:t>
            </a:r>
            <a:r>
              <a:rPr lang="ja-JP" altLang="en-US" sz="2000" b="1" dirty="0"/>
              <a:t>に興味を持ち続け</a:t>
            </a:r>
            <a:r>
              <a:rPr lang="ja-JP" altLang="en-US" sz="2000" dirty="0"/>
              <a:t>、学習を続けましょう。</a:t>
            </a:r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C7E42B-9DD6-4AAE-66AD-2AE8ED32B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000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 fontScale="90000"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2-2. Python </a:t>
            </a:r>
            <a:r>
              <a:rPr lang="ja-JP" altLang="en-US" sz="4500" dirty="0">
                <a:solidFill>
                  <a:schemeClr val="tx2"/>
                </a:solidFill>
              </a:rPr>
              <a:t>の基本的な機能とコーディングスタイル</a:t>
            </a: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170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FB4C9A-9A7B-C8A3-71D4-C2E7AD406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3200" dirty="0"/>
              <a:t>Python </a:t>
            </a:r>
            <a:r>
              <a:rPr kumimoji="1" lang="ja-JP" altLang="en-US" sz="3200" dirty="0"/>
              <a:t>言語</a:t>
            </a:r>
            <a:r>
              <a:rPr lang="ja-JP" altLang="en-US" sz="3200" dirty="0"/>
              <a:t>が広く使用されている理由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FF1780-19A9-6837-B947-106A46AAC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000" b="1" u="sng" dirty="0"/>
              <a:t>文法のシンプルさ</a:t>
            </a:r>
            <a:r>
              <a:rPr kumimoji="1" lang="en-US" altLang="ja-JP" sz="2000" b="1" u="sng" dirty="0"/>
              <a:t> </a:t>
            </a:r>
          </a:p>
          <a:p>
            <a:r>
              <a:rPr lang="en-US" altLang="ja-JP" sz="2000" b="1" i="0" dirty="0">
                <a:effectLst/>
                <a:latin typeface="メイリオ" panose="020B0604030504040204" pitchFamily="50" charset="-128"/>
              </a:rPr>
              <a:t>Python</a:t>
            </a:r>
            <a:r>
              <a:rPr lang="en-US" altLang="ja-JP" sz="2000" b="0" i="0" dirty="0">
                <a:effectLst/>
                <a:latin typeface="メイリオ" panose="020B0604030504040204" pitchFamily="50" charset="-128"/>
              </a:rPr>
              <a:t> </a:t>
            </a:r>
            <a:r>
              <a:rPr lang="ja-JP" altLang="en-US" sz="2000" b="0" i="0" dirty="0">
                <a:effectLst/>
                <a:latin typeface="メイリオ" panose="020B0604030504040204" pitchFamily="50" charset="-128"/>
              </a:rPr>
              <a:t>は</a:t>
            </a:r>
            <a:r>
              <a:rPr lang="ja-JP" altLang="en-US" sz="2000" dirty="0">
                <a:latin typeface="メイリオ" panose="020B0604030504040204" pitchFamily="50" charset="-128"/>
              </a:rPr>
              <a:t>，</a:t>
            </a:r>
            <a:r>
              <a:rPr lang="ja-JP" altLang="en-US" sz="2000" b="1" dirty="0">
                <a:latin typeface="メイリオ" panose="020B0604030504040204" pitchFamily="50" charset="-128"/>
              </a:rPr>
              <a:t>直感的で読みやすい</a:t>
            </a:r>
            <a:r>
              <a:rPr lang="ja-JP" altLang="en-US" sz="2000" dirty="0">
                <a:latin typeface="メイリオ" panose="020B0604030504040204" pitchFamily="50" charset="-128"/>
              </a:rPr>
              <a:t>文法</a:t>
            </a:r>
            <a:endParaRPr lang="en-US" altLang="ja-JP" sz="2000" b="1" dirty="0">
              <a:latin typeface="メイリオ" panose="020B0604030504040204" pitchFamily="50" charset="-128"/>
            </a:endParaRPr>
          </a:p>
          <a:p>
            <a:r>
              <a:rPr kumimoji="1" lang="ja-JP" altLang="en-US" sz="2000" dirty="0"/>
              <a:t>例えば、</a:t>
            </a:r>
            <a:r>
              <a:rPr kumimoji="1" lang="en-US" altLang="ja-JP" sz="2000" b="1" dirty="0"/>
              <a:t>print </a:t>
            </a:r>
            <a:r>
              <a:rPr kumimoji="1" lang="ja-JP" altLang="en-US" sz="2000" dirty="0"/>
              <a:t>で簡単に</a:t>
            </a:r>
            <a:r>
              <a:rPr kumimoji="1" lang="ja-JP" altLang="en-US" sz="2000" b="1" dirty="0"/>
              <a:t>出力</a:t>
            </a:r>
            <a:r>
              <a:rPr kumimoji="1" lang="ja-JP" altLang="en-US" sz="2000" dirty="0"/>
              <a:t>できる、</a:t>
            </a:r>
            <a:r>
              <a:rPr kumimoji="1" lang="en-US" altLang="ja-JP" sz="2000" b="1" dirty="0"/>
              <a:t>if </a:t>
            </a:r>
            <a:r>
              <a:rPr kumimoji="1" lang="ja-JP" altLang="en-US" sz="2000" dirty="0"/>
              <a:t>や </a:t>
            </a:r>
            <a:r>
              <a:rPr kumimoji="1" lang="en-US" altLang="ja-JP" sz="2000" b="1" dirty="0"/>
              <a:t>else </a:t>
            </a:r>
            <a:r>
              <a:rPr kumimoji="1" lang="ja-JP" altLang="en-US" sz="2000" dirty="0"/>
              <a:t>で</a:t>
            </a:r>
            <a:r>
              <a:rPr kumimoji="1" lang="ja-JP" altLang="en-US" sz="2000" b="1" dirty="0"/>
              <a:t>条件分岐</a:t>
            </a:r>
            <a:r>
              <a:rPr kumimoji="1" lang="ja-JP" altLang="en-US" sz="2000" dirty="0"/>
              <a:t>、</a:t>
            </a:r>
            <a:r>
              <a:rPr kumimoji="1" lang="en-US" altLang="ja-JP" sz="2000" b="1" dirty="0"/>
              <a:t>for </a:t>
            </a:r>
            <a:r>
              <a:rPr kumimoji="1" lang="ja-JP" altLang="en-US" sz="2000" dirty="0"/>
              <a:t>や </a:t>
            </a:r>
            <a:r>
              <a:rPr kumimoji="1" lang="en-US" altLang="ja-JP" sz="2000" b="1" dirty="0"/>
              <a:t>while </a:t>
            </a:r>
            <a:r>
              <a:rPr kumimoji="1" lang="ja-JP" altLang="en-US" sz="2000" dirty="0"/>
              <a:t>で</a:t>
            </a:r>
            <a:r>
              <a:rPr lang="ja-JP" altLang="en-US" sz="2000" b="1" dirty="0"/>
              <a:t>繰り返し（ループ）</a:t>
            </a:r>
            <a:endParaRPr lang="en-US" altLang="ja-JP" sz="2000" b="1" dirty="0"/>
          </a:p>
          <a:p>
            <a:endParaRPr kumimoji="1" lang="en-US" altLang="ja-JP" sz="2000" dirty="0"/>
          </a:p>
          <a:p>
            <a:pPr marL="0" indent="0">
              <a:buNone/>
            </a:pPr>
            <a:r>
              <a:rPr kumimoji="1" lang="ja-JP" altLang="en-US" sz="2000" b="1" u="sng" dirty="0"/>
              <a:t>拡張性</a:t>
            </a:r>
            <a:endParaRPr lang="en-US" altLang="ja-JP" sz="2000" b="1" u="sng" dirty="0"/>
          </a:p>
          <a:p>
            <a:r>
              <a:rPr lang="ja-JP" altLang="en-US" sz="2000" b="1" dirty="0">
                <a:latin typeface="メイリオ" panose="020B0604030504040204" pitchFamily="50" charset="-128"/>
              </a:rPr>
              <a:t>多岐にわたる分野で利用</a:t>
            </a:r>
            <a:r>
              <a:rPr lang="ja-JP" altLang="en-US" sz="2000" dirty="0">
                <a:latin typeface="メイリオ" panose="020B0604030504040204" pitchFamily="50" charset="-128"/>
              </a:rPr>
              <a:t>が可能</a:t>
            </a:r>
            <a:endParaRPr lang="en-US" altLang="ja-JP" sz="2000" dirty="0">
              <a:latin typeface="メイリオ" panose="020B0604030504040204" pitchFamily="50" charset="-128"/>
            </a:endParaRPr>
          </a:p>
          <a:p>
            <a:r>
              <a:rPr kumimoji="1" lang="ja-JP" altLang="en-US" sz="2000" dirty="0"/>
              <a:t>例えば、</a:t>
            </a:r>
            <a:r>
              <a:rPr kumimoji="1" lang="ja-JP" altLang="en-US" sz="2000" b="1" dirty="0"/>
              <a:t>関数やクラスを定義</a:t>
            </a:r>
            <a:r>
              <a:rPr kumimoji="1" lang="ja-JP" altLang="en-US" sz="2000" dirty="0"/>
              <a:t>するための </a:t>
            </a:r>
            <a:r>
              <a:rPr kumimoji="1" lang="en-US" altLang="ja-JP" sz="2000" b="1" dirty="0"/>
              <a:t>def</a:t>
            </a:r>
            <a:r>
              <a:rPr kumimoji="1" lang="en-US" altLang="ja-JP" sz="2000" dirty="0"/>
              <a:t> </a:t>
            </a:r>
            <a:r>
              <a:rPr kumimoji="1" lang="ja-JP" altLang="en-US" sz="2000" dirty="0"/>
              <a:t>や </a:t>
            </a:r>
            <a:r>
              <a:rPr kumimoji="1" lang="en-US" altLang="ja-JP" sz="2000" b="1" dirty="0"/>
              <a:t>class</a:t>
            </a:r>
            <a:r>
              <a:rPr kumimoji="1" lang="ja-JP" altLang="en-US" sz="2000" dirty="0"/>
              <a:t>、</a:t>
            </a:r>
            <a:r>
              <a:rPr kumimoji="1" lang="ja-JP" altLang="en-US" sz="2000" b="1" dirty="0"/>
              <a:t>継承</a:t>
            </a:r>
            <a:r>
              <a:rPr kumimoji="1" lang="ja-JP" altLang="en-US" sz="2000" dirty="0"/>
              <a:t>や</a:t>
            </a:r>
            <a:r>
              <a:rPr kumimoji="1" lang="ja-JP" altLang="en-US" sz="2000" b="1" dirty="0"/>
              <a:t>オブジェクトの属性名と値</a:t>
            </a:r>
            <a:r>
              <a:rPr kumimoji="1" lang="ja-JP" altLang="en-US" sz="2000" dirty="0"/>
              <a:t>を操作するための </a:t>
            </a:r>
            <a:r>
              <a:rPr kumimoji="1" lang="en-US" altLang="ja-JP" sz="2000" b="1" dirty="0"/>
              <a:t>super</a:t>
            </a:r>
            <a:r>
              <a:rPr kumimoji="1" lang="en-US" altLang="ja-JP" sz="2000" dirty="0"/>
              <a:t> </a:t>
            </a:r>
            <a:r>
              <a:rPr kumimoji="1" lang="ja-JP" altLang="en-US" sz="2000" dirty="0"/>
              <a:t>や </a:t>
            </a:r>
            <a:r>
              <a:rPr kumimoji="1" lang="en-US" altLang="ja-JP" sz="2000" b="1" dirty="0"/>
              <a:t>vars</a:t>
            </a:r>
            <a:r>
              <a:rPr kumimoji="1" lang="en-US" altLang="ja-JP" sz="2000" dirty="0"/>
              <a:t> </a:t>
            </a:r>
            <a:r>
              <a:rPr kumimoji="1" lang="ja-JP" altLang="en-US" sz="2000" dirty="0"/>
              <a:t>などがある。</a:t>
            </a:r>
          </a:p>
          <a:p>
            <a:pPr marL="0" indent="0">
              <a:buNone/>
            </a:pPr>
            <a:endParaRPr kumimoji="1" lang="en-US" altLang="ja-JP" sz="2000" dirty="0"/>
          </a:p>
          <a:p>
            <a:pPr marL="0" indent="0">
              <a:buNone/>
            </a:pPr>
            <a:r>
              <a:rPr kumimoji="1" lang="ja-JP" altLang="en-US" sz="2000" b="1" u="sng" dirty="0"/>
              <a:t>柔軟性</a:t>
            </a:r>
            <a:endParaRPr lang="en-US" altLang="ja-JP" sz="2000" b="1" u="sng" dirty="0"/>
          </a:p>
          <a:p>
            <a:r>
              <a:rPr lang="ja-JP" altLang="en-US" sz="2000" dirty="0">
                <a:latin typeface="メイリオ" panose="020B0604030504040204" pitchFamily="50" charset="-128"/>
              </a:rPr>
              <a:t>シンプルなスクリプトも作成可能、高度なプログラムも作成可能</a:t>
            </a:r>
            <a:endParaRPr lang="en-US" altLang="ja-JP" sz="2000" b="1" dirty="0"/>
          </a:p>
          <a:p>
            <a:r>
              <a:rPr kumimoji="1" lang="ja-JP" altLang="en-US" sz="2000" b="1" dirty="0"/>
              <a:t>オブジェクト指向</a:t>
            </a:r>
            <a:r>
              <a:rPr kumimoji="1" lang="ja-JP" altLang="en-US" sz="2000" dirty="0"/>
              <a:t>の機能を持ち、</a:t>
            </a:r>
            <a:r>
              <a:rPr kumimoji="1" lang="en-US" altLang="ja-JP" sz="2000" b="1" dirty="0"/>
              <a:t>__</a:t>
            </a:r>
            <a:r>
              <a:rPr kumimoji="1" lang="en-US" altLang="ja-JP" sz="2000" b="1" dirty="0" err="1"/>
              <a:t>init</a:t>
            </a:r>
            <a:r>
              <a:rPr kumimoji="1" lang="en-US" altLang="ja-JP" sz="2000" b="1" dirty="0"/>
              <a:t>__ </a:t>
            </a:r>
            <a:r>
              <a:rPr kumimoji="1" lang="ja-JP" altLang="en-US" sz="2000" dirty="0"/>
              <a:t>や </a:t>
            </a:r>
            <a:r>
              <a:rPr kumimoji="1" lang="en-US" altLang="ja-JP" sz="2000" b="1" dirty="0"/>
              <a:t>self</a:t>
            </a:r>
            <a:r>
              <a:rPr kumimoji="1" lang="en-US" altLang="ja-JP" sz="2000" dirty="0"/>
              <a:t> </a:t>
            </a:r>
            <a:r>
              <a:rPr kumimoji="1" lang="ja-JP" altLang="en-US" sz="2000" dirty="0"/>
              <a:t>のようなキーワードを使用して</a:t>
            </a:r>
            <a:r>
              <a:rPr kumimoji="1" lang="ja-JP" altLang="en-US" sz="2000" b="1" dirty="0"/>
              <a:t>クラス</a:t>
            </a:r>
            <a:r>
              <a:rPr kumimoji="1" lang="ja-JP" altLang="en-US" sz="2000" dirty="0"/>
              <a:t>を利用できる。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361556-1F0E-71C8-8FC4-E12042AFC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913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900" dirty="0"/>
              <a:t>Python</a:t>
            </a:r>
            <a:r>
              <a:rPr lang="ja-JP" altLang="en-US" sz="2900" dirty="0"/>
              <a:t> の主なキーワード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sz="2400" b="1" dirty="0"/>
              <a:t>print</a:t>
            </a:r>
            <a:r>
              <a:rPr lang="en-US" altLang="ja-JP" sz="2400" dirty="0"/>
              <a:t>: 	</a:t>
            </a:r>
            <a:r>
              <a:rPr lang="ja-JP" altLang="en-US" sz="2400" dirty="0"/>
              <a:t>出力</a:t>
            </a:r>
          </a:p>
          <a:p>
            <a:r>
              <a:rPr lang="en-US" altLang="ja-JP" sz="2400" b="1" dirty="0"/>
              <a:t>type</a:t>
            </a:r>
            <a:r>
              <a:rPr lang="en-US" altLang="ja-JP" sz="2400" dirty="0"/>
              <a:t>: 	</a:t>
            </a:r>
            <a:r>
              <a:rPr lang="ja-JP" altLang="en-US" sz="2400" dirty="0"/>
              <a:t>型名（クラス名）の取得</a:t>
            </a:r>
          </a:p>
          <a:p>
            <a:r>
              <a:rPr lang="en-US" altLang="ja-JP" sz="2400" b="1" dirty="0"/>
              <a:t>if</a:t>
            </a:r>
            <a:r>
              <a:rPr lang="en-US" altLang="ja-JP" sz="2400" dirty="0"/>
              <a:t>, </a:t>
            </a:r>
            <a:r>
              <a:rPr lang="en-US" altLang="ja-JP" sz="2400" b="1" dirty="0"/>
              <a:t>else</a:t>
            </a:r>
            <a:r>
              <a:rPr lang="en-US" altLang="ja-JP" sz="2400" dirty="0"/>
              <a:t>: 	</a:t>
            </a:r>
            <a:r>
              <a:rPr lang="ja-JP" altLang="en-US" sz="2400" dirty="0"/>
              <a:t>条件分岐</a:t>
            </a:r>
          </a:p>
          <a:p>
            <a:r>
              <a:rPr lang="en-US" altLang="ja-JP" sz="2400" b="1" dirty="0"/>
              <a:t>for</a:t>
            </a:r>
            <a:r>
              <a:rPr lang="en-US" altLang="ja-JP" sz="2400" dirty="0"/>
              <a:t>, </a:t>
            </a:r>
            <a:r>
              <a:rPr lang="en-US" altLang="ja-JP" sz="2400" b="1" dirty="0"/>
              <a:t>while</a:t>
            </a:r>
            <a:r>
              <a:rPr lang="en-US" altLang="ja-JP" sz="2400" dirty="0"/>
              <a:t>: 	</a:t>
            </a:r>
            <a:r>
              <a:rPr lang="ja-JP" altLang="en-US" sz="2400" dirty="0"/>
              <a:t>繰り返し</a:t>
            </a:r>
          </a:p>
          <a:p>
            <a:r>
              <a:rPr lang="en-US" altLang="ja-JP" sz="2400" b="1" dirty="0"/>
              <a:t>def</a:t>
            </a:r>
            <a:r>
              <a:rPr lang="en-US" altLang="ja-JP" sz="2400" dirty="0"/>
              <a:t>: 		</a:t>
            </a:r>
            <a:r>
              <a:rPr lang="ja-JP" altLang="en-US" sz="2400" dirty="0"/>
              <a:t>関数定義</a:t>
            </a:r>
          </a:p>
          <a:p>
            <a:r>
              <a:rPr lang="en-US" altLang="ja-JP" sz="2400" b="1" dirty="0"/>
              <a:t>return</a:t>
            </a:r>
            <a:r>
              <a:rPr lang="en-US" altLang="ja-JP" sz="2400" dirty="0"/>
              <a:t>: 	</a:t>
            </a:r>
            <a:r>
              <a:rPr lang="ja-JP" altLang="en-US" sz="2400" dirty="0"/>
              <a:t>関数の評価値（戻り値）</a:t>
            </a:r>
          </a:p>
          <a:p>
            <a:r>
              <a:rPr lang="en-US" altLang="ja-JP" sz="2400" b="1" dirty="0"/>
              <a:t>class</a:t>
            </a:r>
            <a:r>
              <a:rPr lang="en-US" altLang="ja-JP" sz="2400" dirty="0"/>
              <a:t>: 	</a:t>
            </a:r>
            <a:r>
              <a:rPr lang="ja-JP" altLang="en-US" sz="2400" dirty="0"/>
              <a:t>クラス定義</a:t>
            </a:r>
          </a:p>
          <a:p>
            <a:r>
              <a:rPr lang="en-US" altLang="ja-JP" sz="2400" b="1" dirty="0"/>
              <a:t>__</a:t>
            </a:r>
            <a:r>
              <a:rPr lang="en-US" altLang="ja-JP" sz="2400" b="1" dirty="0" err="1"/>
              <a:t>init</a:t>
            </a:r>
            <a:r>
              <a:rPr lang="en-US" altLang="ja-JP" sz="2400" b="1" dirty="0"/>
              <a:t>__</a:t>
            </a:r>
            <a:r>
              <a:rPr lang="en-US" altLang="ja-JP" sz="2400" dirty="0"/>
              <a:t>: 	</a:t>
            </a:r>
            <a:r>
              <a:rPr lang="ja-JP" altLang="en-US" sz="2400" dirty="0"/>
              <a:t>オブジェクトの初期化（コンストラクタ）</a:t>
            </a:r>
          </a:p>
          <a:p>
            <a:r>
              <a:rPr lang="en-US" altLang="ja-JP" sz="2400" b="1" dirty="0"/>
              <a:t>self</a:t>
            </a:r>
            <a:r>
              <a:rPr lang="en-US" altLang="ja-JP" sz="2400" dirty="0"/>
              <a:t>: 	</a:t>
            </a:r>
            <a:r>
              <a:rPr lang="ja-JP" altLang="en-US" sz="2400" dirty="0"/>
              <a:t>クラス内での自オブジェクトへのアクセス</a:t>
            </a:r>
          </a:p>
          <a:p>
            <a:r>
              <a:rPr lang="en-US" altLang="ja-JP" sz="2400" b="1" dirty="0"/>
              <a:t>vars</a:t>
            </a:r>
            <a:r>
              <a:rPr lang="en-US" altLang="ja-JP" sz="2400" dirty="0"/>
              <a:t>: 	</a:t>
            </a:r>
            <a:r>
              <a:rPr lang="ja-JP" altLang="en-US" sz="2400" dirty="0"/>
              <a:t>オブジェクトの属性名と値の取得</a:t>
            </a:r>
          </a:p>
          <a:p>
            <a:r>
              <a:rPr lang="en-US" altLang="ja-JP" sz="2400" b="1" dirty="0"/>
              <a:t>super</a:t>
            </a:r>
            <a:r>
              <a:rPr lang="en-US" altLang="ja-JP" sz="2400" dirty="0"/>
              <a:t>:	 </a:t>
            </a:r>
            <a:r>
              <a:rPr lang="ja-JP" altLang="en-US" sz="2400" dirty="0"/>
              <a:t>親クラス（スーパークラス）へのアクセス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629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8D7222-1856-6645-3CE2-395819ACF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の特性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BB49B0-B47B-49B9-CA33-037621292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動的型付け</a:t>
            </a:r>
            <a:endParaRPr kumimoji="1" lang="en-US" altLang="ja-JP" sz="2400" b="1" dirty="0"/>
          </a:p>
          <a:p>
            <a:r>
              <a:rPr kumimoji="1" lang="en-US" altLang="ja-JP" sz="2400" dirty="0"/>
              <a:t>Python </a:t>
            </a:r>
            <a:r>
              <a:rPr kumimoji="1" lang="ja-JP" altLang="en-US" sz="2400" dirty="0"/>
              <a:t>では、変数</a:t>
            </a:r>
            <a:r>
              <a:rPr lang="ja-JP" altLang="en-US" sz="2400" dirty="0"/>
              <a:t>を</a:t>
            </a:r>
            <a:r>
              <a:rPr kumimoji="1" lang="ja-JP" altLang="en-US" sz="2400" dirty="0"/>
              <a:t>宣言</a:t>
            </a:r>
            <a:r>
              <a:rPr lang="ja-JP" altLang="en-US" sz="2400" dirty="0"/>
              <a:t>する際に</a:t>
            </a:r>
            <a:r>
              <a:rPr kumimoji="1" lang="ja-JP" altLang="en-US" sz="2400" dirty="0"/>
              <a:t>データ型</a:t>
            </a:r>
            <a:r>
              <a:rPr lang="ja-JP" altLang="en-US" sz="2400" dirty="0"/>
              <a:t>の</a:t>
            </a:r>
            <a:r>
              <a:rPr kumimoji="1" lang="ja-JP" altLang="en-US" sz="2400" dirty="0"/>
              <a:t>指定が不要</a:t>
            </a:r>
            <a:endParaRPr kumimoji="1" lang="en-US" altLang="ja-JP" sz="2400" dirty="0"/>
          </a:p>
          <a:p>
            <a:r>
              <a:rPr kumimoji="1" lang="en-US" altLang="ja-JP" sz="2400" dirty="0"/>
              <a:t>Java</a:t>
            </a:r>
            <a:r>
              <a:rPr lang="ja-JP" altLang="en-US" sz="2400" dirty="0"/>
              <a:t>  </a:t>
            </a:r>
            <a:r>
              <a:rPr kumimoji="1" lang="ja-JP" altLang="en-US" sz="2400" dirty="0"/>
              <a:t>や </a:t>
            </a:r>
            <a:r>
              <a:rPr kumimoji="1" lang="en-US" altLang="ja-JP" sz="2400" dirty="0"/>
              <a:t>C++ </a:t>
            </a:r>
            <a:r>
              <a:rPr kumimoji="1" lang="ja-JP" altLang="en-US" sz="2400" dirty="0"/>
              <a:t>は、変数の宣言時にデータ型の指定が必要である静的片付け言語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b="1" dirty="0"/>
              <a:t>多様な標準ライブラリ</a:t>
            </a:r>
            <a:endParaRPr kumimoji="1" lang="en-US" altLang="ja-JP" sz="2400" b="1" dirty="0"/>
          </a:p>
          <a:p>
            <a:r>
              <a:rPr kumimoji="1" lang="ja-JP" altLang="en-US" sz="2400" dirty="0"/>
              <a:t>データ処理、言語処理、</a:t>
            </a:r>
            <a:r>
              <a:rPr kumimoji="1" lang="en-US" altLang="ja-JP" sz="2400" dirty="0"/>
              <a:t>Web</a:t>
            </a:r>
            <a:r>
              <a:rPr kumimoji="1" lang="ja-JP" altLang="en-US" sz="2400" dirty="0"/>
              <a:t>開発、データベース接続など、多岐にわたる領域でのライブラリを持つ</a:t>
            </a:r>
          </a:p>
          <a:p>
            <a:pPr marL="0" indent="0">
              <a:buNone/>
            </a:pPr>
            <a:r>
              <a:rPr kumimoji="1" lang="ja-JP" altLang="en-US" sz="2400" b="1" dirty="0"/>
              <a:t>クロスプラットフォーム</a:t>
            </a:r>
            <a:endParaRPr kumimoji="1" lang="en-US" altLang="ja-JP" sz="2400" b="1" dirty="0"/>
          </a:p>
          <a:p>
            <a:r>
              <a:rPr kumimoji="1" lang="en-US" altLang="ja-JP" sz="2400" dirty="0"/>
              <a:t>Python </a:t>
            </a:r>
            <a:r>
              <a:rPr kumimoji="1" lang="ja-JP" altLang="en-US" sz="2400" dirty="0"/>
              <a:t>は多くの </a:t>
            </a:r>
            <a:r>
              <a:rPr kumimoji="1" lang="en-US" altLang="ja-JP" sz="2400" dirty="0"/>
              <a:t>OS </a:t>
            </a:r>
            <a:r>
              <a:rPr kumimoji="1" lang="ja-JP" altLang="en-US" sz="2400" dirty="0"/>
              <a:t>で動作する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2FA885-9FD1-F510-F737-91078D4D8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575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2F6428-E438-CA68-89EA-825551F2F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のコーディングスタイル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4071DE-946E-822A-4238-B72B84123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749300"/>
            <a:ext cx="8695155" cy="6068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インデントによるブロックの区切り</a:t>
            </a:r>
            <a:endParaRPr kumimoji="1" lang="en-US" altLang="ja-JP" sz="2400" b="1" dirty="0"/>
          </a:p>
          <a:p>
            <a:r>
              <a:rPr kumimoji="1" lang="en-US" altLang="ja-JP" sz="2400" dirty="0"/>
              <a:t>Python</a:t>
            </a:r>
            <a:r>
              <a:rPr lang="ja-JP" altLang="en-US" sz="2400" dirty="0"/>
              <a:t> はコードブロックを</a:t>
            </a:r>
            <a:r>
              <a:rPr kumimoji="1" lang="ja-JP" altLang="en-US" sz="2400" dirty="0"/>
              <a:t>波括弧（</a:t>
            </a:r>
            <a:r>
              <a:rPr kumimoji="1" lang="en-US" altLang="ja-JP" sz="2400" dirty="0"/>
              <a:t>{}</a:t>
            </a:r>
            <a:r>
              <a:rPr kumimoji="1" lang="ja-JP" altLang="en-US" sz="2400" dirty="0"/>
              <a:t>）ではなく、インデントで区切る</a:t>
            </a:r>
            <a:endParaRPr kumimoji="1" lang="en-US" altLang="ja-JP" sz="2400" dirty="0"/>
          </a:p>
          <a:p>
            <a:r>
              <a:rPr lang="ja-JP" altLang="en-US" sz="2400" dirty="0"/>
              <a:t>字下げは、通常「</a:t>
            </a:r>
            <a:r>
              <a:rPr lang="ja-JP" altLang="en-US" sz="2400" b="1" dirty="0"/>
              <a:t>タブ</a:t>
            </a:r>
            <a:r>
              <a:rPr lang="ja-JP" altLang="en-US" sz="2400" dirty="0"/>
              <a:t>」</a:t>
            </a:r>
            <a:r>
              <a:rPr lang="ja-JP" altLang="en-US" sz="2400" b="1" dirty="0"/>
              <a:t>または</a:t>
            </a:r>
            <a:r>
              <a:rPr lang="ja-JP" altLang="en-US" sz="2400" dirty="0"/>
              <a:t>「</a:t>
            </a:r>
            <a:r>
              <a:rPr lang="ja-JP" altLang="en-US" sz="2400" b="1" dirty="0"/>
              <a:t>４つの半角スペース</a:t>
            </a:r>
            <a:r>
              <a:rPr lang="ja-JP" altLang="en-US" sz="2400" dirty="0"/>
              <a:t>」の</a:t>
            </a:r>
            <a:r>
              <a:rPr lang="ja-JP" altLang="en-US" sz="2400" b="1" dirty="0"/>
              <a:t>いずれか</a:t>
            </a:r>
            <a:r>
              <a:rPr lang="ja-JP" altLang="en-US" sz="2400" dirty="0"/>
              <a:t>を使用。（字下げをするときは、タブとスペースを</a:t>
            </a:r>
            <a:r>
              <a:rPr lang="ja-JP" altLang="en-US" sz="2400" b="1" dirty="0"/>
              <a:t>混在させない</a:t>
            </a:r>
            <a:r>
              <a:rPr lang="ja-JP" altLang="en-US" sz="2400" dirty="0"/>
              <a:t>ように注意してください）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空白行</a:t>
            </a:r>
            <a:endParaRPr lang="en-US" altLang="ja-JP" sz="2400" b="1" dirty="0"/>
          </a:p>
          <a:p>
            <a:r>
              <a:rPr kumimoji="1" lang="ja-JP" altLang="en-US" sz="2400" b="1" dirty="0"/>
              <a:t>プログラムを読みやすく</a:t>
            </a:r>
            <a:r>
              <a:rPr kumimoji="1" lang="ja-JP" altLang="en-US" sz="2400" dirty="0"/>
              <a:t>するために、</a:t>
            </a:r>
            <a:r>
              <a:rPr kumimoji="1" lang="ja-JP" altLang="en-US" sz="2400" b="1" dirty="0"/>
              <a:t>空白行</a:t>
            </a:r>
            <a:r>
              <a:rPr kumimoji="1" lang="ja-JP" altLang="en-US" sz="2400" dirty="0"/>
              <a:t>を挿入できる</a:t>
            </a:r>
            <a:endParaRPr kumimoji="1"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b="1" dirty="0"/>
              <a:t>コメント</a:t>
            </a:r>
            <a:endParaRPr kumimoji="1" lang="en-US" altLang="ja-JP" sz="2400" b="1" dirty="0"/>
          </a:p>
          <a:p>
            <a:r>
              <a:rPr lang="ja-JP" altLang="en-US" sz="2400" dirty="0"/>
              <a:t>コメントは 、説明を書いたもの</a:t>
            </a:r>
            <a:endParaRPr lang="en-US" altLang="ja-JP" sz="2400" dirty="0"/>
          </a:p>
          <a:p>
            <a:r>
              <a:rPr lang="ja-JP" altLang="en-US" sz="2400" dirty="0"/>
              <a:t>コメントは、行の先頭に「</a:t>
            </a:r>
            <a:r>
              <a:rPr lang="en-US" altLang="ja-JP" sz="2400" dirty="0"/>
              <a:t>#</a:t>
            </a:r>
            <a:r>
              <a:rPr lang="ja-JP" altLang="en-US" sz="2400" dirty="0"/>
              <a:t>」を記述する。</a:t>
            </a:r>
            <a:endParaRPr lang="en-US" altLang="ja-JP" sz="2400" dirty="0"/>
          </a:p>
          <a:p>
            <a:r>
              <a:rPr lang="ja-JP" altLang="en-US" sz="2400" b="1" dirty="0"/>
              <a:t>コメント</a:t>
            </a:r>
            <a:r>
              <a:rPr lang="ja-JP" altLang="en-US" sz="2400" dirty="0"/>
              <a:t>の</a:t>
            </a:r>
            <a:r>
              <a:rPr lang="ja-JP" altLang="en-US" sz="2400" b="1" dirty="0"/>
              <a:t>記述内容は自由</a:t>
            </a:r>
            <a:r>
              <a:rPr lang="ja-JP" altLang="en-US" sz="2400" dirty="0"/>
              <a:t>である。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6CF18E-FFCF-0283-C6A4-A971E151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223781C-CB08-C818-0157-67CCCC4E8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620" y="2650221"/>
            <a:ext cx="2020518" cy="133514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DCF2AFD-2A2A-4E98-AA28-EF55F8A90F95}"/>
              </a:ext>
            </a:extLst>
          </p:cNvPr>
          <p:cNvSpPr txBox="1"/>
          <p:nvPr/>
        </p:nvSpPr>
        <p:spPr>
          <a:xfrm>
            <a:off x="6609128" y="3038878"/>
            <a:ext cx="15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if </a:t>
            </a:r>
            <a:r>
              <a:rPr kumimoji="1" lang="ja-JP" altLang="en-US" dirty="0"/>
              <a:t>での字下げ</a:t>
            </a:r>
          </a:p>
        </p:txBody>
      </p:sp>
    </p:spTree>
    <p:extLst>
      <p:ext uri="{BB962C8B-B14F-4D97-AF65-F5344CB8AC3E}">
        <p14:creationId xmlns:p14="http://schemas.microsoft.com/office/powerpoint/2010/main" val="539288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7"/>
            <a:ext cx="4939868" cy="1742273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演習２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ja-JP" altLang="en-US" sz="2400" b="1" dirty="0"/>
              <a:t>２５、２６</a:t>
            </a:r>
            <a:endParaRPr lang="en-US" altLang="ja-JP" sz="2400" b="1" dirty="0"/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if, for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ブロック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字下げ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25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52938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4F80DE7-F8DF-A64E-B963-52EBD27DD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045" y="3091259"/>
            <a:ext cx="6326798" cy="2355841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0" i="0" dirty="0">
                <a:effectLst/>
                <a:latin typeface="Merriweather" panose="00000500000000000000" pitchFamily="2" charset="0"/>
                <a:hlinkClick r:id="rId3"/>
              </a:rPr>
              <a:t>https://trinket.io/python/6c652f1c2f</a:t>
            </a:r>
            <a:endParaRPr lang="en-US" altLang="ja-JP" b="0" i="0" dirty="0">
              <a:effectLst/>
              <a:latin typeface="Merriweather" panose="00000500000000000000" pitchFamily="2" charset="0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/>
              <a:t>実行が開始しないときは、「</a:t>
            </a:r>
            <a:r>
              <a:rPr lang="ja-JP" altLang="en-US" sz="2400" b="1" dirty="0"/>
              <a:t>実行ボタン</a:t>
            </a:r>
            <a:r>
              <a:rPr lang="ja-JP" altLang="en-US" sz="2400" dirty="0"/>
              <a:t>」で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r>
              <a:rPr lang="ja-JP" altLang="en-US" sz="2400" dirty="0"/>
              <a:t>ソースコードを</a:t>
            </a:r>
            <a:r>
              <a:rPr lang="ja-JP" altLang="en-US" sz="2400" b="1" dirty="0"/>
              <a:t>書き替えて再度実行</a:t>
            </a:r>
            <a:r>
              <a:rPr lang="ja-JP" altLang="en-US" sz="2400" dirty="0"/>
              <a:t>することも可能</a:t>
            </a:r>
            <a:endParaRPr lang="en-US" altLang="ja-JP" sz="24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BF72D09-CF18-54A3-05FD-E404CF41A5B1}"/>
              </a:ext>
            </a:extLst>
          </p:cNvPr>
          <p:cNvSpPr/>
          <p:nvPr/>
        </p:nvSpPr>
        <p:spPr>
          <a:xfrm>
            <a:off x="2046257" y="3123662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AD8014-F1FA-FD2C-BE48-B1D2447AF855}"/>
              </a:ext>
            </a:extLst>
          </p:cNvPr>
          <p:cNvSpPr txBox="1"/>
          <p:nvPr/>
        </p:nvSpPr>
        <p:spPr>
          <a:xfrm>
            <a:off x="2992988" y="2661997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4294311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③ プログラムを</a:t>
            </a:r>
            <a:r>
              <a:rPr lang="ja-JP" altLang="en-US" b="1" dirty="0"/>
              <a:t>書き換えて実行</a:t>
            </a:r>
            <a:r>
              <a:rPr lang="ja-JP" altLang="en-US" dirty="0"/>
              <a:t>し、</a:t>
            </a:r>
            <a:r>
              <a:rPr lang="ja-JP" altLang="en-US" b="1" dirty="0"/>
              <a:t>結果の変化</a:t>
            </a:r>
            <a:r>
              <a:rPr lang="ja-JP" altLang="en-US" dirty="0"/>
              <a:t>を見る（どう書き換えるかは各自で考えてみる）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27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228B09E-2E2A-EF96-6EA1-C331C7B50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79" y="2016973"/>
            <a:ext cx="8938442" cy="292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70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EB71EA-2504-2400-FC39-7868C5A50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プログラムの基本構造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373BCBA-B181-DA4D-C392-8799DFFF2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44894"/>
            <a:ext cx="8461208" cy="62766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en-US" altLang="ja-JP" sz="2400" dirty="0"/>
              <a:t>Python </a:t>
            </a:r>
            <a:r>
              <a:rPr kumimoji="1" lang="ja-JP" altLang="en-US" sz="2400" dirty="0"/>
              <a:t>プログラムの保存と実行</a:t>
            </a:r>
            <a:endParaRPr kumimoji="1" lang="en-US" altLang="ja-JP" sz="2400" dirty="0"/>
          </a:p>
          <a:p>
            <a:r>
              <a:rPr lang="ja-JP" altLang="en-US" sz="2400" dirty="0"/>
              <a:t>通常、</a:t>
            </a:r>
            <a:r>
              <a:rPr lang="en-US" altLang="ja-JP" sz="2400" dirty="0"/>
              <a:t>Python </a:t>
            </a:r>
            <a:r>
              <a:rPr lang="ja-JP" altLang="en-US" sz="2400" dirty="0"/>
              <a:t>プログラムを</a:t>
            </a:r>
            <a:r>
              <a:rPr kumimoji="1" lang="ja-JP" altLang="en-US" sz="2400" b="1" dirty="0"/>
              <a:t>ファイルに保存する</a:t>
            </a:r>
            <a:r>
              <a:rPr kumimoji="1" lang="ja-JP" altLang="en-US" sz="2400" dirty="0"/>
              <a:t>際の</a:t>
            </a:r>
            <a:r>
              <a:rPr kumimoji="1" lang="ja-JP" altLang="en-US" sz="2400" b="1" dirty="0"/>
              <a:t>拡張子は通常「</a:t>
            </a:r>
            <a:r>
              <a:rPr lang="en-US" altLang="ja-JP" sz="2400" b="1" dirty="0"/>
              <a:t>.</a:t>
            </a:r>
            <a:r>
              <a:rPr lang="en-US" altLang="ja-JP" sz="2400" b="1" dirty="0" err="1"/>
              <a:t>py</a:t>
            </a:r>
            <a:r>
              <a:rPr lang="ja-JP" altLang="en-US" sz="2400" b="1" dirty="0"/>
              <a:t>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r>
              <a:rPr lang="ja-JP" altLang="en-US" sz="2400" dirty="0"/>
              <a:t>ファイルに</a:t>
            </a:r>
            <a:r>
              <a:rPr lang="ja-JP" altLang="en-US" sz="2400" b="1" u="sng" dirty="0"/>
              <a:t>保存せずに実行することも可能</a:t>
            </a:r>
            <a:endParaRPr lang="en-US" altLang="ja-JP" sz="2400" b="1" u="sng" dirty="0"/>
          </a:p>
          <a:p>
            <a:pPr marL="0" indent="0">
              <a:buNone/>
            </a:pPr>
            <a:r>
              <a:rPr kumimoji="1" lang="ja-JP" altLang="en-US" sz="2400" dirty="0"/>
              <a:t>② </a:t>
            </a:r>
            <a:r>
              <a:rPr kumimoji="1" lang="ja-JP" altLang="en-US" sz="2400" b="1" dirty="0"/>
              <a:t>コメント</a:t>
            </a:r>
            <a:r>
              <a:rPr kumimoji="1" lang="ja-JP" altLang="en-US" sz="2400" dirty="0"/>
              <a:t>はプログラム内で説明を追加するために使用。</a:t>
            </a:r>
            <a:r>
              <a:rPr kumimoji="1" lang="ja-JP" altLang="en-US" sz="2400" b="1" dirty="0"/>
              <a:t>コメントは行の先頭に「</a:t>
            </a:r>
            <a:r>
              <a:rPr kumimoji="1" lang="en-US" altLang="ja-JP" sz="2400" b="1" dirty="0"/>
              <a:t>#</a:t>
            </a:r>
            <a:r>
              <a:rPr kumimoji="1" lang="ja-JP" altLang="en-US" sz="2400" b="1" dirty="0"/>
              <a:t>」</a:t>
            </a:r>
            <a:r>
              <a:rPr kumimoji="1" lang="ja-JP" altLang="en-US" sz="2400" dirty="0"/>
              <a:t>を</a:t>
            </a:r>
            <a:r>
              <a:rPr lang="ja-JP" altLang="en-US" sz="2400" dirty="0"/>
              <a:t>書く</a:t>
            </a:r>
            <a:r>
              <a:rPr kumimoji="1" lang="ja-JP" altLang="en-US" sz="2400" dirty="0"/>
              <a:t>。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③ 次の基礎を知っておく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</a:t>
            </a:r>
            <a:r>
              <a:rPr kumimoji="1" lang="ja-JP" altLang="en-US" sz="2400" b="1" dirty="0"/>
              <a:t>変数と代入</a:t>
            </a:r>
            <a:r>
              <a:rPr kumimoji="1" lang="ja-JP" altLang="en-US" sz="2400" dirty="0"/>
              <a:t>： 「</a:t>
            </a:r>
            <a:r>
              <a:rPr kumimoji="1" lang="en-US" altLang="ja-JP" sz="2400" dirty="0"/>
              <a:t>x = 10</a:t>
            </a:r>
            <a:r>
              <a:rPr kumimoji="1" lang="ja-JP" altLang="en-US" sz="2400" dirty="0"/>
              <a:t>」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b="1" dirty="0"/>
              <a:t>データ型</a:t>
            </a:r>
            <a:r>
              <a:rPr lang="ja-JP" altLang="en-US" sz="2400" dirty="0"/>
              <a:t>：　整数、浮動小数点数、文字列、リストなど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</a:t>
            </a:r>
            <a:r>
              <a:rPr kumimoji="1" lang="ja-JP" altLang="en-US" sz="2400" b="1" dirty="0"/>
              <a:t>四則演算</a:t>
            </a:r>
            <a:r>
              <a:rPr kumimoji="1" lang="ja-JP" altLang="en-US" sz="2400" dirty="0"/>
              <a:t>： </a:t>
            </a:r>
            <a:r>
              <a:rPr kumimoji="1" lang="en-US" altLang="ja-JP" sz="2400" dirty="0"/>
              <a:t>+ - * /</a:t>
            </a:r>
          </a:p>
          <a:p>
            <a:pPr marL="0" indent="0">
              <a:buNone/>
            </a:pPr>
            <a:r>
              <a:rPr kumimoji="1" lang="ja-JP" altLang="en-US" sz="2400" dirty="0"/>
              <a:t>　</a:t>
            </a:r>
            <a:r>
              <a:rPr lang="ja-JP" altLang="en-US" sz="2400" b="1" dirty="0"/>
              <a:t>比較演算</a:t>
            </a:r>
            <a:r>
              <a:rPr lang="ja-JP" altLang="en-US" sz="2400" dirty="0"/>
              <a:t>：</a:t>
            </a:r>
            <a:r>
              <a:rPr lang="en-US" altLang="ja-JP" sz="2400" dirty="0"/>
              <a:t>== != &lt; &gt;  &lt;= &gt;=</a:t>
            </a:r>
            <a:r>
              <a:rPr lang="ja-JP" altLang="en-US" sz="2400" dirty="0"/>
              <a:t>         </a:t>
            </a:r>
            <a:r>
              <a:rPr lang="ja-JP" altLang="en-US" sz="2400" b="1" dirty="0"/>
              <a:t>論理演算</a:t>
            </a:r>
            <a:r>
              <a:rPr lang="en-US" altLang="ja-JP" sz="2400" dirty="0"/>
              <a:t>: and or not</a:t>
            </a:r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b="1" dirty="0"/>
              <a:t>条件分岐</a:t>
            </a:r>
            <a:r>
              <a:rPr lang="en-US" altLang="ja-JP" sz="2400" dirty="0"/>
              <a:t>: if</a:t>
            </a:r>
            <a:r>
              <a:rPr lang="ja-JP" altLang="en-US" sz="2400" dirty="0"/>
              <a:t> </a:t>
            </a:r>
            <a:r>
              <a:rPr lang="en-US" altLang="ja-JP" sz="2400" dirty="0"/>
              <a:t>else</a:t>
            </a:r>
            <a:r>
              <a:rPr lang="ja-JP" altLang="en-US" sz="2400" dirty="0"/>
              <a:t>    </a:t>
            </a:r>
            <a:r>
              <a:rPr lang="ja-JP" altLang="en-US" sz="2400" b="1" dirty="0"/>
              <a:t>繰り返し</a:t>
            </a:r>
            <a:r>
              <a:rPr lang="en-US" altLang="ja-JP" sz="2400" dirty="0"/>
              <a:t>: for while</a:t>
            </a:r>
            <a:r>
              <a:rPr lang="ja-JP" altLang="en-US" sz="2400" dirty="0"/>
              <a:t>    </a:t>
            </a:r>
            <a:r>
              <a:rPr lang="ja-JP" altLang="en-US" sz="2400" b="1" dirty="0"/>
              <a:t>関数定義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④ 条件分岐、繰り返し、関数定義</a:t>
            </a:r>
            <a:r>
              <a:rPr lang="ja-JP" altLang="en-US" sz="2400" dirty="0"/>
              <a:t>では、</a:t>
            </a:r>
            <a:r>
              <a:rPr lang="ja-JP" altLang="en-US" sz="2400" b="1" dirty="0"/>
              <a:t>ブロックの範囲</a:t>
            </a:r>
            <a:r>
              <a:rPr lang="ja-JP" altLang="en-US" sz="2400" dirty="0"/>
              <a:t>を指定するために</a:t>
            </a:r>
            <a:r>
              <a:rPr lang="ja-JP" altLang="en-US" sz="2400" b="1" dirty="0"/>
              <a:t>字下げ</a:t>
            </a:r>
            <a:r>
              <a:rPr lang="ja-JP" altLang="en-US" sz="2400" dirty="0"/>
              <a:t>を行う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46D6DC-372D-5F2E-0BD8-476B23BC4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67876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2-3. Google </a:t>
            </a:r>
            <a:r>
              <a:rPr lang="en-US" altLang="ja-JP" sz="4500" dirty="0" err="1">
                <a:solidFill>
                  <a:schemeClr val="tx2"/>
                </a:solidFill>
              </a:rPr>
              <a:t>Colaboratory</a:t>
            </a:r>
            <a:r>
              <a:rPr lang="en-US" altLang="ja-JP" sz="4500" dirty="0">
                <a:solidFill>
                  <a:schemeClr val="tx2"/>
                </a:solidFill>
              </a:rPr>
              <a:t> </a:t>
            </a:r>
            <a:r>
              <a:rPr lang="ja-JP" altLang="en-US" sz="4500" dirty="0">
                <a:solidFill>
                  <a:schemeClr val="tx2"/>
                </a:solidFill>
              </a:rPr>
              <a:t>の活用</a:t>
            </a: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956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57186" y="2101850"/>
            <a:ext cx="6662964" cy="44537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 視野の広がりと実力の成長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 人工知能、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IT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分野での問題解決能力の向上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 将来のキャリアとの関連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053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/>
              <a:t>Google Colaboratory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0558DDF-98E0-43A8-8B8E-5BB88D48B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5" y="791399"/>
            <a:ext cx="5045511" cy="2755058"/>
          </a:xfrm>
          <a:prstGeom prst="rect">
            <a:avLst/>
          </a:prstGeom>
        </p:spPr>
      </p:pic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A1DC3C08-04DB-474F-9FEC-AF2C2226EBA3}"/>
              </a:ext>
            </a:extLst>
          </p:cNvPr>
          <p:cNvSpPr txBox="1">
            <a:spLocks/>
          </p:cNvSpPr>
          <p:nvPr/>
        </p:nvSpPr>
        <p:spPr>
          <a:xfrm>
            <a:off x="237440" y="3837765"/>
            <a:ext cx="9144000" cy="2815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URL: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3"/>
              </a:rPr>
              <a:t>https://colab.research.google.com/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オンラインで動く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Python 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のノートブック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の機能を持つ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Python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や種々の機能が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インストール済み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本格的な利用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には，</a:t>
            </a: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Google 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アカウントが必要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377" y="749930"/>
            <a:ext cx="2523495" cy="311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89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F42AEF-B08F-437D-9221-B23CF382D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en-US" altLang="ja-JP" dirty="0"/>
              <a:t> </a:t>
            </a:r>
            <a:r>
              <a:rPr lang="ja-JP" altLang="en-US" dirty="0"/>
              <a:t>の全体画面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41B69F-7CA2-436D-B261-E84CD5DC2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D6F62B7-F711-49BA-9A01-438FB52A0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512" y="861570"/>
            <a:ext cx="3362766" cy="499791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CCF2DCE-31E4-4903-9C8C-77136399F330}"/>
              </a:ext>
            </a:extLst>
          </p:cNvPr>
          <p:cNvSpPr txBox="1"/>
          <p:nvPr/>
        </p:nvSpPr>
        <p:spPr>
          <a:xfrm>
            <a:off x="3257550" y="5964860"/>
            <a:ext cx="4195739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Web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ブラウザの画面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70AE1E-983B-4862-829B-3457EECAB4AE}"/>
              </a:ext>
            </a:extLst>
          </p:cNvPr>
          <p:cNvSpPr/>
          <p:nvPr/>
        </p:nvSpPr>
        <p:spPr>
          <a:xfrm>
            <a:off x="3037974" y="1833470"/>
            <a:ext cx="439153" cy="1515596"/>
          </a:xfrm>
          <a:prstGeom prst="rect">
            <a:avLst/>
          </a:prstGeom>
          <a:noFill/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25FA58C-0C0F-43F1-B8A0-ACFD19C81443}"/>
              </a:ext>
            </a:extLst>
          </p:cNvPr>
          <p:cNvSpPr txBox="1"/>
          <p:nvPr/>
        </p:nvSpPr>
        <p:spPr>
          <a:xfrm>
            <a:off x="0" y="1991103"/>
            <a:ext cx="2971384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メニュー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（目次，検索と置換，変数，ファイル）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20C5993-CF72-4B64-AE74-C057F45C8B32}"/>
              </a:ext>
            </a:extLst>
          </p:cNvPr>
          <p:cNvSpPr/>
          <p:nvPr/>
        </p:nvSpPr>
        <p:spPr>
          <a:xfrm flipV="1">
            <a:off x="3543717" y="1561208"/>
            <a:ext cx="2935288" cy="260230"/>
          </a:xfrm>
          <a:prstGeom prst="rect">
            <a:avLst/>
          </a:prstGeom>
          <a:noFill/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6E22D6B-4D1B-4CE5-B959-99836D7016A3}"/>
              </a:ext>
            </a:extLst>
          </p:cNvPr>
          <p:cNvSpPr txBox="1"/>
          <p:nvPr/>
        </p:nvSpPr>
        <p:spPr>
          <a:xfrm>
            <a:off x="6479005" y="1259056"/>
            <a:ext cx="182841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メニュー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B196387-7AD1-419E-8475-336F9CB27008}"/>
              </a:ext>
            </a:extLst>
          </p:cNvPr>
          <p:cNvSpPr/>
          <p:nvPr/>
        </p:nvSpPr>
        <p:spPr>
          <a:xfrm flipV="1">
            <a:off x="3543717" y="1860988"/>
            <a:ext cx="1226804" cy="260230"/>
          </a:xfrm>
          <a:prstGeom prst="rect">
            <a:avLst/>
          </a:prstGeom>
          <a:noFill/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A891376-CC4E-4950-912E-3AED1CEF7776}"/>
              </a:ext>
            </a:extLst>
          </p:cNvPr>
          <p:cNvSpPr/>
          <p:nvPr/>
        </p:nvSpPr>
        <p:spPr>
          <a:xfrm flipV="1">
            <a:off x="3562231" y="2263595"/>
            <a:ext cx="2856615" cy="3595893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F89C7F2-7E2C-4156-AFA6-A6EC6F4C212A}"/>
              </a:ext>
            </a:extLst>
          </p:cNvPr>
          <p:cNvSpPr txBox="1"/>
          <p:nvPr/>
        </p:nvSpPr>
        <p:spPr>
          <a:xfrm>
            <a:off x="4849305" y="1860988"/>
            <a:ext cx="387642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コードセル，テキストセルの追加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3ECF4E7-13B2-45E1-ADD2-F0E51AFC2569}"/>
              </a:ext>
            </a:extLst>
          </p:cNvPr>
          <p:cNvSpPr txBox="1"/>
          <p:nvPr/>
        </p:nvSpPr>
        <p:spPr>
          <a:xfrm>
            <a:off x="6521278" y="3444739"/>
            <a:ext cx="262272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コードセル，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テキストセルの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並び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930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474F5B-34CF-4BDF-8FBE-200E7B3DD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en-US" altLang="ja-JP" dirty="0"/>
              <a:t> </a:t>
            </a:r>
            <a:r>
              <a:rPr lang="ja-JP" altLang="en-US" dirty="0"/>
              <a:t>のノートブック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F8E0BD-F682-400F-93B0-74192A91E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60779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コードセル</a:t>
            </a:r>
            <a:r>
              <a:rPr lang="ja-JP" altLang="en-US" dirty="0"/>
              <a:t>，</a:t>
            </a:r>
            <a:r>
              <a:rPr lang="ja-JP" altLang="en-US" b="1" dirty="0">
                <a:solidFill>
                  <a:srgbClr val="C00000"/>
                </a:solidFill>
              </a:rPr>
              <a:t>テキストセル</a:t>
            </a:r>
            <a:r>
              <a:rPr lang="ja-JP" altLang="en-US" dirty="0"/>
              <a:t>の２種類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コードセル</a:t>
            </a:r>
            <a:r>
              <a:rPr lang="ja-JP" altLang="en-US" dirty="0"/>
              <a:t>： </a:t>
            </a:r>
            <a:r>
              <a:rPr lang="en-US" altLang="ja-JP" dirty="0"/>
              <a:t>Python </a:t>
            </a:r>
            <a:r>
              <a:rPr lang="ja-JP" altLang="en-US" dirty="0"/>
              <a:t>プログラム，コマンド，実行結果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テキストセル</a:t>
            </a:r>
            <a:r>
              <a:rPr lang="ja-JP" altLang="en-US" dirty="0"/>
              <a:t>：説明文，図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D5F09B-715D-487E-96B5-1AEB3D07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93C9DB6-2837-4C62-B3D2-566EC4BA48EF}"/>
              </a:ext>
            </a:extLst>
          </p:cNvPr>
          <p:cNvSpPr txBox="1"/>
          <p:nvPr/>
        </p:nvSpPr>
        <p:spPr>
          <a:xfrm>
            <a:off x="4974496" y="2788635"/>
            <a:ext cx="2031325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テキストセル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1BCB0C1-C06A-4D79-BB5A-BB0A56479839}"/>
              </a:ext>
            </a:extLst>
          </p:cNvPr>
          <p:cNvSpPr txBox="1"/>
          <p:nvPr/>
        </p:nvSpPr>
        <p:spPr>
          <a:xfrm>
            <a:off x="4974496" y="3457232"/>
            <a:ext cx="172354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コードセル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4EE1A5B-50D5-43B4-85D0-B1D4C84CB6AC}"/>
              </a:ext>
            </a:extLst>
          </p:cNvPr>
          <p:cNvSpPr txBox="1"/>
          <p:nvPr/>
        </p:nvSpPr>
        <p:spPr>
          <a:xfrm>
            <a:off x="4974496" y="4818858"/>
            <a:ext cx="2031325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テキストセル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21DC2B4-C57B-4C70-BF39-64997678B5EB}"/>
              </a:ext>
            </a:extLst>
          </p:cNvPr>
          <p:cNvSpPr txBox="1"/>
          <p:nvPr/>
        </p:nvSpPr>
        <p:spPr>
          <a:xfrm>
            <a:off x="4926526" y="5835793"/>
            <a:ext cx="172354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コードセル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583" y="2774760"/>
            <a:ext cx="2938272" cy="4114865"/>
          </a:xfrm>
          <a:prstGeom prst="rect">
            <a:avLst/>
          </a:prstGeom>
        </p:spPr>
      </p:pic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2B1F04AD-4C59-4274-9918-38343D2041EA}"/>
              </a:ext>
            </a:extLst>
          </p:cNvPr>
          <p:cNvCxnSpPr>
            <a:cxnSpLocks/>
          </p:cNvCxnSpPr>
          <p:nvPr/>
        </p:nvCxnSpPr>
        <p:spPr>
          <a:xfrm flipH="1">
            <a:off x="4067549" y="3012388"/>
            <a:ext cx="782306" cy="70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2B1F04AD-4C59-4274-9918-38343D2041EA}"/>
              </a:ext>
            </a:extLst>
          </p:cNvPr>
          <p:cNvCxnSpPr>
            <a:cxnSpLocks/>
          </p:cNvCxnSpPr>
          <p:nvPr/>
        </p:nvCxnSpPr>
        <p:spPr>
          <a:xfrm flipH="1">
            <a:off x="4067549" y="6059546"/>
            <a:ext cx="782306" cy="70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2B1F04AD-4C59-4274-9918-38343D2041EA}"/>
              </a:ext>
            </a:extLst>
          </p:cNvPr>
          <p:cNvCxnSpPr>
            <a:cxnSpLocks/>
          </p:cNvCxnSpPr>
          <p:nvPr/>
        </p:nvCxnSpPr>
        <p:spPr>
          <a:xfrm flipH="1">
            <a:off x="4067549" y="3680985"/>
            <a:ext cx="782306" cy="70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2B1F04AD-4C59-4274-9918-38343D2041EA}"/>
              </a:ext>
            </a:extLst>
          </p:cNvPr>
          <p:cNvCxnSpPr>
            <a:cxnSpLocks/>
          </p:cNvCxnSpPr>
          <p:nvPr/>
        </p:nvCxnSpPr>
        <p:spPr>
          <a:xfrm flipH="1">
            <a:off x="4067549" y="5014276"/>
            <a:ext cx="782306" cy="70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3445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演習３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ページ３４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Google </a:t>
            </a:r>
            <a:r>
              <a:rPr lang="en-US" altLang="ja-JP" b="1" dirty="0" err="1"/>
              <a:t>Colaboratory</a:t>
            </a:r>
            <a:r>
              <a:rPr lang="ja-JP" altLang="en-US" b="1" dirty="0"/>
              <a:t> のアクセス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コードセル、テキストセルの確認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6507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6863FC-BAC9-42A0-9B20-467A27D35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23213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Google </a:t>
            </a:r>
            <a:r>
              <a:rPr lang="en-US" altLang="ja-JP" sz="2400" dirty="0" err="1"/>
              <a:t>Colaboratory</a:t>
            </a:r>
            <a:r>
              <a:rPr lang="en-US" altLang="ja-JP" sz="2400" dirty="0"/>
              <a:t> </a:t>
            </a:r>
            <a:r>
              <a:rPr lang="ja-JP" altLang="en-US" sz="2400" dirty="0"/>
              <a:t>のページを開く</a:t>
            </a:r>
            <a:r>
              <a:rPr lang="en-US" altLang="ja-JP" sz="1600" b="0" i="0" u="sng" dirty="0">
                <a:solidFill>
                  <a:srgbClr val="4C85E4"/>
                </a:solidFill>
                <a:effectLst/>
                <a:latin typeface="ヒラギノ角ゴ Pro W3"/>
                <a:hlinkClick r:id="rId2"/>
              </a:rPr>
              <a:t>https://colab.research.google.com/drive/1eQo91V3Tv4ldd0vJjdwJfmJs_MlbTw5m?usp=sharing</a:t>
            </a:r>
            <a:endParaRPr lang="en-US" altLang="ja-JP" sz="1600" b="0" i="0" u="sng" dirty="0">
              <a:solidFill>
                <a:srgbClr val="4C85E4"/>
              </a:solidFill>
              <a:effectLst/>
              <a:latin typeface="ヒラギノ角ゴ Pro W3"/>
            </a:endParaRPr>
          </a:p>
          <a:p>
            <a:pPr marL="0" indent="0">
              <a:buNone/>
            </a:pPr>
            <a:r>
              <a:rPr lang="ja-JP" altLang="en-US" sz="2400" dirty="0"/>
              <a:t>② プログラムや説明や実行結果が掲載されていることを確認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（このページは、次の演習４でも使用する）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14CFF6-D90C-4FC2-933B-FAA5C78D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779174A-1B82-25B6-7056-EDB61090F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20" y="3030642"/>
            <a:ext cx="6287101" cy="365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116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2-4. Google </a:t>
            </a:r>
            <a:r>
              <a:rPr lang="ja-JP" altLang="en-US" sz="4500" dirty="0">
                <a:solidFill>
                  <a:schemeClr val="tx2"/>
                </a:solidFill>
              </a:rPr>
              <a:t>アカウント</a:t>
            </a: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0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DCCA8D-D523-49C6-9755-67A892599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410902"/>
            <a:ext cx="8461208" cy="6272070"/>
          </a:xfrm>
        </p:spPr>
        <p:txBody>
          <a:bodyPr>
            <a:normAutofit/>
          </a:bodyPr>
          <a:lstStyle/>
          <a:p>
            <a:r>
              <a:rPr lang="en-US" altLang="ja-JP" dirty="0"/>
              <a:t>Google </a:t>
            </a:r>
            <a:r>
              <a:rPr lang="ja-JP" altLang="en-US" dirty="0"/>
              <a:t>アカウントは、無料で取得可能</a:t>
            </a:r>
            <a:endParaRPr lang="en-US" altLang="ja-JP" dirty="0"/>
          </a:p>
          <a:p>
            <a:r>
              <a:rPr lang="ja-JP" altLang="en-US" dirty="0"/>
              <a:t>各自で登録が必要</a:t>
            </a:r>
            <a:endParaRPr lang="en-US" altLang="ja-JP" dirty="0"/>
          </a:p>
          <a:p>
            <a:pPr lvl="1"/>
            <a:r>
              <a:rPr kumimoji="1" lang="ja-JP" altLang="en-US" dirty="0"/>
              <a:t>氏名</a:t>
            </a:r>
            <a:endParaRPr kumimoji="1" lang="en-US" altLang="ja-JP" dirty="0"/>
          </a:p>
          <a:p>
            <a:pPr lvl="1"/>
            <a:r>
              <a:rPr lang="ja-JP" altLang="en-US" dirty="0"/>
              <a:t>メールアドレス</a:t>
            </a:r>
            <a:endParaRPr lang="en-US" altLang="ja-JP" dirty="0"/>
          </a:p>
          <a:p>
            <a:pPr lvl="1"/>
            <a:r>
              <a:rPr kumimoji="1" lang="ja-JP" altLang="en-US" dirty="0"/>
              <a:t>パスワード</a:t>
            </a:r>
            <a:endParaRPr kumimoji="1" lang="en-US" altLang="ja-JP" dirty="0"/>
          </a:p>
          <a:p>
            <a:pPr lvl="1"/>
            <a:r>
              <a:rPr lang="ja-JP" altLang="en-US" dirty="0"/>
              <a:t>電話番号</a:t>
            </a:r>
            <a:endParaRPr lang="en-US" altLang="ja-JP" dirty="0"/>
          </a:p>
          <a:p>
            <a:pPr lvl="1"/>
            <a:r>
              <a:rPr kumimoji="1" lang="ja-JP" altLang="en-US" dirty="0"/>
              <a:t>生年月日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性別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b="1" dirty="0"/>
              <a:t>各自でよく確認し、心配なことがある場合には取りやめてください</a:t>
            </a:r>
            <a:r>
              <a:rPr lang="ja-JP" altLang="en-US" dirty="0"/>
              <a:t>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（その場合でも、授業の多くの部分は実施できるようにします）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1D6BD0-0DD8-4AB1-8876-4FA659841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4589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03A6C-112E-48D6-83E9-5ADA8CF90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ja-JP" altLang="en-US" dirty="0"/>
              <a:t>アカウント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E60A48-0B12-4E2F-9C26-E5D7BDC99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620626" cy="5333166"/>
          </a:xfrm>
        </p:spPr>
        <p:txBody>
          <a:bodyPr>
            <a:noAutofit/>
          </a:bodyPr>
          <a:lstStyle/>
          <a:p>
            <a:r>
              <a:rPr lang="en-US" altLang="ja-JP" b="1" dirty="0">
                <a:solidFill>
                  <a:srgbClr val="C00000"/>
                </a:solidFill>
              </a:rPr>
              <a:t>Google </a:t>
            </a:r>
            <a:r>
              <a:rPr lang="ja-JP" altLang="en-US" b="1" dirty="0">
                <a:solidFill>
                  <a:srgbClr val="C00000"/>
                </a:solidFill>
              </a:rPr>
              <a:t>アカウント</a:t>
            </a:r>
            <a:r>
              <a:rPr lang="ja-JP" altLang="en-US" dirty="0"/>
              <a:t>は、</a:t>
            </a:r>
            <a:r>
              <a:rPr lang="en-US" altLang="ja-JP" dirty="0"/>
              <a:t>Google </a:t>
            </a:r>
            <a:r>
              <a:rPr lang="ja-JP" altLang="en-US" dirty="0"/>
              <a:t>のオンラインサービス等の利用のときに使うアカウント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	</a:t>
            </a:r>
            <a:r>
              <a:rPr lang="en-US" altLang="ja-JP" b="1" dirty="0"/>
              <a:t>ID</a:t>
            </a:r>
            <a:r>
              <a:rPr lang="en-US" altLang="ja-JP" dirty="0"/>
              <a:t>, </a:t>
            </a:r>
            <a:r>
              <a:rPr lang="ja-JP" altLang="en-US" b="1" dirty="0"/>
              <a:t>パスワード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dirty="0"/>
              <a:t>		</a:t>
            </a:r>
            <a:r>
              <a:rPr lang="ja-JP" altLang="en-US" dirty="0"/>
              <a:t>（</a:t>
            </a:r>
            <a:r>
              <a:rPr lang="en-US" altLang="ja-JP" dirty="0"/>
              <a:t>ID, </a:t>
            </a:r>
            <a:r>
              <a:rPr lang="ja-JP" altLang="en-US" dirty="0"/>
              <a:t>パスワードは自分で決める）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en-US" altLang="ja-JP" b="1" dirty="0">
                <a:solidFill>
                  <a:srgbClr val="C00000"/>
                </a:solidFill>
              </a:rPr>
              <a:t>Google </a:t>
            </a:r>
            <a:r>
              <a:rPr lang="en-US" altLang="ja-JP" b="1" dirty="0" err="1">
                <a:solidFill>
                  <a:srgbClr val="C00000"/>
                </a:solidFill>
              </a:rPr>
              <a:t>Colaboratory</a:t>
            </a:r>
            <a:r>
              <a:rPr lang="en-US" altLang="ja-JP" b="1" dirty="0">
                <a:solidFill>
                  <a:srgbClr val="C00000"/>
                </a:solidFill>
              </a:rPr>
              <a:t> </a:t>
            </a:r>
            <a:r>
              <a:rPr lang="ja-JP" altLang="en-US" dirty="0"/>
              <a:t>も利用</a:t>
            </a:r>
            <a:endParaRPr lang="en-US" altLang="ja-JP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965912-21B9-46E3-A044-C0C11B77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6287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BD792-58A5-473C-93E3-C257B9761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71225"/>
          </a:xfrm>
        </p:spPr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Colabotaroy</a:t>
            </a:r>
            <a:r>
              <a:rPr lang="en-US" altLang="ja-JP" dirty="0"/>
              <a:t> </a:t>
            </a:r>
            <a:r>
              <a:rPr lang="ja-JP" altLang="en-US" dirty="0"/>
              <a:t>と </a:t>
            </a:r>
            <a:r>
              <a:rPr lang="en-US" altLang="ja-JP" dirty="0"/>
              <a:t>Google </a:t>
            </a:r>
            <a:r>
              <a:rPr lang="ja-JP" altLang="en-US" dirty="0"/>
              <a:t>アカウント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F2DBA6-B906-41E8-9DDA-A97BCA392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244600"/>
            <a:ext cx="8461208" cy="49192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en-US" altLang="ja-JP" dirty="0"/>
              <a:t> </a:t>
            </a:r>
            <a:r>
              <a:rPr lang="ja-JP" altLang="en-US" dirty="0"/>
              <a:t>の本格的な利用には、</a:t>
            </a:r>
            <a:r>
              <a:rPr lang="en-US" altLang="ja-JP" dirty="0"/>
              <a:t>Google </a:t>
            </a:r>
            <a:r>
              <a:rPr lang="ja-JP" altLang="en-US" dirty="0"/>
              <a:t>アカウントが</a:t>
            </a:r>
            <a:r>
              <a:rPr lang="ja-JP" altLang="en-US" b="1" dirty="0"/>
              <a:t>必要</a:t>
            </a:r>
            <a:endParaRPr lang="en-US" altLang="ja-JP" dirty="0"/>
          </a:p>
          <a:p>
            <a:r>
              <a:rPr lang="ja-JP" altLang="en-US" b="1" dirty="0"/>
              <a:t>ノートブック</a:t>
            </a:r>
            <a:r>
              <a:rPr lang="ja-JP" altLang="en-US" dirty="0"/>
              <a:t>の</a:t>
            </a:r>
            <a:r>
              <a:rPr lang="ja-JP" altLang="en-US" b="1" dirty="0"/>
              <a:t>新規作成，編集，保存，公開</a:t>
            </a:r>
            <a:endParaRPr lang="en-US" altLang="ja-JP" b="1" dirty="0"/>
          </a:p>
          <a:p>
            <a:r>
              <a:rPr lang="en-US" altLang="ja-JP" b="1" dirty="0"/>
              <a:t>Python</a:t>
            </a:r>
            <a:r>
              <a:rPr lang="ja-JP" altLang="en-US" b="1" dirty="0"/>
              <a:t> プログラム</a:t>
            </a:r>
            <a:r>
              <a:rPr lang="ja-JP" altLang="en-US" dirty="0"/>
              <a:t>の</a:t>
            </a:r>
            <a:r>
              <a:rPr lang="ja-JP" altLang="en-US" b="1" dirty="0"/>
              <a:t>編集，実行</a:t>
            </a:r>
            <a:endParaRPr lang="en-US" altLang="ja-JP" b="1" dirty="0"/>
          </a:p>
          <a:p>
            <a:r>
              <a:rPr lang="ja-JP" altLang="en-US" b="1" dirty="0"/>
              <a:t>システム操作のコマンド</a:t>
            </a:r>
            <a:r>
              <a:rPr lang="ja-JP" altLang="en-US" dirty="0"/>
              <a:t>の</a:t>
            </a:r>
            <a:r>
              <a:rPr lang="ja-JP" altLang="en-US" b="1" dirty="0"/>
              <a:t>実行</a:t>
            </a:r>
            <a:endParaRPr lang="en-US" altLang="ja-JP" b="1" dirty="0"/>
          </a:p>
          <a:p>
            <a:r>
              <a:rPr lang="ja-JP" altLang="en-US" b="1" dirty="0"/>
              <a:t>ファイル</a:t>
            </a:r>
            <a:r>
              <a:rPr lang="ja-JP" altLang="en-US" dirty="0"/>
              <a:t>の</a:t>
            </a:r>
            <a:r>
              <a:rPr lang="ja-JP" altLang="en-US" b="1" dirty="0"/>
              <a:t>アップロード</a:t>
            </a:r>
            <a:r>
              <a:rPr lang="ja-JP" altLang="en-US" dirty="0"/>
              <a:t>，</a:t>
            </a:r>
            <a:r>
              <a:rPr lang="ja-JP" altLang="en-US" b="1" dirty="0"/>
              <a:t>ダウンロード</a:t>
            </a:r>
            <a:endParaRPr lang="en-US" altLang="ja-JP" b="1" dirty="0"/>
          </a:p>
          <a:p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Google </a:t>
            </a:r>
            <a:r>
              <a:rPr lang="ja-JP" altLang="en-US" dirty="0"/>
              <a:t>アカウントが</a:t>
            </a:r>
            <a:r>
              <a:rPr lang="ja-JP" altLang="en-US" b="1" dirty="0"/>
              <a:t>無くても</a:t>
            </a:r>
            <a:r>
              <a:rPr lang="ja-JP" altLang="en-US" dirty="0"/>
              <a:t>、他の人が公開しているノートブックの</a:t>
            </a:r>
            <a:r>
              <a:rPr lang="ja-JP" altLang="en-US" dirty="0">
                <a:solidFill>
                  <a:srgbClr val="FF0000"/>
                </a:solidFill>
              </a:rPr>
              <a:t>閲覧のみは可能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F54286-3396-4311-B627-CAB8DB059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9134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CEFC854-C902-4CFB-AF26-24202336F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061" y="1612947"/>
            <a:ext cx="3131787" cy="2558362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B7CC22-EEA9-4915-B232-1D780B5C7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461665"/>
            <a:ext cx="4083485" cy="61890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① </a:t>
            </a:r>
            <a:r>
              <a:rPr lang="en-US" altLang="ja-JP" sz="2400" b="1" dirty="0"/>
              <a:t>Google </a:t>
            </a:r>
            <a:r>
              <a:rPr lang="ja-JP" altLang="en-US" sz="2400" b="1" dirty="0"/>
              <a:t>の </a:t>
            </a:r>
            <a:r>
              <a:rPr lang="en-US" altLang="ja-JP" sz="2400" b="1" dirty="0"/>
              <a:t>Web </a:t>
            </a:r>
            <a:r>
              <a:rPr lang="ja-JP" altLang="en-US" sz="2400" b="1" dirty="0"/>
              <a:t>ページ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</a:t>
            </a:r>
            <a:r>
              <a:rPr lang="en-US" altLang="ja-JP" sz="2400" dirty="0" err="1">
                <a:hlinkClick r:id="rId3"/>
              </a:rPr>
              <a:t>www.google.com</a:t>
            </a:r>
            <a:r>
              <a:rPr lang="en-US" altLang="ja-JP" sz="2400" dirty="0">
                <a:hlinkClick r:id="rId3"/>
              </a:rPr>
              <a:t>/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右上の</a:t>
            </a:r>
            <a:r>
              <a:rPr lang="ja-JP" altLang="en-US" sz="2400" b="1" dirty="0"/>
              <a:t>メニュー</a:t>
            </a:r>
            <a:r>
              <a:rPr lang="ja-JP" altLang="en-US" sz="2400" dirty="0"/>
              <a:t>で「</a:t>
            </a:r>
            <a:r>
              <a:rPr lang="ja-JP" altLang="en-US" sz="2400" b="1" dirty="0"/>
              <a:t>アカウント</a:t>
            </a:r>
            <a:r>
              <a:rPr lang="ja-JP" altLang="en-US" sz="2400" dirty="0"/>
              <a:t>」を選ぶ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③ 「</a:t>
            </a:r>
            <a:r>
              <a:rPr lang="ja-JP" altLang="en-US" sz="2400" b="1" dirty="0"/>
              <a:t>アカウントを作成する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EA9B70-50F0-48A3-A88D-9127DC72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A2B2FDC-5886-4810-9B2D-D215E5F0D613}"/>
              </a:ext>
            </a:extLst>
          </p:cNvPr>
          <p:cNvSpPr/>
          <p:nvPr/>
        </p:nvSpPr>
        <p:spPr>
          <a:xfrm>
            <a:off x="1476807" y="2248649"/>
            <a:ext cx="915664" cy="8295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370F9C1-A286-4A25-B542-D75847E42F11}"/>
              </a:ext>
            </a:extLst>
          </p:cNvPr>
          <p:cNvSpPr/>
          <p:nvPr/>
        </p:nvSpPr>
        <p:spPr>
          <a:xfrm>
            <a:off x="3007482" y="1633824"/>
            <a:ext cx="449702" cy="5112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8C8CC80-444F-4DC0-BDF6-8AA5906153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00" y="4464026"/>
            <a:ext cx="4013513" cy="22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22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080516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61995" y="1866900"/>
            <a:ext cx="5098010" cy="4854576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Python</a:t>
            </a:r>
            <a:r>
              <a:rPr lang="ja-JP" altLang="en-US" sz="2400" dirty="0">
                <a:latin typeface="メイリオ" panose="020B0604030504040204" pitchFamily="50" charset="-128"/>
              </a:rPr>
              <a:t> の基本的な文法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Python </a:t>
            </a:r>
            <a:r>
              <a:rPr lang="ja-JP" altLang="en-US" sz="2400" dirty="0">
                <a:latin typeface="メイリオ" panose="020B0604030504040204" pitchFamily="50" charset="-128"/>
              </a:rPr>
              <a:t>の基本的な機能とコーディングスタイル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Google </a:t>
            </a:r>
            <a:r>
              <a:rPr lang="en-US" altLang="ja-JP" sz="2400" dirty="0" err="1">
                <a:latin typeface="メイリオ" panose="020B0604030504040204" pitchFamily="50" charset="-128"/>
              </a:rPr>
              <a:t>Coraboratory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r>
              <a:rPr lang="ja-JP" altLang="en-US" sz="2400" dirty="0">
                <a:latin typeface="メイリオ" panose="020B0604030504040204" pitchFamily="50" charset="-128"/>
              </a:rPr>
              <a:t>の活用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Google </a:t>
            </a:r>
            <a:r>
              <a:rPr lang="ja-JP" altLang="en-US" sz="2400" dirty="0">
                <a:latin typeface="メイリオ" panose="020B0604030504040204" pitchFamily="50" charset="-128"/>
              </a:rPr>
              <a:t>アカウント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Google </a:t>
            </a:r>
            <a:r>
              <a:rPr lang="en-US" altLang="ja-JP" sz="2400" dirty="0" err="1">
                <a:latin typeface="メイリオ" panose="020B0604030504040204" pitchFamily="50" charset="-128"/>
              </a:rPr>
              <a:t>Colaboratory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r>
              <a:rPr lang="ja-JP" altLang="en-US" sz="2400" dirty="0">
                <a:latin typeface="メイリオ" panose="020B0604030504040204" pitchFamily="50" charset="-128"/>
              </a:rPr>
              <a:t>の本格的な機能 （</a:t>
            </a:r>
            <a:r>
              <a:rPr lang="en-US" altLang="ja-JP" sz="2400" dirty="0">
                <a:latin typeface="メイリオ" panose="020B0604030504040204" pitchFamily="50" charset="-128"/>
              </a:rPr>
              <a:t>Google </a:t>
            </a:r>
            <a:r>
              <a:rPr lang="ja-JP" altLang="en-US" sz="2400" dirty="0">
                <a:latin typeface="メイリオ" panose="020B0604030504040204" pitchFamily="50" charset="-128"/>
              </a:rPr>
              <a:t>アカウントが必要）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Python </a:t>
            </a:r>
            <a:r>
              <a:rPr lang="ja-JP" altLang="en-US" sz="2400" dirty="0">
                <a:latin typeface="メイリオ" panose="020B0604030504040204" pitchFamily="50" charset="-128"/>
              </a:rPr>
              <a:t>の </a:t>
            </a:r>
            <a:r>
              <a:rPr lang="en-US" altLang="ja-JP" sz="2400" dirty="0">
                <a:latin typeface="メイリオ" panose="020B0604030504040204" pitchFamily="50" charset="-128"/>
              </a:rPr>
              <a:t>pandas </a:t>
            </a:r>
            <a:r>
              <a:rPr lang="ja-JP" altLang="en-US" sz="2400" dirty="0">
                <a:latin typeface="メイリオ" panose="020B0604030504040204" pitchFamily="50" charset="-128"/>
              </a:rPr>
              <a:t>データフレーム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Google </a:t>
            </a:r>
            <a:r>
              <a:rPr lang="en-US" altLang="ja-JP" sz="2400" b="0" i="0" dirty="0" err="1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Colaboratory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を活用してデータを取り扱う実践的な演習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5122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B7CC22-EEA9-4915-B232-1D780B5C7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901" y="1711731"/>
            <a:ext cx="4401099" cy="2663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</a:t>
            </a:r>
            <a:r>
              <a:rPr lang="en-US" altLang="ja-JP" sz="2400" dirty="0"/>
              <a:t> </a:t>
            </a:r>
            <a:r>
              <a:rPr lang="ja-JP" altLang="en-US" sz="2400" dirty="0"/>
              <a:t>右のような画面が出たとき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は「</a:t>
            </a:r>
            <a:r>
              <a:rPr lang="ja-JP" altLang="en-US" sz="2400" b="1" dirty="0"/>
              <a:t>自分用</a:t>
            </a:r>
            <a:r>
              <a:rPr lang="ja-JP" altLang="en-US" sz="2400" dirty="0"/>
              <a:t>」を選ぶ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※</a:t>
            </a:r>
            <a:r>
              <a:rPr lang="ja-JP" altLang="en-US" sz="2400" dirty="0"/>
              <a:t>「ビジネスの管理用」は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Google </a:t>
            </a:r>
            <a:r>
              <a:rPr lang="ja-JP" altLang="en-US" sz="2400" dirty="0"/>
              <a:t>の有料サービス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G Suite </a:t>
            </a:r>
            <a:r>
              <a:rPr lang="ja-JP" altLang="en-US" sz="2400" dirty="0"/>
              <a:t>のこと（関係ない）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EA9B70-50F0-48A3-A88D-9127DC72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EB9FFC7-6C53-4700-B387-AAFD18618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5" y="941912"/>
            <a:ext cx="4700856" cy="3601151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7BAEE7B-BD18-4065-8285-93534B1F4279}"/>
              </a:ext>
            </a:extLst>
          </p:cNvPr>
          <p:cNvSpPr/>
          <p:nvPr/>
        </p:nvSpPr>
        <p:spPr>
          <a:xfrm>
            <a:off x="300532" y="3625060"/>
            <a:ext cx="1151148" cy="3260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2972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EA9B70-50F0-48A3-A88D-9127DC72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268528" y="856346"/>
            <a:ext cx="3655290" cy="4491158"/>
            <a:chOff x="285890" y="723237"/>
            <a:chExt cx="2903008" cy="3606781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90277E8E-B449-4AB6-8F77-02339B16A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890" y="723237"/>
              <a:ext cx="2903008" cy="3572934"/>
            </a:xfrm>
            <a:prstGeom prst="rect">
              <a:avLst/>
            </a:prstGeom>
          </p:spPr>
        </p:pic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A1E15997-6426-4BDA-85C8-1926E3FBA9F7}"/>
                </a:ext>
              </a:extLst>
            </p:cNvPr>
            <p:cNvSpPr/>
            <p:nvPr/>
          </p:nvSpPr>
          <p:spPr>
            <a:xfrm>
              <a:off x="285890" y="1632260"/>
              <a:ext cx="2712324" cy="40188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C3D542D8-1EA2-4B38-80AC-7E6DA68D0028}"/>
                </a:ext>
              </a:extLst>
            </p:cNvPr>
            <p:cNvSpPr/>
            <p:nvPr/>
          </p:nvSpPr>
          <p:spPr>
            <a:xfrm>
              <a:off x="285890" y="2139120"/>
              <a:ext cx="2712324" cy="40188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BA2B2FDC-5886-4810-9B2D-D215E5F0D613}"/>
                </a:ext>
              </a:extLst>
            </p:cNvPr>
            <p:cNvSpPr/>
            <p:nvPr/>
          </p:nvSpPr>
          <p:spPr>
            <a:xfrm>
              <a:off x="2321759" y="3928129"/>
              <a:ext cx="802930" cy="40188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50DAB3E3-6C63-4878-BB8F-9F94F0BB7AEE}"/>
                </a:ext>
              </a:extLst>
            </p:cNvPr>
            <p:cNvSpPr/>
            <p:nvPr/>
          </p:nvSpPr>
          <p:spPr>
            <a:xfrm>
              <a:off x="353132" y="3155425"/>
              <a:ext cx="1160681" cy="40188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040714A8-1A94-4062-896F-1BD33578F2B5}"/>
                </a:ext>
              </a:extLst>
            </p:cNvPr>
            <p:cNvSpPr/>
            <p:nvPr/>
          </p:nvSpPr>
          <p:spPr>
            <a:xfrm>
              <a:off x="1581055" y="3155426"/>
              <a:ext cx="1160681" cy="40188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3BE60A48-0B12-4E2F-9C26-E5D7BDC99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8095" y="1276291"/>
            <a:ext cx="5126455" cy="3820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⑤ 次の情報を登録する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姓，名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自分が希望するメールアドレス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en-US" altLang="ja-JP" sz="2400" dirty="0"/>
              <a:t>     </a:t>
            </a:r>
            <a:r>
              <a:rPr kumimoji="1" lang="ja-JP" altLang="en-US" sz="2400" dirty="0"/>
              <a:t>＜ユーザー名＞</a:t>
            </a:r>
            <a:r>
              <a:rPr kumimoji="1" lang="en-US" altLang="ja-JP" sz="2400" dirty="0">
                <a:hlinkClick r:id="rId3"/>
              </a:rPr>
              <a:t>@</a:t>
            </a:r>
            <a:r>
              <a:rPr kumimoji="1" lang="en-US" altLang="ja-JP" sz="2400" dirty="0" err="1">
                <a:hlinkClick r:id="rId3"/>
              </a:rPr>
              <a:t>gmail.com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パスワード（２か所），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電話番号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b="1" dirty="0"/>
              <a:t>生年月日，性別</a:t>
            </a:r>
            <a:endParaRPr kumimoji="1" lang="en-US" altLang="ja-JP" sz="2400" b="1" dirty="0"/>
          </a:p>
        </p:txBody>
      </p:sp>
    </p:spTree>
    <p:extLst>
      <p:ext uri="{BB962C8B-B14F-4D97-AF65-F5344CB8AC3E}">
        <p14:creationId xmlns:p14="http://schemas.microsoft.com/office/powerpoint/2010/main" val="2794241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FAEF162C-E5FB-44F8-82E3-9C7A01BBF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2" y="461666"/>
            <a:ext cx="3985004" cy="3670496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B7CC22-EEA9-4915-B232-1D780B5C7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372" y="1743932"/>
            <a:ext cx="4401099" cy="3577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⑥</a:t>
            </a:r>
            <a:r>
              <a:rPr lang="ja-JP" altLang="en-US" sz="2400" b="1" dirty="0"/>
              <a:t> 本人確認のための電話番号</a:t>
            </a:r>
            <a:r>
              <a:rPr lang="ja-JP" altLang="en-US" sz="2400" dirty="0"/>
              <a:t>を入れ，「</a:t>
            </a:r>
            <a:r>
              <a:rPr lang="ja-JP" altLang="en-US" sz="2400" b="1" dirty="0"/>
              <a:t>次へ</a:t>
            </a:r>
            <a:r>
              <a:rPr lang="ja-JP" altLang="en-US" sz="2400" dirty="0"/>
              <a:t>」をクリック．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※ </a:t>
            </a:r>
            <a:r>
              <a:rPr lang="ja-JP" altLang="en-US" sz="2400" dirty="0"/>
              <a:t>電話番号は，スマートフォンの電話番号が便利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⑦その後、電話での指示に従う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EA9B70-50F0-48A3-A88D-9127DC72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156990A-50B4-48F2-9C0D-8F16E34A4F68}"/>
              </a:ext>
            </a:extLst>
          </p:cNvPr>
          <p:cNvSpPr/>
          <p:nvPr/>
        </p:nvSpPr>
        <p:spPr>
          <a:xfrm>
            <a:off x="1131659" y="2576755"/>
            <a:ext cx="2925268" cy="4435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A420BB1-3C14-493A-9AA9-9CB1708CA351}"/>
              </a:ext>
            </a:extLst>
          </p:cNvPr>
          <p:cNvSpPr/>
          <p:nvPr/>
        </p:nvSpPr>
        <p:spPr>
          <a:xfrm>
            <a:off x="3165503" y="3521307"/>
            <a:ext cx="891423" cy="4777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BBBFCF8F-5FBA-4C53-A197-C7842142738C}"/>
              </a:ext>
            </a:extLst>
          </p:cNvPr>
          <p:cNvCxnSpPr>
            <a:cxnSpLocks/>
          </p:cNvCxnSpPr>
          <p:nvPr/>
        </p:nvCxnSpPr>
        <p:spPr>
          <a:xfrm flipH="1" flipV="1">
            <a:off x="1657998" y="3113708"/>
            <a:ext cx="257612" cy="130203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FFC1202-7C35-48D8-B798-78C8E0D86C52}"/>
              </a:ext>
            </a:extLst>
          </p:cNvPr>
          <p:cNvSpPr txBox="1"/>
          <p:nvPr/>
        </p:nvSpPr>
        <p:spPr>
          <a:xfrm>
            <a:off x="1131659" y="4592716"/>
            <a:ext cx="41957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電話番号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80-1234-5678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90-1234-5670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のように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入れる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（先頭の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無し）</a:t>
            </a:r>
          </a:p>
        </p:txBody>
      </p:sp>
    </p:spTree>
    <p:extLst>
      <p:ext uri="{BB962C8B-B14F-4D97-AF65-F5344CB8AC3E}">
        <p14:creationId xmlns:p14="http://schemas.microsoft.com/office/powerpoint/2010/main" val="3034241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6295" y="566853"/>
            <a:ext cx="8723770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000" b="1" dirty="0"/>
              <a:t>Google </a:t>
            </a:r>
            <a:r>
              <a:rPr lang="ja-JP" altLang="en-US" sz="2000" b="1" dirty="0"/>
              <a:t>アカウントの取得</a:t>
            </a:r>
          </a:p>
          <a:p>
            <a:r>
              <a:rPr lang="en-US" altLang="ja-JP" sz="2000" dirty="0"/>
              <a:t>Google </a:t>
            </a:r>
            <a:r>
              <a:rPr lang="ja-JP" altLang="en-US" sz="2000" dirty="0"/>
              <a:t>アカウントは無料で取得可能。</a:t>
            </a:r>
          </a:p>
          <a:p>
            <a:r>
              <a:rPr lang="ja-JP" altLang="en-US" sz="2000" dirty="0"/>
              <a:t>必要な登録情報：氏名、メールアドレス、パスワード、電話番号（本人確認用）、生年月日、性別。</a:t>
            </a:r>
          </a:p>
          <a:p>
            <a:r>
              <a:rPr lang="en-US" altLang="ja-JP" sz="2000" dirty="0"/>
              <a:t>Google </a:t>
            </a:r>
            <a:r>
              <a:rPr lang="ja-JP" altLang="en-US" sz="2000" dirty="0"/>
              <a:t>のオンラインサービス（例：</a:t>
            </a:r>
            <a:r>
              <a:rPr lang="en-US" altLang="ja-JP" sz="2000" dirty="0"/>
              <a:t>Google </a:t>
            </a:r>
            <a:r>
              <a:rPr lang="en-US" altLang="ja-JP" sz="2000" dirty="0" err="1"/>
              <a:t>Colaboratory</a:t>
            </a:r>
            <a:r>
              <a:rPr lang="ja-JP" altLang="en-US" sz="2000" dirty="0"/>
              <a:t>）で利用可能。</a:t>
            </a:r>
          </a:p>
          <a:p>
            <a:pPr marL="0" indent="0">
              <a:buNone/>
            </a:pPr>
            <a:r>
              <a:rPr lang="ja-JP" altLang="en-US" sz="2000" b="1" dirty="0"/>
              <a:t>注意点</a:t>
            </a:r>
          </a:p>
          <a:p>
            <a:r>
              <a:rPr lang="ja-JP" altLang="en-US" sz="2000" dirty="0"/>
              <a:t>必要な情報をよく確認する。</a:t>
            </a:r>
          </a:p>
          <a:p>
            <a:r>
              <a:rPr lang="ja-JP" altLang="en-US" sz="2000" dirty="0"/>
              <a:t>心配な点があれば、取得を取りやめる。</a:t>
            </a:r>
          </a:p>
          <a:p>
            <a:pPr marL="0" indent="0">
              <a:buNone/>
            </a:pPr>
            <a:r>
              <a:rPr lang="ja-JP" altLang="en-US" sz="2000" b="1" dirty="0"/>
              <a:t>手順</a:t>
            </a:r>
          </a:p>
          <a:p>
            <a:r>
              <a:rPr lang="en-US" altLang="ja-JP" sz="2000" dirty="0"/>
              <a:t>Google </a:t>
            </a:r>
            <a:r>
              <a:rPr lang="ja-JP" altLang="en-US" sz="2000" dirty="0"/>
              <a:t>の </a:t>
            </a:r>
            <a:r>
              <a:rPr lang="en-US" altLang="ja-JP" sz="2000" dirty="0"/>
              <a:t>Web </a:t>
            </a:r>
            <a:r>
              <a:rPr lang="ja-JP" altLang="en-US" sz="2000" dirty="0"/>
              <a:t>ページ </a:t>
            </a:r>
            <a:r>
              <a:rPr lang="en-US" altLang="ja-JP" sz="2000" dirty="0"/>
              <a:t>https://www.google.com/</a:t>
            </a:r>
            <a:endParaRPr lang="ja-JP" altLang="en-US" sz="2000" dirty="0"/>
          </a:p>
          <a:p>
            <a:r>
              <a:rPr lang="ja-JP" altLang="en-US" sz="2000" dirty="0"/>
              <a:t>右上のメニューで「アカウント」を選ぶ。</a:t>
            </a:r>
          </a:p>
          <a:p>
            <a:r>
              <a:rPr lang="ja-JP" altLang="en-US" sz="2000" dirty="0"/>
              <a:t>「アカウントを作成する」をクリック。</a:t>
            </a:r>
          </a:p>
          <a:p>
            <a:r>
              <a:rPr lang="ja-JP" altLang="en-US" sz="2000" dirty="0"/>
              <a:t>「自分用」を選ぶ（「ビジネスの管理用」は有料サービス </a:t>
            </a:r>
            <a:r>
              <a:rPr lang="en-US" altLang="ja-JP" sz="2000" dirty="0"/>
              <a:t>G Suite </a:t>
            </a:r>
            <a:r>
              <a:rPr lang="ja-JP" altLang="en-US" sz="2000" dirty="0"/>
              <a:t>）。</a:t>
            </a:r>
          </a:p>
          <a:p>
            <a:r>
              <a:rPr lang="ja-JP" altLang="en-US" sz="2000" dirty="0"/>
              <a:t>必要な情報を登録。</a:t>
            </a:r>
          </a:p>
          <a:p>
            <a:r>
              <a:rPr lang="ja-JP" altLang="en-US" sz="2000" dirty="0"/>
              <a:t>本人確認のための電話番号を入力。その後指示に従う。</a:t>
            </a:r>
          </a:p>
          <a:p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9558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 fontScale="90000"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2-5. Google </a:t>
            </a:r>
            <a:r>
              <a:rPr lang="en-US" altLang="ja-JP" sz="4500" dirty="0" err="1">
                <a:solidFill>
                  <a:schemeClr val="tx2"/>
                </a:solidFill>
              </a:rPr>
              <a:t>Colaboratory</a:t>
            </a:r>
            <a:r>
              <a:rPr lang="en-US" altLang="ja-JP" sz="4500" dirty="0">
                <a:solidFill>
                  <a:schemeClr val="tx2"/>
                </a:solidFill>
              </a:rPr>
              <a:t> </a:t>
            </a:r>
            <a:r>
              <a:rPr lang="ja-JP" altLang="en-US" sz="4500" dirty="0">
                <a:solidFill>
                  <a:schemeClr val="tx2"/>
                </a:solidFill>
              </a:rPr>
              <a:t>の本格的な機能 （</a:t>
            </a:r>
            <a:r>
              <a:rPr lang="en-US" altLang="ja-JP" sz="4500" dirty="0">
                <a:solidFill>
                  <a:schemeClr val="tx2"/>
                </a:solidFill>
              </a:rPr>
              <a:t>Google </a:t>
            </a:r>
            <a:r>
              <a:rPr lang="ja-JP" altLang="en-US" sz="4500" dirty="0">
                <a:solidFill>
                  <a:schemeClr val="tx2"/>
                </a:solidFill>
              </a:rPr>
              <a:t>アカウントが必要）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148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94922"/>
          </a:xfrm>
        </p:spPr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en-US" altLang="ja-JP" dirty="0"/>
              <a:t> </a:t>
            </a:r>
            <a:r>
              <a:rPr lang="ja-JP" altLang="en-US" dirty="0"/>
              <a:t>の本格的な機能</a:t>
            </a:r>
            <a:br>
              <a:rPr lang="en-US" altLang="ja-JP" dirty="0"/>
            </a:br>
            <a:r>
              <a:rPr lang="ja-JP" altLang="en-US" dirty="0"/>
              <a:t>（使用には </a:t>
            </a:r>
            <a:r>
              <a:rPr lang="en-US" altLang="ja-JP" dirty="0"/>
              <a:t>Google </a:t>
            </a:r>
            <a:r>
              <a:rPr lang="ja-JP" altLang="en-US" dirty="0"/>
              <a:t>アカウントが必要）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A1DC3C08-04DB-474F-9FEC-AF2C2226EBA3}"/>
              </a:ext>
            </a:extLst>
          </p:cNvPr>
          <p:cNvSpPr txBox="1">
            <a:spLocks/>
          </p:cNvSpPr>
          <p:nvPr/>
        </p:nvSpPr>
        <p:spPr>
          <a:xfrm>
            <a:off x="0" y="1030594"/>
            <a:ext cx="9144000" cy="5781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ノートブック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新規作成，編集，保存，公開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Google Drive 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との連携による）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公開により，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第三者がノートブックをダウンロードし，編集や実行なども可能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Python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プログラム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（コードセル内）の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編集，実行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「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!pip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」や「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%cd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」などのシステム操作のための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コマンド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（コードセル内）の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編集，実行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ファイル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アップロード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，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ダウンロード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ドキュメントの編集（図，リンク，添付ファイルを含めることができる）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9909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48B96668-7379-4549-91EC-D74F1D041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77" y="555526"/>
            <a:ext cx="5305042" cy="5865849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8D8D885-E511-42AA-998D-FAAA2646794D}"/>
              </a:ext>
            </a:extLst>
          </p:cNvPr>
          <p:cNvSpPr txBox="1"/>
          <p:nvPr/>
        </p:nvSpPr>
        <p:spPr>
          <a:xfrm>
            <a:off x="5766816" y="1741344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</a:rPr>
              <a:t>テキストセル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AF81622-7A68-4F39-B814-A5E01AD9732D}"/>
              </a:ext>
            </a:extLst>
          </p:cNvPr>
          <p:cNvSpPr txBox="1"/>
          <p:nvPr/>
        </p:nvSpPr>
        <p:spPr>
          <a:xfrm>
            <a:off x="5766816" y="3328762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</a:rPr>
              <a:t>コードセル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6792649-5F4D-4B89-81EB-C84029E7F57E}"/>
              </a:ext>
            </a:extLst>
          </p:cNvPr>
          <p:cNvSpPr txBox="1"/>
          <p:nvPr/>
        </p:nvSpPr>
        <p:spPr>
          <a:xfrm>
            <a:off x="5766816" y="675819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</a:rPr>
              <a:t>コードセル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28A0AFE-2B45-4B16-BDC0-CA9E66BD3469}"/>
              </a:ext>
            </a:extLst>
          </p:cNvPr>
          <p:cNvSpPr txBox="1"/>
          <p:nvPr/>
        </p:nvSpPr>
        <p:spPr>
          <a:xfrm>
            <a:off x="5805519" y="4116720"/>
            <a:ext cx="3347391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b="1" dirty="0"/>
              <a:t>WEB</a:t>
            </a:r>
            <a:r>
              <a:rPr kumimoji="1" lang="ja-JP" altLang="en-US" sz="2000" b="1" dirty="0"/>
              <a:t>ブラウザでアクセス</a:t>
            </a:r>
            <a:endParaRPr kumimoji="1" lang="en-US" altLang="ja-JP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000" b="1" dirty="0"/>
              <a:t>コードセル</a:t>
            </a:r>
            <a:r>
              <a:rPr kumimoji="1" lang="ja-JP" altLang="en-US" sz="2000" dirty="0"/>
              <a:t>は</a:t>
            </a:r>
            <a:endParaRPr kumimoji="1" lang="en-US" altLang="ja-JP" sz="2000" dirty="0"/>
          </a:p>
          <a:p>
            <a:r>
              <a:rPr kumimoji="1" lang="ja-JP" altLang="en-US" sz="2000" b="1" dirty="0"/>
              <a:t>　</a:t>
            </a:r>
            <a:r>
              <a:rPr kumimoji="1" lang="en-US" altLang="ja-JP" sz="2000" b="1" dirty="0"/>
              <a:t>Python </a:t>
            </a:r>
            <a:r>
              <a:rPr kumimoji="1" lang="ja-JP" altLang="en-US" sz="2000" b="1" dirty="0"/>
              <a:t>プログラム</a:t>
            </a:r>
            <a:r>
              <a:rPr kumimoji="1" lang="ja-JP" altLang="en-US" sz="2000" dirty="0"/>
              <a:t>．</a:t>
            </a:r>
            <a:endParaRPr kumimoji="1" lang="en-US" altLang="ja-JP" sz="2000" dirty="0"/>
          </a:p>
          <a:p>
            <a:r>
              <a:rPr kumimoji="1" lang="ja-JP" altLang="en-US" sz="2000" dirty="0"/>
              <a:t>　各自の </a:t>
            </a:r>
            <a:r>
              <a:rPr kumimoji="1" lang="en-US" altLang="ja-JP" sz="2000" dirty="0"/>
              <a:t>Google </a:t>
            </a:r>
            <a:r>
              <a:rPr kumimoji="1" lang="ja-JP" altLang="en-US" sz="2000" dirty="0"/>
              <a:t>アカウント</a:t>
            </a:r>
            <a:endParaRPr kumimoji="1" lang="en-US" altLang="ja-JP" sz="2000" dirty="0"/>
          </a:p>
          <a:p>
            <a:r>
              <a:rPr kumimoji="1" lang="ja-JP" altLang="en-US" sz="2000" dirty="0"/>
              <a:t>　でログインすれば，</a:t>
            </a:r>
            <a:endParaRPr kumimoji="1" lang="en-US" altLang="ja-JP" sz="2000" dirty="0"/>
          </a:p>
          <a:p>
            <a:r>
              <a:rPr kumimoji="1" lang="ja-JP" altLang="en-US" sz="2000" dirty="0"/>
              <a:t>　変更，再実行可能</a:t>
            </a:r>
            <a:endParaRPr kumimoji="1" lang="en-US" altLang="ja-JP" sz="2000" dirty="0"/>
          </a:p>
          <a:p>
            <a:endParaRPr kumimoji="1" lang="ja-JP" altLang="en-US" sz="32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6AAF672-DEBC-2163-1AEF-B4C2C1F38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45" y="98729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コードセルは編集、実行可能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FE5809-38E5-700F-41B8-72FEF9100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46</a:t>
            </a:fld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D2A44EE-A94F-6685-F3E1-B1CA7A86191D}"/>
              </a:ext>
            </a:extLst>
          </p:cNvPr>
          <p:cNvSpPr/>
          <p:nvPr/>
        </p:nvSpPr>
        <p:spPr>
          <a:xfrm flipH="1">
            <a:off x="508608" y="579479"/>
            <a:ext cx="317500" cy="317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F910254-917A-3E4E-8651-0BB2FAB0CF42}"/>
              </a:ext>
            </a:extLst>
          </p:cNvPr>
          <p:cNvSpPr txBox="1"/>
          <p:nvPr/>
        </p:nvSpPr>
        <p:spPr>
          <a:xfrm>
            <a:off x="115593" y="96205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実行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B0FA6A0-05E9-9952-403F-888BCF43C8F1}"/>
              </a:ext>
            </a:extLst>
          </p:cNvPr>
          <p:cNvSpPr/>
          <p:nvPr/>
        </p:nvSpPr>
        <p:spPr>
          <a:xfrm>
            <a:off x="667358" y="6319888"/>
            <a:ext cx="5929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u="sng" dirty="0">
                <a:solidFill>
                  <a:srgbClr val="FF0000"/>
                </a:solidFill>
              </a:rPr>
              <a:t>一番上のコードセルから順々に実行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B73716A-7D34-09D2-E7E2-7960CC698AFC}"/>
              </a:ext>
            </a:extLst>
          </p:cNvPr>
          <p:cNvSpPr/>
          <p:nvPr/>
        </p:nvSpPr>
        <p:spPr>
          <a:xfrm flipH="1">
            <a:off x="508608" y="2543072"/>
            <a:ext cx="317500" cy="317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CDB577B-4921-7732-0EB4-CDC322BCD4F9}"/>
              </a:ext>
            </a:extLst>
          </p:cNvPr>
          <p:cNvSpPr txBox="1"/>
          <p:nvPr/>
        </p:nvSpPr>
        <p:spPr>
          <a:xfrm>
            <a:off x="115593" y="292565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実行</a:t>
            </a:r>
          </a:p>
        </p:txBody>
      </p:sp>
    </p:spTree>
    <p:extLst>
      <p:ext uri="{BB962C8B-B14F-4D97-AF65-F5344CB8AC3E}">
        <p14:creationId xmlns:p14="http://schemas.microsoft.com/office/powerpoint/2010/main" val="5330901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474F5B-34CF-4BDF-8FBE-200E7B3DD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コードセルとプログラム実行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D5F09B-715D-487E-96B5-1AEB3D07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E7D8DDA-8DC8-499D-B016-0CBAD440F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85" y="2533431"/>
            <a:ext cx="2804215" cy="22731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722FD06-484B-4A74-AC96-CD550D81EBCB}"/>
              </a:ext>
            </a:extLst>
          </p:cNvPr>
          <p:cNvSpPr txBox="1"/>
          <p:nvPr/>
        </p:nvSpPr>
        <p:spPr>
          <a:xfrm>
            <a:off x="959794" y="4982292"/>
            <a:ext cx="110799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編集前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B599EDA-0F64-43DE-9C65-F4BBAA277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376" y="2555670"/>
            <a:ext cx="2677025" cy="22745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D216451-89B1-479A-A571-9D47F7EB1B02}"/>
              </a:ext>
            </a:extLst>
          </p:cNvPr>
          <p:cNvSpPr txBox="1"/>
          <p:nvPr/>
        </p:nvSpPr>
        <p:spPr>
          <a:xfrm>
            <a:off x="3828505" y="4969825"/>
            <a:ext cx="110799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編集後</a:t>
            </a: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37FD3CE1-A9F0-48B1-A252-7D4617FCCDE6}"/>
              </a:ext>
            </a:extLst>
          </p:cNvPr>
          <p:cNvSpPr/>
          <p:nvPr/>
        </p:nvSpPr>
        <p:spPr>
          <a:xfrm>
            <a:off x="5896135" y="3342162"/>
            <a:ext cx="144379" cy="655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2933541-85A8-4DDF-98AD-F4240464B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212" y="2529783"/>
            <a:ext cx="2919855" cy="224604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6B87EC7D-E680-4ABA-84DA-69A350F0F897}"/>
              </a:ext>
            </a:extLst>
          </p:cNvPr>
          <p:cNvCxnSpPr/>
          <p:nvPr/>
        </p:nvCxnSpPr>
        <p:spPr>
          <a:xfrm flipH="1" flipV="1">
            <a:off x="4603282" y="3879139"/>
            <a:ext cx="129941" cy="28875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B641C63-0097-4933-95E7-248DEAFF177C}"/>
              </a:ext>
            </a:extLst>
          </p:cNvPr>
          <p:cNvSpPr txBox="1"/>
          <p:nvPr/>
        </p:nvSpPr>
        <p:spPr>
          <a:xfrm>
            <a:off x="4572000" y="4248698"/>
            <a:ext cx="20574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を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3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へ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9104992-B685-4779-8089-259227CCF269}"/>
              </a:ext>
            </a:extLst>
          </p:cNvPr>
          <p:cNvSpPr txBox="1"/>
          <p:nvPr/>
        </p:nvSpPr>
        <p:spPr>
          <a:xfrm>
            <a:off x="6769196" y="4985134"/>
            <a:ext cx="201385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実行ボタンと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実行結果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93A8A99-3D87-4444-ADF8-08EE26D6A972}"/>
              </a:ext>
            </a:extLst>
          </p:cNvPr>
          <p:cNvSpPr/>
          <p:nvPr/>
        </p:nvSpPr>
        <p:spPr>
          <a:xfrm>
            <a:off x="1069686" y="1040699"/>
            <a:ext cx="4826449" cy="83099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コードセル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で，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Python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プログラムやコマンドの編集，実行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ができる．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/>
              <a:t>（編集や実行には </a:t>
            </a:r>
            <a:r>
              <a:rPr lang="en-US" altLang="ja-JP" sz="2400" b="1" dirty="0"/>
              <a:t>Google </a:t>
            </a:r>
            <a:r>
              <a:rPr lang="ja-JP" altLang="en-US" sz="2400" b="1" dirty="0"/>
              <a:t>アカウントが必要</a:t>
            </a:r>
            <a:r>
              <a:rPr lang="ja-JP" altLang="en-US" sz="2400" dirty="0"/>
              <a:t>）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1470461-4323-4883-8644-A4E407F06734}"/>
              </a:ext>
            </a:extLst>
          </p:cNvPr>
          <p:cNvSpPr/>
          <p:nvPr/>
        </p:nvSpPr>
        <p:spPr>
          <a:xfrm>
            <a:off x="6629400" y="3339146"/>
            <a:ext cx="433137" cy="611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F7DA6D1-1746-4C31-ACF3-253769AE1937}"/>
              </a:ext>
            </a:extLst>
          </p:cNvPr>
          <p:cNvSpPr txBox="1"/>
          <p:nvPr/>
        </p:nvSpPr>
        <p:spPr>
          <a:xfrm>
            <a:off x="7063407" y="3078627"/>
            <a:ext cx="20574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実行ボタン</a:t>
            </a:r>
          </a:p>
        </p:txBody>
      </p:sp>
    </p:spTree>
    <p:extLst>
      <p:ext uri="{BB962C8B-B14F-4D97-AF65-F5344CB8AC3E}">
        <p14:creationId xmlns:p14="http://schemas.microsoft.com/office/powerpoint/2010/main" val="23185406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CF91CD-6941-8A18-B447-73C4FBDD6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84839"/>
          </a:xfrm>
        </p:spPr>
        <p:txBody>
          <a:bodyPr>
            <a:noAutofit/>
          </a:bodyPr>
          <a:lstStyle/>
          <a:p>
            <a:r>
              <a:rPr kumimoji="1" lang="en-US" altLang="ja-JP" dirty="0"/>
              <a:t>Google </a:t>
            </a:r>
            <a:r>
              <a:rPr kumimoji="1" lang="en-US" altLang="ja-JP" dirty="0" err="1"/>
              <a:t>Colaboratory</a:t>
            </a:r>
            <a:r>
              <a:rPr kumimoji="1" lang="en-US" altLang="ja-JP" dirty="0"/>
              <a:t> </a:t>
            </a:r>
            <a:r>
              <a:rPr kumimoji="1" lang="ja-JP" altLang="en-US" dirty="0"/>
              <a:t>でうまく実行できない場合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05CDE1-D6C8-41C1-5AE6-FA0C0E660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222567"/>
            <a:ext cx="8461208" cy="5592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 </a:t>
            </a:r>
            <a:r>
              <a:rPr kumimoji="1" lang="ja-JP" altLang="en-US" sz="2400" b="1" dirty="0"/>
              <a:t>混雑しているとき</a:t>
            </a:r>
            <a:r>
              <a:rPr kumimoji="1" lang="ja-JP" altLang="en-US" sz="2400" dirty="0"/>
              <a:t>などは、</a:t>
            </a:r>
            <a:r>
              <a:rPr kumimoji="1" lang="ja-JP" altLang="en-US" sz="2400" b="1" dirty="0"/>
              <a:t>実行が止まり、再開しない場合</a:t>
            </a:r>
            <a:r>
              <a:rPr kumimoji="1" lang="ja-JP" altLang="en-US" sz="2400" dirty="0"/>
              <a:t>もある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【</a:t>
            </a:r>
            <a:r>
              <a:rPr kumimoji="1" lang="ja-JP" altLang="en-US" sz="2400" dirty="0"/>
              <a:t>その対処</a:t>
            </a:r>
            <a:r>
              <a:rPr kumimoji="1" lang="en-US" altLang="ja-JP" sz="2400" dirty="0"/>
              <a:t>】</a:t>
            </a:r>
          </a:p>
          <a:p>
            <a:pPr marL="0" indent="0">
              <a:buNone/>
            </a:pPr>
            <a:r>
              <a:rPr lang="ja-JP" altLang="en-US" sz="2400" dirty="0"/>
              <a:t>次で、</a:t>
            </a:r>
            <a:r>
              <a:rPr lang="ja-JP" altLang="en-US" sz="2400" b="1" dirty="0"/>
              <a:t>アクティブなセッションの停止</a:t>
            </a:r>
            <a:r>
              <a:rPr lang="ja-JP" altLang="en-US" sz="2400" dirty="0"/>
              <a:t>を行い、その後最初から実行をやり直す</a:t>
            </a:r>
            <a:endParaRPr kumimoji="1" lang="ja-JP" altLang="en-US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r>
              <a:rPr kumimoji="1" lang="ja-JP" altLang="en-US" sz="2400" b="1" dirty="0"/>
              <a:t>メニュー</a:t>
            </a:r>
            <a:r>
              <a:rPr kumimoji="1" lang="ja-JP" altLang="en-US" sz="2400" dirty="0"/>
              <a:t>で「</a:t>
            </a:r>
            <a:r>
              <a:rPr kumimoji="1" lang="ja-JP" altLang="en-US" sz="2400" b="1" dirty="0"/>
              <a:t>ランタイム</a:t>
            </a:r>
            <a:r>
              <a:rPr kumimoji="1" lang="ja-JP" altLang="en-US" sz="2400" dirty="0"/>
              <a:t>」，「</a:t>
            </a:r>
            <a:r>
              <a:rPr kumimoji="1" lang="ja-JP" altLang="en-US" sz="2400" b="1" dirty="0"/>
              <a:t>セッションの管理</a:t>
            </a:r>
            <a:r>
              <a:rPr kumimoji="1" lang="ja-JP" altLang="en-US" sz="2400" dirty="0"/>
              <a:t>」と操作する．</a:t>
            </a:r>
            <a:endParaRPr kumimoji="1" lang="en-US" altLang="ja-JP" sz="2400" dirty="0"/>
          </a:p>
          <a:p>
            <a:r>
              <a:rPr kumimoji="1" lang="ja-JP" altLang="en-US" sz="2400" b="1" dirty="0"/>
              <a:t>アクティブなセッションの一覧</a:t>
            </a:r>
            <a:r>
              <a:rPr kumimoji="1" lang="ja-JP" altLang="en-US" sz="2400" dirty="0"/>
              <a:t>が表示されるので，「</a:t>
            </a:r>
            <a:r>
              <a:rPr kumimoji="1" lang="ja-JP" altLang="en-US" sz="2400" b="1" dirty="0"/>
              <a:t>終了</a:t>
            </a:r>
            <a:r>
              <a:rPr kumimoji="1" lang="ja-JP" altLang="en-US" sz="2400" dirty="0"/>
              <a:t>」をクリックして，</a:t>
            </a:r>
            <a:r>
              <a:rPr kumimoji="1" lang="ja-JP" altLang="en-US" sz="2400" b="1" dirty="0"/>
              <a:t>すべてのアクティブなセッションを終了</a:t>
            </a:r>
            <a:r>
              <a:rPr kumimoji="1" lang="ja-JP" altLang="en-US" sz="2400" dirty="0"/>
              <a:t>する．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12594B-F44D-E857-4F6B-BB35ECCD2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1199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ja-JP" altLang="en-US" dirty="0"/>
              <a:t>の要点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3200" y="863600"/>
            <a:ext cx="8312150" cy="5948101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アクセス</a:t>
            </a:r>
            <a:r>
              <a:rPr lang="en-US" altLang="ja-JP" sz="2400" dirty="0"/>
              <a:t>: Web</a:t>
            </a:r>
            <a:r>
              <a:rPr lang="ja-JP" altLang="en-US" sz="2400" dirty="0"/>
              <a:t>ブラウザからアクセス可能。</a:t>
            </a:r>
          </a:p>
          <a:p>
            <a:r>
              <a:rPr lang="ja-JP" altLang="en-US" sz="2400" b="1" dirty="0"/>
              <a:t>セルの種類</a:t>
            </a:r>
            <a:r>
              <a:rPr lang="en-US" altLang="ja-JP" sz="2400" dirty="0"/>
              <a:t>: </a:t>
            </a:r>
            <a:r>
              <a:rPr lang="ja-JP" altLang="en-US" sz="2400" dirty="0"/>
              <a:t>コードセル（プログラム用）、テキストセル（説明用）。</a:t>
            </a:r>
          </a:p>
          <a:p>
            <a:pPr marL="0" indent="0">
              <a:buNone/>
            </a:pPr>
            <a:r>
              <a:rPr lang="ja-JP" altLang="en-US" sz="2400" dirty="0"/>
              <a:t>基本操作</a:t>
            </a:r>
          </a:p>
          <a:p>
            <a:r>
              <a:rPr lang="en-US" altLang="ja-JP" sz="2400" b="1" dirty="0"/>
              <a:t>Google</a:t>
            </a:r>
            <a:r>
              <a:rPr lang="ja-JP" altLang="en-US" sz="2400" b="1" dirty="0"/>
              <a:t>アカウント</a:t>
            </a:r>
            <a:r>
              <a:rPr lang="en-US" altLang="ja-JP" sz="2400" dirty="0"/>
              <a:t>: </a:t>
            </a:r>
            <a:r>
              <a:rPr lang="ja-JP" altLang="en-US" sz="2400" dirty="0"/>
              <a:t>基本操作には</a:t>
            </a:r>
            <a:r>
              <a:rPr lang="en-US" altLang="ja-JP" sz="2400" b="1" dirty="0"/>
              <a:t>Google</a:t>
            </a:r>
            <a:r>
              <a:rPr lang="ja-JP" altLang="en-US" sz="2400" b="1" dirty="0"/>
              <a:t>アカウントが必要</a:t>
            </a:r>
            <a:r>
              <a:rPr lang="ja-JP" altLang="en-US" sz="2400" dirty="0"/>
              <a:t>。</a:t>
            </a:r>
          </a:p>
          <a:p>
            <a:r>
              <a:rPr lang="ja-JP" altLang="en-US" sz="2400" b="1" dirty="0"/>
              <a:t>操作の種類</a:t>
            </a:r>
            <a:r>
              <a:rPr lang="en-US" altLang="ja-JP" sz="2400" dirty="0"/>
              <a:t>: </a:t>
            </a:r>
            <a:r>
              <a:rPr lang="ja-JP" altLang="en-US" sz="2400" dirty="0"/>
              <a:t>コードセルやテキストセルの</a:t>
            </a:r>
            <a:r>
              <a:rPr lang="ja-JP" altLang="en-US" sz="2400" b="1" dirty="0"/>
              <a:t>編集</a:t>
            </a:r>
            <a:r>
              <a:rPr lang="ja-JP" altLang="en-US" sz="2400" dirty="0"/>
              <a:t>、セルの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、新規ノートブックの作成など。</a:t>
            </a:r>
          </a:p>
          <a:p>
            <a:r>
              <a:rPr lang="ja-JP" altLang="en-US" sz="2400" b="1" dirty="0"/>
              <a:t>保存</a:t>
            </a:r>
            <a:r>
              <a:rPr lang="en-US" altLang="ja-JP" sz="2400" dirty="0"/>
              <a:t>: </a:t>
            </a:r>
            <a:r>
              <a:rPr lang="ja-JP" altLang="en-US" sz="2400" dirty="0"/>
              <a:t>自動保存される。</a:t>
            </a:r>
          </a:p>
          <a:p>
            <a:r>
              <a:rPr lang="ja-JP" altLang="en-US" sz="2400" b="1" dirty="0"/>
              <a:t>セルの実行</a:t>
            </a:r>
            <a:r>
              <a:rPr lang="en-US" altLang="ja-JP" sz="2400" dirty="0"/>
              <a:t>:</a:t>
            </a:r>
            <a:r>
              <a:rPr lang="en-US" altLang="ja-JP" sz="2400" b="1" dirty="0">
                <a:solidFill>
                  <a:srgbClr val="FF0000"/>
                </a:solidFill>
              </a:rPr>
              <a:t> </a:t>
            </a:r>
            <a:r>
              <a:rPr lang="ja-JP" altLang="en-US" sz="2400" b="1" dirty="0">
                <a:solidFill>
                  <a:srgbClr val="FF0000"/>
                </a:solidFill>
              </a:rPr>
              <a:t>基本、一番上のセルからすべてを実行してください</a:t>
            </a:r>
            <a:r>
              <a:rPr lang="ja-JP" altLang="en-US" sz="2400" dirty="0"/>
              <a:t>。このような、</a:t>
            </a:r>
            <a:r>
              <a:rPr lang="ja-JP" altLang="en-US" sz="2400" b="1" dirty="0"/>
              <a:t>複数のセルを一度</a:t>
            </a:r>
            <a:r>
              <a:rPr lang="ja-JP" altLang="en-US" sz="2400" dirty="0"/>
              <a:t>に実行することは、「</a:t>
            </a:r>
            <a:r>
              <a:rPr lang="ja-JP" altLang="en-US" sz="2400" b="1" dirty="0"/>
              <a:t>ランタイム</a:t>
            </a:r>
            <a:r>
              <a:rPr lang="ja-JP" altLang="en-US" sz="2400" dirty="0"/>
              <a:t>」メニューから「</a:t>
            </a:r>
            <a:r>
              <a:rPr lang="ja-JP" altLang="en-US" sz="2400" b="1" dirty="0"/>
              <a:t>すべてのセルを実行</a:t>
            </a:r>
            <a:r>
              <a:rPr lang="ja-JP" altLang="en-US" sz="2400" dirty="0"/>
              <a:t>」の操作でできます。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BFCFB5-8258-3FEE-9479-80CC3A25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370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2-1. Python </a:t>
            </a:r>
            <a:r>
              <a:rPr lang="ja-JP" altLang="en-US" sz="4500" dirty="0">
                <a:solidFill>
                  <a:schemeClr val="tx2"/>
                </a:solidFill>
              </a:rPr>
              <a:t>の基本的な文法</a:t>
            </a: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583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03A6C-112E-48D6-83E9-5ADA8CF90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ja-JP" altLang="en-US" dirty="0"/>
              <a:t>アカウントでのログイン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E60A48-0B12-4E2F-9C26-E5D7BDC99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ja-JP" altLang="en-US" dirty="0"/>
              <a:t>の</a:t>
            </a:r>
            <a:r>
              <a:rPr lang="ja-JP" altLang="en-US" b="1" dirty="0"/>
              <a:t>使用中</a:t>
            </a:r>
            <a:r>
              <a:rPr lang="ja-JP" altLang="en-US" dirty="0"/>
              <a:t>に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「</a:t>
            </a:r>
            <a:r>
              <a:rPr lang="en-US" altLang="ja-JP" dirty="0"/>
              <a:t>Google </a:t>
            </a:r>
            <a:r>
              <a:rPr lang="ja-JP" altLang="en-US" dirty="0" err="1"/>
              <a:t>への</a:t>
            </a:r>
            <a:r>
              <a:rPr lang="ja-JP" altLang="en-US" dirty="0"/>
              <a:t>ログインが必要」と表示されたとき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Google </a:t>
            </a:r>
            <a:r>
              <a:rPr lang="ja-JP" altLang="en-US" dirty="0"/>
              <a:t>アカウントへのログインを行う。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965912-21B9-46E3-A044-C0C11B77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316C425-CADC-4357-AC55-FE4946387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663" y="2863745"/>
            <a:ext cx="5810169" cy="217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819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まとめ①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000" b="1" u="sng" dirty="0"/>
              <a:t>Google </a:t>
            </a:r>
            <a:r>
              <a:rPr lang="en-US" altLang="ja-JP" sz="2000" b="1" u="sng" dirty="0" err="1"/>
              <a:t>Colaboratory</a:t>
            </a:r>
            <a:r>
              <a:rPr lang="ja-JP" altLang="en-US" sz="2000" b="1" u="sng" dirty="0"/>
              <a:t>の基本</a:t>
            </a:r>
          </a:p>
          <a:p>
            <a:r>
              <a:rPr lang="ja-JP" altLang="en-US" sz="2000" dirty="0"/>
              <a:t>オンラインで動作する</a:t>
            </a:r>
            <a:r>
              <a:rPr lang="en-US" altLang="ja-JP" sz="2000" dirty="0"/>
              <a:t>Python</a:t>
            </a:r>
            <a:r>
              <a:rPr lang="ja-JP" altLang="en-US" sz="2000" dirty="0"/>
              <a:t>のノートブック環境</a:t>
            </a:r>
          </a:p>
          <a:p>
            <a:r>
              <a:rPr lang="ja-JP" altLang="en-US" sz="2000" dirty="0"/>
              <a:t>本格的な利用には、</a:t>
            </a:r>
            <a:r>
              <a:rPr lang="en-US" altLang="ja-JP" sz="2000" dirty="0"/>
              <a:t>Google</a:t>
            </a:r>
            <a:r>
              <a:rPr lang="ja-JP" altLang="en-US" sz="2000" dirty="0"/>
              <a:t>アカウントが必要</a:t>
            </a:r>
          </a:p>
          <a:p>
            <a:r>
              <a:rPr lang="en-US" altLang="ja-JP" sz="2000" dirty="0"/>
              <a:t>Python</a:t>
            </a:r>
            <a:r>
              <a:rPr lang="ja-JP" altLang="en-US" sz="2000" dirty="0"/>
              <a:t>と多くのライブラリがプリインストールされている</a:t>
            </a:r>
          </a:p>
          <a:p>
            <a:pPr marL="0" indent="0">
              <a:buNone/>
            </a:pPr>
            <a:r>
              <a:rPr lang="ja-JP" altLang="en-US" sz="2000" b="1" u="sng" dirty="0"/>
              <a:t>主な機能</a:t>
            </a:r>
          </a:p>
          <a:p>
            <a:r>
              <a:rPr lang="ja-JP" altLang="en-US" sz="2000" dirty="0"/>
              <a:t>ノートブックの新規作成、編集、保存、公開（</a:t>
            </a:r>
            <a:r>
              <a:rPr lang="en-US" altLang="ja-JP" sz="2000" dirty="0"/>
              <a:t>Google Drive</a:t>
            </a:r>
            <a:r>
              <a:rPr lang="ja-JP" altLang="en-US" sz="2000" dirty="0"/>
              <a:t>と連携）</a:t>
            </a:r>
          </a:p>
          <a:p>
            <a:r>
              <a:rPr lang="en-US" altLang="ja-JP" sz="2000" dirty="0"/>
              <a:t>Python</a:t>
            </a:r>
            <a:r>
              <a:rPr lang="ja-JP" altLang="en-US" sz="2000" dirty="0"/>
              <a:t>プログラム（コードセル内）の編集、実行</a:t>
            </a:r>
          </a:p>
          <a:p>
            <a:r>
              <a:rPr lang="ja-JP" altLang="en-US" sz="2000" dirty="0"/>
              <a:t>システム操作コマンド（</a:t>
            </a:r>
            <a:r>
              <a:rPr lang="en-US" altLang="ja-JP" sz="2000" dirty="0"/>
              <a:t>!pip, %cd</a:t>
            </a:r>
            <a:r>
              <a:rPr lang="ja-JP" altLang="en-US" sz="2000" dirty="0"/>
              <a:t>など）の実行</a:t>
            </a:r>
          </a:p>
          <a:p>
            <a:r>
              <a:rPr lang="ja-JP" altLang="en-US" sz="2000" dirty="0"/>
              <a:t>ファイルのアップロード、ダウンロード</a:t>
            </a:r>
          </a:p>
          <a:p>
            <a:r>
              <a:rPr lang="ja-JP" altLang="en-US" sz="2000" dirty="0"/>
              <a:t>ドキュメントの編集（図、リンク、添付ファイルを含む）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2355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まとめ②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b="1" u="sng" dirty="0"/>
              <a:t>ノートブックの構造</a:t>
            </a:r>
          </a:p>
          <a:p>
            <a:r>
              <a:rPr lang="ja-JP" altLang="en-US" sz="2000" dirty="0"/>
              <a:t>コードセルとテキストセルの</a:t>
            </a:r>
            <a:r>
              <a:rPr lang="en-US" altLang="ja-JP" sz="2000" dirty="0"/>
              <a:t>2</a:t>
            </a:r>
            <a:r>
              <a:rPr lang="ja-JP" altLang="en-US" sz="2000" dirty="0"/>
              <a:t>種類がある</a:t>
            </a:r>
          </a:p>
          <a:p>
            <a:r>
              <a:rPr lang="ja-JP" altLang="en-US" sz="2000" dirty="0"/>
              <a:t>コードセルで</a:t>
            </a:r>
            <a:r>
              <a:rPr lang="en-US" altLang="ja-JP" sz="2000" dirty="0"/>
              <a:t>Python</a:t>
            </a:r>
            <a:r>
              <a:rPr lang="ja-JP" altLang="en-US" sz="2000" dirty="0"/>
              <a:t>プログラムやコマンドの編集、実行</a:t>
            </a:r>
          </a:p>
          <a:p>
            <a:r>
              <a:rPr lang="ja-JP" altLang="en-US" sz="2000" dirty="0"/>
              <a:t>テキストセルで説明文や図を表示</a:t>
            </a:r>
          </a:p>
          <a:p>
            <a:pPr marL="0" indent="0">
              <a:buNone/>
            </a:pPr>
            <a:r>
              <a:rPr lang="ja-JP" altLang="en-US" sz="2000" b="1" u="sng" dirty="0"/>
              <a:t>トラブルシューティング</a:t>
            </a:r>
          </a:p>
          <a:p>
            <a:r>
              <a:rPr lang="ja-JP" altLang="en-US" sz="2000" dirty="0"/>
              <a:t>混雑しているときは実行が止まる場合がある</a:t>
            </a:r>
          </a:p>
          <a:p>
            <a:r>
              <a:rPr lang="ja-JP" altLang="en-US" sz="2000" dirty="0"/>
              <a:t>「ランタイム」→「セッションの管理」でアクティブなセッションを終了して再開</a:t>
            </a:r>
          </a:p>
          <a:p>
            <a:pPr marL="0" indent="0">
              <a:buNone/>
            </a:pPr>
            <a:r>
              <a:rPr lang="en-US" altLang="ja-JP" sz="2000" b="1" u="sng" dirty="0"/>
              <a:t>Google</a:t>
            </a:r>
            <a:r>
              <a:rPr lang="ja-JP" altLang="en-US" sz="2000" b="1" u="sng" dirty="0"/>
              <a:t>アカウントについて</a:t>
            </a:r>
          </a:p>
          <a:p>
            <a:r>
              <a:rPr lang="ja-JP" altLang="en-US" sz="2000" dirty="0"/>
              <a:t>ログインが必要な操作：ノートブックの新規作成、編集、保存、公開、プログラムの実行など</a:t>
            </a:r>
          </a:p>
          <a:p>
            <a:r>
              <a:rPr lang="ja-JP" altLang="en-US" sz="2000" dirty="0"/>
              <a:t>ログインが不要な操作：他人が公開したノートブックの閲覧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6695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2-6. Python </a:t>
            </a:r>
            <a:r>
              <a:rPr lang="ja-JP" altLang="en-US" sz="4500" dirty="0">
                <a:solidFill>
                  <a:schemeClr val="tx2"/>
                </a:solidFill>
              </a:rPr>
              <a:t>の </a:t>
            </a:r>
            <a:r>
              <a:rPr lang="en-US" altLang="ja-JP" sz="4500" dirty="0">
                <a:solidFill>
                  <a:schemeClr val="tx2"/>
                </a:solidFill>
              </a:rPr>
              <a:t>Pandas </a:t>
            </a:r>
            <a:r>
              <a:rPr lang="ja-JP" altLang="en-US" sz="4500" dirty="0">
                <a:solidFill>
                  <a:schemeClr val="tx2"/>
                </a:solidFill>
              </a:rPr>
              <a:t>データフレーム</a:t>
            </a: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194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0C3262-B9AD-7A9D-CFCB-9BF052F27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の </a:t>
            </a:r>
            <a:r>
              <a:rPr lang="en-US" altLang="ja-JP" dirty="0"/>
              <a:t>P</a:t>
            </a:r>
            <a:r>
              <a:rPr kumimoji="1" lang="en-US" altLang="ja-JP" dirty="0"/>
              <a:t>andas </a:t>
            </a:r>
            <a:r>
              <a:rPr kumimoji="1" lang="ja-JP" altLang="en-US" dirty="0"/>
              <a:t>データフレーム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1FC135-9554-71E8-6AD7-A943846AE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表形式のデータ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695FF1-4EFF-160C-D90C-631D3D904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54</a:t>
            </a:fld>
            <a:endParaRPr kumimoji="1" lang="ja-JP" altLang="en-US" dirty="0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54103AC4-CC2C-6D6F-CD15-96873949C9CA}"/>
              </a:ext>
            </a:extLst>
          </p:cNvPr>
          <p:cNvGraphicFramePr>
            <a:graphicFrameLocks noGrp="1"/>
          </p:cNvGraphicFramePr>
          <p:nvPr/>
        </p:nvGraphicFramePr>
        <p:xfrm>
          <a:off x="3533552" y="846253"/>
          <a:ext cx="1899682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69">
                  <a:extLst>
                    <a:ext uri="{9D8B030D-6E8A-4147-A177-3AD203B41FA5}">
                      <a16:colId xmlns:a16="http://schemas.microsoft.com/office/drawing/2014/main" val="1471105048"/>
                    </a:ext>
                  </a:extLst>
                </a:gridCol>
                <a:gridCol w="630069">
                  <a:extLst>
                    <a:ext uri="{9D8B030D-6E8A-4147-A177-3AD203B41FA5}">
                      <a16:colId xmlns:a16="http://schemas.microsoft.com/office/drawing/2014/main" val="868721337"/>
                    </a:ext>
                  </a:extLst>
                </a:gridCol>
                <a:gridCol w="639544">
                  <a:extLst>
                    <a:ext uri="{9D8B030D-6E8A-4147-A177-3AD203B41FA5}">
                      <a16:colId xmlns:a16="http://schemas.microsoft.com/office/drawing/2014/main" val="129506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x</a:t>
                      </a:r>
                      <a:endParaRPr kumimoji="1" lang="ja-JP" altLang="en-US" sz="2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y</a:t>
                      </a:r>
                      <a:endParaRPr kumimoji="1" lang="ja-JP" altLang="en-US" sz="2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502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4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090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868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5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144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4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748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5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460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880813"/>
                  </a:ext>
                </a:extLst>
              </a:tr>
            </a:tbl>
          </a:graphicData>
        </a:graphic>
      </p:graphicFrame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B9A29F9-C45F-6642-E5F5-607904140626}"/>
              </a:ext>
            </a:extLst>
          </p:cNvPr>
          <p:cNvSpPr/>
          <p:nvPr/>
        </p:nvSpPr>
        <p:spPr>
          <a:xfrm>
            <a:off x="4104167" y="1284121"/>
            <a:ext cx="1382232" cy="32482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94557E18-390C-BF7A-EFD4-B7AF47F84DA4}"/>
              </a:ext>
            </a:extLst>
          </p:cNvPr>
          <p:cNvCxnSpPr/>
          <p:nvPr/>
        </p:nvCxnSpPr>
        <p:spPr>
          <a:xfrm flipV="1">
            <a:off x="4104167" y="4532368"/>
            <a:ext cx="148856" cy="5316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D6332E4-F99A-37E8-AE08-A799CF0F1837}"/>
              </a:ext>
            </a:extLst>
          </p:cNvPr>
          <p:cNvSpPr txBox="1"/>
          <p:nvPr/>
        </p:nvSpPr>
        <p:spPr>
          <a:xfrm>
            <a:off x="3263008" y="509428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データ本体</a:t>
            </a:r>
          </a:p>
        </p:txBody>
      </p:sp>
    </p:spTree>
    <p:extLst>
      <p:ext uri="{BB962C8B-B14F-4D97-AF65-F5344CB8AC3E}">
        <p14:creationId xmlns:p14="http://schemas.microsoft.com/office/powerpoint/2010/main" val="36389417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0C3262-B9AD-7A9D-CFCB-9BF052F27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98308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の</a:t>
            </a:r>
            <a:r>
              <a:rPr lang="ja-JP" altLang="en-US" dirty="0"/>
              <a:t> </a:t>
            </a:r>
            <a:r>
              <a:rPr lang="en-US" altLang="ja-JP" dirty="0"/>
              <a:t>Pandas</a:t>
            </a:r>
            <a:r>
              <a:rPr lang="ja-JP" altLang="en-US" dirty="0"/>
              <a:t> </a:t>
            </a:r>
            <a:r>
              <a:rPr kumimoji="1" lang="ja-JP" altLang="en-US" dirty="0"/>
              <a:t>データフレームを組み立てるプログラム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1FC135-9554-71E8-6AD7-A943846AE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81" y="5370407"/>
            <a:ext cx="5621755" cy="58382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ja-JP" altLang="en-US" sz="2400" dirty="0"/>
              <a:t>データフレームの組み立て，結果は</a:t>
            </a:r>
            <a:r>
              <a:rPr kumimoji="1" lang="ja-JP" altLang="en-US" sz="2400" dirty="0"/>
              <a:t> </a:t>
            </a:r>
            <a:r>
              <a:rPr kumimoji="1" lang="en-US" altLang="ja-JP" sz="2400" b="1" dirty="0" err="1">
                <a:solidFill>
                  <a:srgbClr val="C00000"/>
                </a:solidFill>
              </a:rPr>
              <a:t>df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に代入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695FF1-4EFF-160C-D90C-631D3D904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55</a:t>
            </a:fld>
            <a:endParaRPr kumimoji="1" lang="ja-JP" altLang="en-US" dirty="0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54103AC4-CC2C-6D6F-CD15-96873949C9CA}"/>
              </a:ext>
            </a:extLst>
          </p:cNvPr>
          <p:cNvGraphicFramePr>
            <a:graphicFrameLocks noGrp="1"/>
          </p:cNvGraphicFramePr>
          <p:nvPr/>
        </p:nvGraphicFramePr>
        <p:xfrm>
          <a:off x="864780" y="926842"/>
          <a:ext cx="1899682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69">
                  <a:extLst>
                    <a:ext uri="{9D8B030D-6E8A-4147-A177-3AD203B41FA5}">
                      <a16:colId xmlns:a16="http://schemas.microsoft.com/office/drawing/2014/main" val="1471105048"/>
                    </a:ext>
                  </a:extLst>
                </a:gridCol>
                <a:gridCol w="630069">
                  <a:extLst>
                    <a:ext uri="{9D8B030D-6E8A-4147-A177-3AD203B41FA5}">
                      <a16:colId xmlns:a16="http://schemas.microsoft.com/office/drawing/2014/main" val="868721337"/>
                    </a:ext>
                  </a:extLst>
                </a:gridCol>
                <a:gridCol w="639544">
                  <a:extLst>
                    <a:ext uri="{9D8B030D-6E8A-4147-A177-3AD203B41FA5}">
                      <a16:colId xmlns:a16="http://schemas.microsoft.com/office/drawing/2014/main" val="129506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x</a:t>
                      </a:r>
                      <a:endParaRPr kumimoji="1" lang="ja-JP" altLang="en-US" sz="2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y</a:t>
                      </a:r>
                      <a:endParaRPr kumimoji="1" lang="ja-JP" altLang="en-US" sz="2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502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4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090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868771"/>
                  </a:ext>
                </a:extLst>
              </a:tr>
              <a:tr h="415939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5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144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4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748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5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460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880813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78B95C6-307E-7973-525F-CC0CFF2F369F}"/>
              </a:ext>
            </a:extLst>
          </p:cNvPr>
          <p:cNvSpPr txBox="1"/>
          <p:nvPr/>
        </p:nvSpPr>
        <p:spPr>
          <a:xfrm>
            <a:off x="88630" y="5871958"/>
            <a:ext cx="8927637" cy="430887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200" dirty="0" err="1">
                <a:solidFill>
                  <a:srgbClr val="C00000"/>
                </a:solidFill>
              </a:rPr>
              <a:t>df</a:t>
            </a:r>
            <a:r>
              <a:rPr kumimoji="1" lang="en-US" altLang="ja-JP" sz="2200" dirty="0"/>
              <a:t> = </a:t>
            </a:r>
            <a:r>
              <a:rPr kumimoji="1" lang="en-US" altLang="ja-JP" sz="2200" dirty="0" err="1"/>
              <a:t>pd.DataFrame</a:t>
            </a:r>
            <a:r>
              <a:rPr kumimoji="1" lang="en-US" altLang="ja-JP" sz="2200" dirty="0"/>
              <a:t>([[1, 4], [1, 2], [1, 5], [2, 4], [3, 5], [3, 3]], columns=['x', 'y'])</a:t>
            </a:r>
            <a:endParaRPr kumimoji="1" lang="ja-JP" altLang="en-US" sz="22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F3D3166-DF16-DB74-3392-4E7D5C5DFDE3}"/>
              </a:ext>
            </a:extLst>
          </p:cNvPr>
          <p:cNvSpPr txBox="1"/>
          <p:nvPr/>
        </p:nvSpPr>
        <p:spPr>
          <a:xfrm>
            <a:off x="645070" y="4605078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データフレーム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AC57D77-C8F7-F2F1-F41F-8245ABF86F4B}"/>
              </a:ext>
            </a:extLst>
          </p:cNvPr>
          <p:cNvSpPr txBox="1"/>
          <p:nvPr/>
        </p:nvSpPr>
        <p:spPr>
          <a:xfrm>
            <a:off x="3891545" y="4605078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データフレームの作成と確認表示</a:t>
            </a:r>
            <a:endParaRPr kumimoji="1" lang="en-US" altLang="ja-JP" sz="2400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4ED9E34C-E20A-2B13-1598-8694E0C9F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78" y="2470365"/>
            <a:ext cx="5503675" cy="199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461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 17"/>
          <p:cNvSpPr/>
          <p:nvPr/>
        </p:nvSpPr>
        <p:spPr>
          <a:xfrm>
            <a:off x="1140626" y="1620285"/>
            <a:ext cx="471371" cy="1150288"/>
          </a:xfrm>
          <a:custGeom>
            <a:avLst/>
            <a:gdLst>
              <a:gd name="connsiteX0" fmla="*/ 437565 w 471371"/>
              <a:gd name="connsiteY0" fmla="*/ 1138792 h 1150288"/>
              <a:gd name="connsiteX1" fmla="*/ 415126 w 471371"/>
              <a:gd name="connsiteY1" fmla="*/ 942449 h 1150288"/>
              <a:gd name="connsiteX2" fmla="*/ 403906 w 471371"/>
              <a:gd name="connsiteY2" fmla="*/ 858302 h 1150288"/>
              <a:gd name="connsiteX3" fmla="*/ 392687 w 471371"/>
              <a:gd name="connsiteY3" fmla="*/ 824643 h 1150288"/>
              <a:gd name="connsiteX4" fmla="*/ 370247 w 471371"/>
              <a:gd name="connsiteY4" fmla="*/ 779764 h 1150288"/>
              <a:gd name="connsiteX5" fmla="*/ 364638 w 471371"/>
              <a:gd name="connsiteY5" fmla="*/ 751715 h 1150288"/>
              <a:gd name="connsiteX6" fmla="*/ 347808 w 471371"/>
              <a:gd name="connsiteY6" fmla="*/ 701227 h 1150288"/>
              <a:gd name="connsiteX7" fmla="*/ 342198 w 471371"/>
              <a:gd name="connsiteY7" fmla="*/ 684397 h 1150288"/>
              <a:gd name="connsiteX8" fmla="*/ 336589 w 471371"/>
              <a:gd name="connsiteY8" fmla="*/ 667568 h 1150288"/>
              <a:gd name="connsiteX9" fmla="*/ 325369 w 471371"/>
              <a:gd name="connsiteY9" fmla="*/ 650738 h 1150288"/>
              <a:gd name="connsiteX10" fmla="*/ 319759 w 471371"/>
              <a:gd name="connsiteY10" fmla="*/ 600250 h 1150288"/>
              <a:gd name="connsiteX11" fmla="*/ 314149 w 471371"/>
              <a:gd name="connsiteY11" fmla="*/ 566591 h 1150288"/>
              <a:gd name="connsiteX12" fmla="*/ 302930 w 471371"/>
              <a:gd name="connsiteY12" fmla="*/ 499273 h 1150288"/>
              <a:gd name="connsiteX13" fmla="*/ 297320 w 471371"/>
              <a:gd name="connsiteY13" fmla="*/ 476834 h 1150288"/>
              <a:gd name="connsiteX14" fmla="*/ 280490 w 471371"/>
              <a:gd name="connsiteY14" fmla="*/ 460005 h 1150288"/>
              <a:gd name="connsiteX15" fmla="*/ 235612 w 471371"/>
              <a:gd name="connsiteY15" fmla="*/ 420736 h 1150288"/>
              <a:gd name="connsiteX16" fmla="*/ 201953 w 471371"/>
              <a:gd name="connsiteY16" fmla="*/ 398297 h 1150288"/>
              <a:gd name="connsiteX17" fmla="*/ 185124 w 471371"/>
              <a:gd name="connsiteY17" fmla="*/ 387077 h 1150288"/>
              <a:gd name="connsiteX18" fmla="*/ 168294 w 471371"/>
              <a:gd name="connsiteY18" fmla="*/ 381467 h 1150288"/>
              <a:gd name="connsiteX19" fmla="*/ 134635 w 471371"/>
              <a:gd name="connsiteY19" fmla="*/ 364638 h 1150288"/>
              <a:gd name="connsiteX20" fmla="*/ 95366 w 471371"/>
              <a:gd name="connsiteY20" fmla="*/ 347808 h 1150288"/>
              <a:gd name="connsiteX21" fmla="*/ 61708 w 471371"/>
              <a:gd name="connsiteY21" fmla="*/ 325369 h 1150288"/>
              <a:gd name="connsiteX22" fmla="*/ 39268 w 471371"/>
              <a:gd name="connsiteY22" fmla="*/ 314149 h 1150288"/>
              <a:gd name="connsiteX23" fmla="*/ 28049 w 471371"/>
              <a:gd name="connsiteY23" fmla="*/ 280491 h 1150288"/>
              <a:gd name="connsiteX24" fmla="*/ 16829 w 471371"/>
              <a:gd name="connsiteY24" fmla="*/ 235612 h 1150288"/>
              <a:gd name="connsiteX25" fmla="*/ 11219 w 471371"/>
              <a:gd name="connsiteY25" fmla="*/ 213173 h 1150288"/>
              <a:gd name="connsiteX26" fmla="*/ 0 w 471371"/>
              <a:gd name="connsiteY26" fmla="*/ 196343 h 1150288"/>
              <a:gd name="connsiteX27" fmla="*/ 5609 w 471371"/>
              <a:gd name="connsiteY27" fmla="*/ 112196 h 1150288"/>
              <a:gd name="connsiteX28" fmla="*/ 11219 w 471371"/>
              <a:gd name="connsiteY28" fmla="*/ 95367 h 1150288"/>
              <a:gd name="connsiteX29" fmla="*/ 28049 w 471371"/>
              <a:gd name="connsiteY29" fmla="*/ 84147 h 1150288"/>
              <a:gd name="connsiteX30" fmla="*/ 56098 w 471371"/>
              <a:gd name="connsiteY30" fmla="*/ 61708 h 1150288"/>
              <a:gd name="connsiteX31" fmla="*/ 89757 w 471371"/>
              <a:gd name="connsiteY31" fmla="*/ 39268 h 1150288"/>
              <a:gd name="connsiteX32" fmla="*/ 106586 w 471371"/>
              <a:gd name="connsiteY32" fmla="*/ 28049 h 1150288"/>
              <a:gd name="connsiteX33" fmla="*/ 145855 w 471371"/>
              <a:gd name="connsiteY33" fmla="*/ 16829 h 1150288"/>
              <a:gd name="connsiteX34" fmla="*/ 179514 w 471371"/>
              <a:gd name="connsiteY34" fmla="*/ 5610 h 1150288"/>
              <a:gd name="connsiteX35" fmla="*/ 196343 w 471371"/>
              <a:gd name="connsiteY35" fmla="*/ 0 h 1150288"/>
              <a:gd name="connsiteX36" fmla="*/ 241222 w 471371"/>
              <a:gd name="connsiteY36" fmla="*/ 5610 h 1150288"/>
              <a:gd name="connsiteX37" fmla="*/ 258051 w 471371"/>
              <a:gd name="connsiteY37" fmla="*/ 16829 h 1150288"/>
              <a:gd name="connsiteX38" fmla="*/ 274881 w 471371"/>
              <a:gd name="connsiteY38" fmla="*/ 22439 h 1150288"/>
              <a:gd name="connsiteX39" fmla="*/ 291710 w 471371"/>
              <a:gd name="connsiteY39" fmla="*/ 33659 h 1150288"/>
              <a:gd name="connsiteX40" fmla="*/ 308539 w 471371"/>
              <a:gd name="connsiteY40" fmla="*/ 39268 h 1150288"/>
              <a:gd name="connsiteX41" fmla="*/ 336589 w 471371"/>
              <a:gd name="connsiteY41" fmla="*/ 61708 h 1150288"/>
              <a:gd name="connsiteX42" fmla="*/ 364638 w 471371"/>
              <a:gd name="connsiteY42" fmla="*/ 84147 h 1150288"/>
              <a:gd name="connsiteX43" fmla="*/ 387077 w 471371"/>
              <a:gd name="connsiteY43" fmla="*/ 123416 h 1150288"/>
              <a:gd name="connsiteX44" fmla="*/ 415126 w 471371"/>
              <a:gd name="connsiteY44" fmla="*/ 173904 h 1150288"/>
              <a:gd name="connsiteX45" fmla="*/ 409516 w 471371"/>
              <a:gd name="connsiteY45" fmla="*/ 342198 h 1150288"/>
              <a:gd name="connsiteX46" fmla="*/ 403906 w 471371"/>
              <a:gd name="connsiteY46" fmla="*/ 359028 h 1150288"/>
              <a:gd name="connsiteX47" fmla="*/ 392687 w 471371"/>
              <a:gd name="connsiteY47" fmla="*/ 420736 h 1150288"/>
              <a:gd name="connsiteX48" fmla="*/ 381467 w 471371"/>
              <a:gd name="connsiteY48" fmla="*/ 493664 h 1150288"/>
              <a:gd name="connsiteX49" fmla="*/ 370247 w 471371"/>
              <a:gd name="connsiteY49" fmla="*/ 527322 h 1150288"/>
              <a:gd name="connsiteX50" fmla="*/ 375857 w 471371"/>
              <a:gd name="connsiteY50" fmla="*/ 650738 h 1150288"/>
              <a:gd name="connsiteX51" fmla="*/ 381467 w 471371"/>
              <a:gd name="connsiteY51" fmla="*/ 667568 h 1150288"/>
              <a:gd name="connsiteX52" fmla="*/ 387077 w 471371"/>
              <a:gd name="connsiteY52" fmla="*/ 807813 h 1150288"/>
              <a:gd name="connsiteX53" fmla="*/ 398297 w 471371"/>
              <a:gd name="connsiteY53" fmla="*/ 936839 h 1150288"/>
              <a:gd name="connsiteX54" fmla="*/ 409516 w 471371"/>
              <a:gd name="connsiteY54" fmla="*/ 976108 h 1150288"/>
              <a:gd name="connsiteX55" fmla="*/ 415126 w 471371"/>
              <a:gd name="connsiteY55" fmla="*/ 1026596 h 1150288"/>
              <a:gd name="connsiteX56" fmla="*/ 426346 w 471371"/>
              <a:gd name="connsiteY56" fmla="*/ 1049035 h 1150288"/>
              <a:gd name="connsiteX57" fmla="*/ 431955 w 471371"/>
              <a:gd name="connsiteY57" fmla="*/ 1065865 h 1150288"/>
              <a:gd name="connsiteX58" fmla="*/ 443175 w 471371"/>
              <a:gd name="connsiteY58" fmla="*/ 1105133 h 1150288"/>
              <a:gd name="connsiteX59" fmla="*/ 454395 w 471371"/>
              <a:gd name="connsiteY59" fmla="*/ 1121963 h 1150288"/>
              <a:gd name="connsiteX60" fmla="*/ 471224 w 471371"/>
              <a:gd name="connsiteY60" fmla="*/ 1127573 h 1150288"/>
              <a:gd name="connsiteX61" fmla="*/ 437565 w 471371"/>
              <a:gd name="connsiteY61" fmla="*/ 1138792 h 115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71371" h="1150288">
                <a:moveTo>
                  <a:pt x="437565" y="1138792"/>
                </a:moveTo>
                <a:cubicBezTo>
                  <a:pt x="428215" y="1107938"/>
                  <a:pt x="447516" y="1096306"/>
                  <a:pt x="415126" y="942449"/>
                </a:cubicBezTo>
                <a:cubicBezTo>
                  <a:pt x="402672" y="883290"/>
                  <a:pt x="416054" y="906893"/>
                  <a:pt x="403906" y="858302"/>
                </a:cubicBezTo>
                <a:cubicBezTo>
                  <a:pt x="401038" y="846829"/>
                  <a:pt x="395799" y="836053"/>
                  <a:pt x="392687" y="824643"/>
                </a:cubicBezTo>
                <a:cubicBezTo>
                  <a:pt x="381939" y="785232"/>
                  <a:pt x="396800" y="806317"/>
                  <a:pt x="370247" y="779764"/>
                </a:cubicBezTo>
                <a:cubicBezTo>
                  <a:pt x="368377" y="770414"/>
                  <a:pt x="367147" y="760914"/>
                  <a:pt x="364638" y="751715"/>
                </a:cubicBezTo>
                <a:cubicBezTo>
                  <a:pt x="364636" y="751706"/>
                  <a:pt x="350615" y="709646"/>
                  <a:pt x="347808" y="701227"/>
                </a:cubicBezTo>
                <a:lnTo>
                  <a:pt x="342198" y="684397"/>
                </a:lnTo>
                <a:cubicBezTo>
                  <a:pt x="340328" y="678787"/>
                  <a:pt x="339869" y="672488"/>
                  <a:pt x="336589" y="667568"/>
                </a:cubicBezTo>
                <a:lnTo>
                  <a:pt x="325369" y="650738"/>
                </a:lnTo>
                <a:cubicBezTo>
                  <a:pt x="323499" y="633909"/>
                  <a:pt x="321997" y="617034"/>
                  <a:pt x="319759" y="600250"/>
                </a:cubicBezTo>
                <a:cubicBezTo>
                  <a:pt x="318256" y="588975"/>
                  <a:pt x="315652" y="577866"/>
                  <a:pt x="314149" y="566591"/>
                </a:cubicBezTo>
                <a:cubicBezTo>
                  <a:pt x="301615" y="472590"/>
                  <a:pt x="316083" y="545310"/>
                  <a:pt x="302930" y="499273"/>
                </a:cubicBezTo>
                <a:cubicBezTo>
                  <a:pt x="300812" y="491860"/>
                  <a:pt x="301145" y="483528"/>
                  <a:pt x="297320" y="476834"/>
                </a:cubicBezTo>
                <a:cubicBezTo>
                  <a:pt x="293384" y="469946"/>
                  <a:pt x="285569" y="466100"/>
                  <a:pt x="280490" y="460005"/>
                </a:cubicBezTo>
                <a:cubicBezTo>
                  <a:pt x="251270" y="424940"/>
                  <a:pt x="295925" y="460944"/>
                  <a:pt x="235612" y="420736"/>
                </a:cubicBezTo>
                <a:lnTo>
                  <a:pt x="201953" y="398297"/>
                </a:lnTo>
                <a:cubicBezTo>
                  <a:pt x="196343" y="394557"/>
                  <a:pt x="191520" y="389209"/>
                  <a:pt x="185124" y="387077"/>
                </a:cubicBezTo>
                <a:cubicBezTo>
                  <a:pt x="179514" y="385207"/>
                  <a:pt x="173583" y="384112"/>
                  <a:pt x="168294" y="381467"/>
                </a:cubicBezTo>
                <a:cubicBezTo>
                  <a:pt x="124794" y="359718"/>
                  <a:pt x="176939" y="378739"/>
                  <a:pt x="134635" y="364638"/>
                </a:cubicBezTo>
                <a:cubicBezTo>
                  <a:pt x="73387" y="323804"/>
                  <a:pt x="167808" y="384029"/>
                  <a:pt x="95366" y="347808"/>
                </a:cubicBezTo>
                <a:cubicBezTo>
                  <a:pt x="83306" y="341778"/>
                  <a:pt x="73768" y="331399"/>
                  <a:pt x="61708" y="325369"/>
                </a:cubicBezTo>
                <a:lnTo>
                  <a:pt x="39268" y="314149"/>
                </a:lnTo>
                <a:cubicBezTo>
                  <a:pt x="35528" y="302930"/>
                  <a:pt x="30368" y="292088"/>
                  <a:pt x="28049" y="280491"/>
                </a:cubicBezTo>
                <a:cubicBezTo>
                  <a:pt x="16644" y="223464"/>
                  <a:pt x="28329" y="275861"/>
                  <a:pt x="16829" y="235612"/>
                </a:cubicBezTo>
                <a:cubicBezTo>
                  <a:pt x="14711" y="228199"/>
                  <a:pt x="14256" y="220260"/>
                  <a:pt x="11219" y="213173"/>
                </a:cubicBezTo>
                <a:cubicBezTo>
                  <a:pt x="8563" y="206976"/>
                  <a:pt x="3740" y="201953"/>
                  <a:pt x="0" y="196343"/>
                </a:cubicBezTo>
                <a:cubicBezTo>
                  <a:pt x="1870" y="168294"/>
                  <a:pt x="2505" y="140135"/>
                  <a:pt x="5609" y="112196"/>
                </a:cubicBezTo>
                <a:cubicBezTo>
                  <a:pt x="6262" y="106319"/>
                  <a:pt x="7525" y="99984"/>
                  <a:pt x="11219" y="95367"/>
                </a:cubicBezTo>
                <a:cubicBezTo>
                  <a:pt x="15431" y="90102"/>
                  <a:pt x="22439" y="87887"/>
                  <a:pt x="28049" y="84147"/>
                </a:cubicBezTo>
                <a:cubicBezTo>
                  <a:pt x="48779" y="53049"/>
                  <a:pt x="27406" y="77648"/>
                  <a:pt x="56098" y="61708"/>
                </a:cubicBezTo>
                <a:cubicBezTo>
                  <a:pt x="67886" y="55159"/>
                  <a:pt x="78537" y="46748"/>
                  <a:pt x="89757" y="39268"/>
                </a:cubicBezTo>
                <a:cubicBezTo>
                  <a:pt x="95367" y="35528"/>
                  <a:pt x="100190" y="30181"/>
                  <a:pt x="106586" y="28049"/>
                </a:cubicBezTo>
                <a:cubicBezTo>
                  <a:pt x="163128" y="9202"/>
                  <a:pt x="75440" y="37953"/>
                  <a:pt x="145855" y="16829"/>
                </a:cubicBezTo>
                <a:cubicBezTo>
                  <a:pt x="157183" y="13431"/>
                  <a:pt x="168294" y="9350"/>
                  <a:pt x="179514" y="5610"/>
                </a:cubicBezTo>
                <a:lnTo>
                  <a:pt x="196343" y="0"/>
                </a:lnTo>
                <a:cubicBezTo>
                  <a:pt x="211303" y="1870"/>
                  <a:pt x="226677" y="1643"/>
                  <a:pt x="241222" y="5610"/>
                </a:cubicBezTo>
                <a:cubicBezTo>
                  <a:pt x="247726" y="7384"/>
                  <a:pt x="252021" y="13814"/>
                  <a:pt x="258051" y="16829"/>
                </a:cubicBezTo>
                <a:cubicBezTo>
                  <a:pt x="263340" y="19474"/>
                  <a:pt x="269271" y="20569"/>
                  <a:pt x="274881" y="22439"/>
                </a:cubicBezTo>
                <a:cubicBezTo>
                  <a:pt x="280491" y="26179"/>
                  <a:pt x="285680" y="30644"/>
                  <a:pt x="291710" y="33659"/>
                </a:cubicBezTo>
                <a:cubicBezTo>
                  <a:pt x="296999" y="36303"/>
                  <a:pt x="303922" y="35574"/>
                  <a:pt x="308539" y="39268"/>
                </a:cubicBezTo>
                <a:cubicBezTo>
                  <a:pt x="344790" y="68269"/>
                  <a:pt x="294286" y="47607"/>
                  <a:pt x="336589" y="61708"/>
                </a:cubicBezTo>
                <a:cubicBezTo>
                  <a:pt x="368740" y="109936"/>
                  <a:pt x="325929" y="53180"/>
                  <a:pt x="364638" y="84147"/>
                </a:cubicBezTo>
                <a:cubicBezTo>
                  <a:pt x="372100" y="90117"/>
                  <a:pt x="383256" y="117047"/>
                  <a:pt x="387077" y="123416"/>
                </a:cubicBezTo>
                <a:cubicBezTo>
                  <a:pt x="416011" y="171640"/>
                  <a:pt x="403842" y="140053"/>
                  <a:pt x="415126" y="173904"/>
                </a:cubicBezTo>
                <a:cubicBezTo>
                  <a:pt x="413256" y="230002"/>
                  <a:pt x="412912" y="286172"/>
                  <a:pt x="409516" y="342198"/>
                </a:cubicBezTo>
                <a:cubicBezTo>
                  <a:pt x="409158" y="348101"/>
                  <a:pt x="405340" y="353291"/>
                  <a:pt x="403906" y="359028"/>
                </a:cubicBezTo>
                <a:cubicBezTo>
                  <a:pt x="400687" y="371904"/>
                  <a:pt x="394353" y="409078"/>
                  <a:pt x="392687" y="420736"/>
                </a:cubicBezTo>
                <a:cubicBezTo>
                  <a:pt x="389275" y="444619"/>
                  <a:pt x="387895" y="470094"/>
                  <a:pt x="381467" y="493664"/>
                </a:cubicBezTo>
                <a:cubicBezTo>
                  <a:pt x="378355" y="505074"/>
                  <a:pt x="373987" y="516103"/>
                  <a:pt x="370247" y="527322"/>
                </a:cubicBezTo>
                <a:cubicBezTo>
                  <a:pt x="372117" y="568461"/>
                  <a:pt x="372573" y="609688"/>
                  <a:pt x="375857" y="650738"/>
                </a:cubicBezTo>
                <a:cubicBezTo>
                  <a:pt x="376329" y="656633"/>
                  <a:pt x="381046" y="661670"/>
                  <a:pt x="381467" y="667568"/>
                </a:cubicBezTo>
                <a:cubicBezTo>
                  <a:pt x="384800" y="714235"/>
                  <a:pt x="384681" y="761089"/>
                  <a:pt x="387077" y="807813"/>
                </a:cubicBezTo>
                <a:cubicBezTo>
                  <a:pt x="388474" y="835050"/>
                  <a:pt x="393285" y="904260"/>
                  <a:pt x="398297" y="936839"/>
                </a:cubicBezTo>
                <a:cubicBezTo>
                  <a:pt x="400310" y="949925"/>
                  <a:pt x="405326" y="963538"/>
                  <a:pt x="409516" y="976108"/>
                </a:cubicBezTo>
                <a:cubicBezTo>
                  <a:pt x="411386" y="992937"/>
                  <a:pt x="411318" y="1010097"/>
                  <a:pt x="415126" y="1026596"/>
                </a:cubicBezTo>
                <a:cubicBezTo>
                  <a:pt x="417006" y="1034744"/>
                  <a:pt x="423052" y="1041349"/>
                  <a:pt x="426346" y="1049035"/>
                </a:cubicBezTo>
                <a:cubicBezTo>
                  <a:pt x="428675" y="1054470"/>
                  <a:pt x="430331" y="1060179"/>
                  <a:pt x="431955" y="1065865"/>
                </a:cubicBezTo>
                <a:cubicBezTo>
                  <a:pt x="434351" y="1074253"/>
                  <a:pt x="438692" y="1096166"/>
                  <a:pt x="443175" y="1105133"/>
                </a:cubicBezTo>
                <a:cubicBezTo>
                  <a:pt x="446190" y="1111164"/>
                  <a:pt x="449130" y="1117751"/>
                  <a:pt x="454395" y="1121963"/>
                </a:cubicBezTo>
                <a:cubicBezTo>
                  <a:pt x="459012" y="1125657"/>
                  <a:pt x="465935" y="1124928"/>
                  <a:pt x="471224" y="1127573"/>
                </a:cubicBezTo>
                <a:cubicBezTo>
                  <a:pt x="473589" y="1128756"/>
                  <a:pt x="446915" y="1169646"/>
                  <a:pt x="437565" y="113879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フリーフォーム 11"/>
          <p:cNvSpPr/>
          <p:nvPr/>
        </p:nvSpPr>
        <p:spPr>
          <a:xfrm>
            <a:off x="1633042" y="2184481"/>
            <a:ext cx="803451" cy="664353"/>
          </a:xfrm>
          <a:custGeom>
            <a:avLst/>
            <a:gdLst>
              <a:gd name="connsiteX0" fmla="*/ 1247 w 803451"/>
              <a:gd name="connsiteY0" fmla="*/ 496059 h 664353"/>
              <a:gd name="connsiteX1" fmla="*/ 6857 w 803451"/>
              <a:gd name="connsiteY1" fmla="*/ 344594 h 664353"/>
              <a:gd name="connsiteX2" fmla="*/ 23687 w 803451"/>
              <a:gd name="connsiteY2" fmla="*/ 322155 h 664353"/>
              <a:gd name="connsiteX3" fmla="*/ 29296 w 803451"/>
              <a:gd name="connsiteY3" fmla="*/ 271666 h 664353"/>
              <a:gd name="connsiteX4" fmla="*/ 34906 w 803451"/>
              <a:gd name="connsiteY4" fmla="*/ 254837 h 664353"/>
              <a:gd name="connsiteX5" fmla="*/ 40516 w 803451"/>
              <a:gd name="connsiteY5" fmla="*/ 232398 h 664353"/>
              <a:gd name="connsiteX6" fmla="*/ 62955 w 803451"/>
              <a:gd name="connsiteY6" fmla="*/ 215568 h 664353"/>
              <a:gd name="connsiteX7" fmla="*/ 68565 w 803451"/>
              <a:gd name="connsiteY7" fmla="*/ 198739 h 664353"/>
              <a:gd name="connsiteX8" fmla="*/ 74175 w 803451"/>
              <a:gd name="connsiteY8" fmla="*/ 176299 h 664353"/>
              <a:gd name="connsiteX9" fmla="*/ 113444 w 803451"/>
              <a:gd name="connsiteY9" fmla="*/ 137031 h 664353"/>
              <a:gd name="connsiteX10" fmla="*/ 124663 w 803451"/>
              <a:gd name="connsiteY10" fmla="*/ 120201 h 664353"/>
              <a:gd name="connsiteX11" fmla="*/ 158322 w 803451"/>
              <a:gd name="connsiteY11" fmla="*/ 103372 h 664353"/>
              <a:gd name="connsiteX12" fmla="*/ 191981 w 803451"/>
              <a:gd name="connsiteY12" fmla="*/ 86542 h 664353"/>
              <a:gd name="connsiteX13" fmla="*/ 231250 w 803451"/>
              <a:gd name="connsiteY13" fmla="*/ 97762 h 664353"/>
              <a:gd name="connsiteX14" fmla="*/ 248079 w 803451"/>
              <a:gd name="connsiteY14" fmla="*/ 103372 h 664353"/>
              <a:gd name="connsiteX15" fmla="*/ 298568 w 803451"/>
              <a:gd name="connsiteY15" fmla="*/ 131421 h 664353"/>
              <a:gd name="connsiteX16" fmla="*/ 309787 w 803451"/>
              <a:gd name="connsiteY16" fmla="*/ 165080 h 664353"/>
              <a:gd name="connsiteX17" fmla="*/ 321007 w 803451"/>
              <a:gd name="connsiteY17" fmla="*/ 215568 h 664353"/>
              <a:gd name="connsiteX18" fmla="*/ 326617 w 803451"/>
              <a:gd name="connsiteY18" fmla="*/ 282886 h 664353"/>
              <a:gd name="connsiteX19" fmla="*/ 315397 w 803451"/>
              <a:gd name="connsiteY19" fmla="*/ 299715 h 664353"/>
              <a:gd name="connsiteX20" fmla="*/ 309787 w 803451"/>
              <a:gd name="connsiteY20" fmla="*/ 350204 h 664353"/>
              <a:gd name="connsiteX21" fmla="*/ 321007 w 803451"/>
              <a:gd name="connsiteY21" fmla="*/ 462400 h 664353"/>
              <a:gd name="connsiteX22" fmla="*/ 326617 w 803451"/>
              <a:gd name="connsiteY22" fmla="*/ 479229 h 664353"/>
              <a:gd name="connsiteX23" fmla="*/ 343446 w 803451"/>
              <a:gd name="connsiteY23" fmla="*/ 490449 h 664353"/>
              <a:gd name="connsiteX24" fmla="*/ 371495 w 803451"/>
              <a:gd name="connsiteY24" fmla="*/ 540937 h 664353"/>
              <a:gd name="connsiteX25" fmla="*/ 388325 w 803451"/>
              <a:gd name="connsiteY25" fmla="*/ 546547 h 664353"/>
              <a:gd name="connsiteX26" fmla="*/ 410764 w 803451"/>
              <a:gd name="connsiteY26" fmla="*/ 568987 h 664353"/>
              <a:gd name="connsiteX27" fmla="*/ 416374 w 803451"/>
              <a:gd name="connsiteY27" fmla="*/ 585816 h 664353"/>
              <a:gd name="connsiteX28" fmla="*/ 438813 w 803451"/>
              <a:gd name="connsiteY28" fmla="*/ 591426 h 664353"/>
              <a:gd name="connsiteX29" fmla="*/ 455642 w 803451"/>
              <a:gd name="connsiteY29" fmla="*/ 597036 h 664353"/>
              <a:gd name="connsiteX30" fmla="*/ 466862 w 803451"/>
              <a:gd name="connsiteY30" fmla="*/ 613865 h 664353"/>
              <a:gd name="connsiteX31" fmla="*/ 500521 w 803451"/>
              <a:gd name="connsiteY31" fmla="*/ 625085 h 664353"/>
              <a:gd name="connsiteX32" fmla="*/ 534180 w 803451"/>
              <a:gd name="connsiteY32" fmla="*/ 647524 h 664353"/>
              <a:gd name="connsiteX33" fmla="*/ 551009 w 803451"/>
              <a:gd name="connsiteY33" fmla="*/ 658744 h 664353"/>
              <a:gd name="connsiteX34" fmla="*/ 590278 w 803451"/>
              <a:gd name="connsiteY34" fmla="*/ 664353 h 664353"/>
              <a:gd name="connsiteX35" fmla="*/ 663206 w 803451"/>
              <a:gd name="connsiteY35" fmla="*/ 653134 h 664353"/>
              <a:gd name="connsiteX36" fmla="*/ 680035 w 803451"/>
              <a:gd name="connsiteY36" fmla="*/ 641914 h 664353"/>
              <a:gd name="connsiteX37" fmla="*/ 702474 w 803451"/>
              <a:gd name="connsiteY37" fmla="*/ 636304 h 664353"/>
              <a:gd name="connsiteX38" fmla="*/ 724914 w 803451"/>
              <a:gd name="connsiteY38" fmla="*/ 625085 h 664353"/>
              <a:gd name="connsiteX39" fmla="*/ 758573 w 803451"/>
              <a:gd name="connsiteY39" fmla="*/ 585816 h 664353"/>
              <a:gd name="connsiteX40" fmla="*/ 775402 w 803451"/>
              <a:gd name="connsiteY40" fmla="*/ 557767 h 664353"/>
              <a:gd name="connsiteX41" fmla="*/ 786622 w 803451"/>
              <a:gd name="connsiteY41" fmla="*/ 501669 h 664353"/>
              <a:gd name="connsiteX42" fmla="*/ 792231 w 803451"/>
              <a:gd name="connsiteY42" fmla="*/ 479229 h 664353"/>
              <a:gd name="connsiteX43" fmla="*/ 803451 w 803451"/>
              <a:gd name="connsiteY43" fmla="*/ 456790 h 664353"/>
              <a:gd name="connsiteX44" fmla="*/ 781012 w 803451"/>
              <a:gd name="connsiteY44" fmla="*/ 389472 h 664353"/>
              <a:gd name="connsiteX45" fmla="*/ 775402 w 803451"/>
              <a:gd name="connsiteY45" fmla="*/ 367033 h 664353"/>
              <a:gd name="connsiteX46" fmla="*/ 764182 w 803451"/>
              <a:gd name="connsiteY46" fmla="*/ 327764 h 664353"/>
              <a:gd name="connsiteX47" fmla="*/ 736133 w 803451"/>
              <a:gd name="connsiteY47" fmla="*/ 277276 h 664353"/>
              <a:gd name="connsiteX48" fmla="*/ 691255 w 803451"/>
              <a:gd name="connsiteY48" fmla="*/ 209958 h 664353"/>
              <a:gd name="connsiteX49" fmla="*/ 646376 w 803451"/>
              <a:gd name="connsiteY49" fmla="*/ 153860 h 664353"/>
              <a:gd name="connsiteX50" fmla="*/ 640766 w 803451"/>
              <a:gd name="connsiteY50" fmla="*/ 137031 h 664353"/>
              <a:gd name="connsiteX51" fmla="*/ 623937 w 803451"/>
              <a:gd name="connsiteY51" fmla="*/ 125811 h 664353"/>
              <a:gd name="connsiteX52" fmla="*/ 590278 w 803451"/>
              <a:gd name="connsiteY52" fmla="*/ 86542 h 664353"/>
              <a:gd name="connsiteX53" fmla="*/ 567839 w 803451"/>
              <a:gd name="connsiteY53" fmla="*/ 75323 h 664353"/>
              <a:gd name="connsiteX54" fmla="*/ 517350 w 803451"/>
              <a:gd name="connsiteY54" fmla="*/ 41664 h 664353"/>
              <a:gd name="connsiteX55" fmla="*/ 461252 w 803451"/>
              <a:gd name="connsiteY55" fmla="*/ 24834 h 664353"/>
              <a:gd name="connsiteX56" fmla="*/ 444423 w 803451"/>
              <a:gd name="connsiteY56" fmla="*/ 19225 h 664353"/>
              <a:gd name="connsiteX57" fmla="*/ 399544 w 803451"/>
              <a:gd name="connsiteY57" fmla="*/ 13615 h 664353"/>
              <a:gd name="connsiteX58" fmla="*/ 270519 w 803451"/>
              <a:gd name="connsiteY58" fmla="*/ 8005 h 664353"/>
              <a:gd name="connsiteX59" fmla="*/ 220030 w 803451"/>
              <a:gd name="connsiteY59" fmla="*/ 36054 h 664353"/>
              <a:gd name="connsiteX60" fmla="*/ 214420 w 803451"/>
              <a:gd name="connsiteY60" fmla="*/ 52883 h 664353"/>
              <a:gd name="connsiteX61" fmla="*/ 175152 w 803451"/>
              <a:gd name="connsiteY61" fmla="*/ 80933 h 664353"/>
              <a:gd name="connsiteX62" fmla="*/ 141493 w 803451"/>
              <a:gd name="connsiteY62" fmla="*/ 148250 h 664353"/>
              <a:gd name="connsiteX63" fmla="*/ 130273 w 803451"/>
              <a:gd name="connsiteY63" fmla="*/ 165080 h 664353"/>
              <a:gd name="connsiteX64" fmla="*/ 113444 w 803451"/>
              <a:gd name="connsiteY64" fmla="*/ 176299 h 664353"/>
              <a:gd name="connsiteX65" fmla="*/ 85395 w 803451"/>
              <a:gd name="connsiteY65" fmla="*/ 204348 h 664353"/>
              <a:gd name="connsiteX66" fmla="*/ 57346 w 803451"/>
              <a:gd name="connsiteY66" fmla="*/ 238007 h 664353"/>
              <a:gd name="connsiteX67" fmla="*/ 34906 w 803451"/>
              <a:gd name="connsiteY67" fmla="*/ 254837 h 664353"/>
              <a:gd name="connsiteX68" fmla="*/ 12467 w 803451"/>
              <a:gd name="connsiteY68" fmla="*/ 294106 h 664353"/>
              <a:gd name="connsiteX69" fmla="*/ 1247 w 803451"/>
              <a:gd name="connsiteY69" fmla="*/ 333374 h 664353"/>
              <a:gd name="connsiteX70" fmla="*/ 6857 w 803451"/>
              <a:gd name="connsiteY70" fmla="*/ 389472 h 664353"/>
              <a:gd name="connsiteX71" fmla="*/ 23687 w 803451"/>
              <a:gd name="connsiteY71" fmla="*/ 434351 h 664353"/>
              <a:gd name="connsiteX72" fmla="*/ 1247 w 803451"/>
              <a:gd name="connsiteY72" fmla="*/ 496059 h 6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803451" h="664353">
                <a:moveTo>
                  <a:pt x="1247" y="496059"/>
                </a:moveTo>
                <a:cubicBezTo>
                  <a:pt x="-1558" y="481100"/>
                  <a:pt x="391" y="394702"/>
                  <a:pt x="6857" y="344594"/>
                </a:cubicBezTo>
                <a:cubicBezTo>
                  <a:pt x="8054" y="335321"/>
                  <a:pt x="20937" y="331091"/>
                  <a:pt x="23687" y="322155"/>
                </a:cubicBezTo>
                <a:cubicBezTo>
                  <a:pt x="28667" y="305971"/>
                  <a:pt x="26512" y="288369"/>
                  <a:pt x="29296" y="271666"/>
                </a:cubicBezTo>
                <a:cubicBezTo>
                  <a:pt x="30268" y="265833"/>
                  <a:pt x="33281" y="260523"/>
                  <a:pt x="34906" y="254837"/>
                </a:cubicBezTo>
                <a:cubicBezTo>
                  <a:pt x="37024" y="247424"/>
                  <a:pt x="36035" y="238672"/>
                  <a:pt x="40516" y="232398"/>
                </a:cubicBezTo>
                <a:cubicBezTo>
                  <a:pt x="45950" y="224790"/>
                  <a:pt x="55475" y="221178"/>
                  <a:pt x="62955" y="215568"/>
                </a:cubicBezTo>
                <a:cubicBezTo>
                  <a:pt x="64825" y="209958"/>
                  <a:pt x="66940" y="204425"/>
                  <a:pt x="68565" y="198739"/>
                </a:cubicBezTo>
                <a:cubicBezTo>
                  <a:pt x="70683" y="191325"/>
                  <a:pt x="70727" y="183195"/>
                  <a:pt x="74175" y="176299"/>
                </a:cubicBezTo>
                <a:cubicBezTo>
                  <a:pt x="84647" y="155355"/>
                  <a:pt x="95492" y="150495"/>
                  <a:pt x="113444" y="137031"/>
                </a:cubicBezTo>
                <a:cubicBezTo>
                  <a:pt x="117184" y="131421"/>
                  <a:pt x="119896" y="124968"/>
                  <a:pt x="124663" y="120201"/>
                </a:cubicBezTo>
                <a:cubicBezTo>
                  <a:pt x="140737" y="104127"/>
                  <a:pt x="140075" y="112496"/>
                  <a:pt x="158322" y="103372"/>
                </a:cubicBezTo>
                <a:cubicBezTo>
                  <a:pt x="201821" y="81622"/>
                  <a:pt x="149682" y="100643"/>
                  <a:pt x="191981" y="86542"/>
                </a:cubicBezTo>
                <a:lnTo>
                  <a:pt x="231250" y="97762"/>
                </a:lnTo>
                <a:cubicBezTo>
                  <a:pt x="236914" y="99461"/>
                  <a:pt x="242910" y="100500"/>
                  <a:pt x="248079" y="103372"/>
                </a:cubicBezTo>
                <a:cubicBezTo>
                  <a:pt x="305946" y="135520"/>
                  <a:pt x="260487" y="118727"/>
                  <a:pt x="298568" y="131421"/>
                </a:cubicBezTo>
                <a:cubicBezTo>
                  <a:pt x="302308" y="142641"/>
                  <a:pt x="307468" y="153483"/>
                  <a:pt x="309787" y="165080"/>
                </a:cubicBezTo>
                <a:cubicBezTo>
                  <a:pt x="316909" y="200689"/>
                  <a:pt x="313084" y="183879"/>
                  <a:pt x="321007" y="215568"/>
                </a:cubicBezTo>
                <a:cubicBezTo>
                  <a:pt x="322877" y="238007"/>
                  <a:pt x="328115" y="260419"/>
                  <a:pt x="326617" y="282886"/>
                </a:cubicBezTo>
                <a:cubicBezTo>
                  <a:pt x="326169" y="289613"/>
                  <a:pt x="317032" y="293174"/>
                  <a:pt x="315397" y="299715"/>
                </a:cubicBezTo>
                <a:cubicBezTo>
                  <a:pt x="311290" y="316143"/>
                  <a:pt x="311657" y="333374"/>
                  <a:pt x="309787" y="350204"/>
                </a:cubicBezTo>
                <a:cubicBezTo>
                  <a:pt x="313875" y="415603"/>
                  <a:pt x="308641" y="419122"/>
                  <a:pt x="321007" y="462400"/>
                </a:cubicBezTo>
                <a:cubicBezTo>
                  <a:pt x="322632" y="468086"/>
                  <a:pt x="322923" y="474612"/>
                  <a:pt x="326617" y="479229"/>
                </a:cubicBezTo>
                <a:cubicBezTo>
                  <a:pt x="330829" y="484494"/>
                  <a:pt x="337836" y="486709"/>
                  <a:pt x="343446" y="490449"/>
                </a:cubicBezTo>
                <a:cubicBezTo>
                  <a:pt x="343560" y="490678"/>
                  <a:pt x="363922" y="534879"/>
                  <a:pt x="371495" y="540937"/>
                </a:cubicBezTo>
                <a:cubicBezTo>
                  <a:pt x="376113" y="544631"/>
                  <a:pt x="382715" y="544677"/>
                  <a:pt x="388325" y="546547"/>
                </a:cubicBezTo>
                <a:cubicBezTo>
                  <a:pt x="403281" y="591423"/>
                  <a:pt x="380847" y="539071"/>
                  <a:pt x="410764" y="568987"/>
                </a:cubicBezTo>
                <a:cubicBezTo>
                  <a:pt x="414945" y="573168"/>
                  <a:pt x="411757" y="582122"/>
                  <a:pt x="416374" y="585816"/>
                </a:cubicBezTo>
                <a:cubicBezTo>
                  <a:pt x="422394" y="590632"/>
                  <a:pt x="431400" y="589308"/>
                  <a:pt x="438813" y="591426"/>
                </a:cubicBezTo>
                <a:cubicBezTo>
                  <a:pt x="444499" y="593051"/>
                  <a:pt x="450032" y="595166"/>
                  <a:pt x="455642" y="597036"/>
                </a:cubicBezTo>
                <a:cubicBezTo>
                  <a:pt x="459382" y="602646"/>
                  <a:pt x="461145" y="610292"/>
                  <a:pt x="466862" y="613865"/>
                </a:cubicBezTo>
                <a:cubicBezTo>
                  <a:pt x="476891" y="620133"/>
                  <a:pt x="500521" y="625085"/>
                  <a:pt x="500521" y="625085"/>
                </a:cubicBezTo>
                <a:cubicBezTo>
                  <a:pt x="532424" y="656988"/>
                  <a:pt x="501704" y="631286"/>
                  <a:pt x="534180" y="647524"/>
                </a:cubicBezTo>
                <a:cubicBezTo>
                  <a:pt x="540210" y="650539"/>
                  <a:pt x="544551" y="656807"/>
                  <a:pt x="551009" y="658744"/>
                </a:cubicBezTo>
                <a:cubicBezTo>
                  <a:pt x="563674" y="662543"/>
                  <a:pt x="577188" y="662483"/>
                  <a:pt x="590278" y="664353"/>
                </a:cubicBezTo>
                <a:cubicBezTo>
                  <a:pt x="614587" y="660613"/>
                  <a:pt x="639345" y="659099"/>
                  <a:pt x="663206" y="653134"/>
                </a:cubicBezTo>
                <a:cubicBezTo>
                  <a:pt x="669747" y="651499"/>
                  <a:pt x="673838" y="644570"/>
                  <a:pt x="680035" y="641914"/>
                </a:cubicBezTo>
                <a:cubicBezTo>
                  <a:pt x="687121" y="638877"/>
                  <a:pt x="695255" y="639011"/>
                  <a:pt x="702474" y="636304"/>
                </a:cubicBezTo>
                <a:cubicBezTo>
                  <a:pt x="710304" y="633368"/>
                  <a:pt x="717434" y="628825"/>
                  <a:pt x="724914" y="625085"/>
                </a:cubicBezTo>
                <a:cubicBezTo>
                  <a:pt x="752254" y="570400"/>
                  <a:pt x="716094" y="634363"/>
                  <a:pt x="758573" y="585816"/>
                </a:cubicBezTo>
                <a:cubicBezTo>
                  <a:pt x="765753" y="577610"/>
                  <a:pt x="769792" y="567117"/>
                  <a:pt x="775402" y="557767"/>
                </a:cubicBezTo>
                <a:cubicBezTo>
                  <a:pt x="779142" y="539068"/>
                  <a:pt x="781998" y="520170"/>
                  <a:pt x="786622" y="501669"/>
                </a:cubicBezTo>
                <a:cubicBezTo>
                  <a:pt x="788492" y="494189"/>
                  <a:pt x="789524" y="486448"/>
                  <a:pt x="792231" y="479229"/>
                </a:cubicBezTo>
                <a:cubicBezTo>
                  <a:pt x="795167" y="471399"/>
                  <a:pt x="799711" y="464270"/>
                  <a:pt x="803451" y="456790"/>
                </a:cubicBezTo>
                <a:cubicBezTo>
                  <a:pt x="792780" y="382092"/>
                  <a:pt x="807546" y="449174"/>
                  <a:pt x="781012" y="389472"/>
                </a:cubicBezTo>
                <a:cubicBezTo>
                  <a:pt x="777881" y="382427"/>
                  <a:pt x="777431" y="374471"/>
                  <a:pt x="775402" y="367033"/>
                </a:cubicBezTo>
                <a:cubicBezTo>
                  <a:pt x="771820" y="353899"/>
                  <a:pt x="769639" y="340236"/>
                  <a:pt x="764182" y="327764"/>
                </a:cubicBezTo>
                <a:cubicBezTo>
                  <a:pt x="756465" y="310126"/>
                  <a:pt x="745100" y="294313"/>
                  <a:pt x="736133" y="277276"/>
                </a:cubicBezTo>
                <a:cubicBezTo>
                  <a:pt x="702550" y="213468"/>
                  <a:pt x="726291" y="233317"/>
                  <a:pt x="691255" y="209958"/>
                </a:cubicBezTo>
                <a:cubicBezTo>
                  <a:pt x="664596" y="156642"/>
                  <a:pt x="701778" y="225090"/>
                  <a:pt x="646376" y="153860"/>
                </a:cubicBezTo>
                <a:cubicBezTo>
                  <a:pt x="642746" y="149192"/>
                  <a:pt x="644460" y="141648"/>
                  <a:pt x="640766" y="137031"/>
                </a:cubicBezTo>
                <a:cubicBezTo>
                  <a:pt x="636554" y="131766"/>
                  <a:pt x="628704" y="130578"/>
                  <a:pt x="623937" y="125811"/>
                </a:cubicBezTo>
                <a:cubicBezTo>
                  <a:pt x="611747" y="113620"/>
                  <a:pt x="603092" y="98075"/>
                  <a:pt x="590278" y="86542"/>
                </a:cubicBezTo>
                <a:cubicBezTo>
                  <a:pt x="584062" y="80948"/>
                  <a:pt x="574930" y="79755"/>
                  <a:pt x="567839" y="75323"/>
                </a:cubicBezTo>
                <a:cubicBezTo>
                  <a:pt x="540205" y="58052"/>
                  <a:pt x="549303" y="56188"/>
                  <a:pt x="517350" y="41664"/>
                </a:cubicBezTo>
                <a:cubicBezTo>
                  <a:pt x="494789" y="31409"/>
                  <a:pt x="483162" y="31094"/>
                  <a:pt x="461252" y="24834"/>
                </a:cubicBezTo>
                <a:cubicBezTo>
                  <a:pt x="455566" y="23210"/>
                  <a:pt x="450241" y="20283"/>
                  <a:pt x="444423" y="19225"/>
                </a:cubicBezTo>
                <a:cubicBezTo>
                  <a:pt x="429590" y="16528"/>
                  <a:pt x="414504" y="15485"/>
                  <a:pt x="399544" y="13615"/>
                </a:cubicBezTo>
                <a:cubicBezTo>
                  <a:pt x="342739" y="-587"/>
                  <a:pt x="342076" y="-5625"/>
                  <a:pt x="270519" y="8005"/>
                </a:cubicBezTo>
                <a:cubicBezTo>
                  <a:pt x="256626" y="10651"/>
                  <a:pt x="233431" y="27120"/>
                  <a:pt x="220030" y="36054"/>
                </a:cubicBezTo>
                <a:cubicBezTo>
                  <a:pt x="218160" y="41664"/>
                  <a:pt x="218205" y="48340"/>
                  <a:pt x="214420" y="52883"/>
                </a:cubicBezTo>
                <a:cubicBezTo>
                  <a:pt x="210071" y="58102"/>
                  <a:pt x="182826" y="75817"/>
                  <a:pt x="175152" y="80933"/>
                </a:cubicBezTo>
                <a:cubicBezTo>
                  <a:pt x="159668" y="127383"/>
                  <a:pt x="170492" y="104751"/>
                  <a:pt x="141493" y="148250"/>
                </a:cubicBezTo>
                <a:cubicBezTo>
                  <a:pt x="137753" y="153860"/>
                  <a:pt x="135883" y="161340"/>
                  <a:pt x="130273" y="165080"/>
                </a:cubicBezTo>
                <a:lnTo>
                  <a:pt x="113444" y="176299"/>
                </a:lnTo>
                <a:cubicBezTo>
                  <a:pt x="92874" y="207155"/>
                  <a:pt x="113444" y="180974"/>
                  <a:pt x="85395" y="204348"/>
                </a:cubicBezTo>
                <a:cubicBezTo>
                  <a:pt x="30249" y="250303"/>
                  <a:pt x="101475" y="193878"/>
                  <a:pt x="57346" y="238007"/>
                </a:cubicBezTo>
                <a:cubicBezTo>
                  <a:pt x="50735" y="244618"/>
                  <a:pt x="42386" y="249227"/>
                  <a:pt x="34906" y="254837"/>
                </a:cubicBezTo>
                <a:cubicBezTo>
                  <a:pt x="23638" y="271739"/>
                  <a:pt x="21008" y="274177"/>
                  <a:pt x="12467" y="294106"/>
                </a:cubicBezTo>
                <a:cubicBezTo>
                  <a:pt x="7638" y="305374"/>
                  <a:pt x="4094" y="321986"/>
                  <a:pt x="1247" y="333374"/>
                </a:cubicBezTo>
                <a:cubicBezTo>
                  <a:pt x="3117" y="352073"/>
                  <a:pt x="2631" y="371161"/>
                  <a:pt x="6857" y="389472"/>
                </a:cubicBezTo>
                <a:cubicBezTo>
                  <a:pt x="22753" y="458354"/>
                  <a:pt x="17621" y="337300"/>
                  <a:pt x="23687" y="434351"/>
                </a:cubicBezTo>
                <a:cubicBezTo>
                  <a:pt x="24970" y="454880"/>
                  <a:pt x="4052" y="511018"/>
                  <a:pt x="1247" y="496059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2900" dirty="0"/>
              <a:t>アヤメ属 </a:t>
            </a:r>
            <a:r>
              <a:rPr lang="en-US" altLang="ja-JP" sz="2900" dirty="0"/>
              <a:t>(Iris)</a:t>
            </a:r>
            <a:endParaRPr lang="ja-JP" altLang="en-US" sz="29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56815" y="834039"/>
            <a:ext cx="5770912" cy="5333166"/>
          </a:xfrm>
        </p:spPr>
        <p:txBody>
          <a:bodyPr>
            <a:noAutofit/>
          </a:bodyPr>
          <a:lstStyle/>
          <a:p>
            <a:r>
              <a:rPr lang="ja-JP" altLang="en-US" sz="2400" dirty="0"/>
              <a:t>多年草</a:t>
            </a:r>
            <a:endParaRPr lang="en-US" altLang="ja-JP" sz="2400" dirty="0"/>
          </a:p>
          <a:p>
            <a:r>
              <a:rPr lang="ja-JP" altLang="en-US" sz="2400" dirty="0"/>
              <a:t>世界に </a:t>
            </a:r>
            <a:r>
              <a:rPr lang="en-US" altLang="ja-JP" sz="2400" dirty="0"/>
              <a:t>150</a:t>
            </a:r>
            <a:r>
              <a:rPr lang="ja-JP" altLang="en-US" sz="2400" dirty="0"/>
              <a:t>種</a:t>
            </a:r>
            <a:r>
              <a:rPr lang="en-US" altLang="ja-JP" sz="2400" dirty="0"/>
              <a:t>. </a:t>
            </a:r>
            <a:r>
              <a:rPr lang="ja-JP" altLang="en-US" sz="2400" dirty="0"/>
              <a:t>日本に </a:t>
            </a:r>
            <a:r>
              <a:rPr lang="en-US" altLang="ja-JP" sz="2400" dirty="0"/>
              <a:t>9</a:t>
            </a:r>
            <a:r>
              <a:rPr lang="ja-JP" altLang="en-US" sz="2400" dirty="0"/>
              <a:t>種</a:t>
            </a:r>
            <a:r>
              <a:rPr lang="en-US" altLang="ja-JP" sz="2400" dirty="0"/>
              <a:t>.</a:t>
            </a:r>
          </a:p>
          <a:p>
            <a:r>
              <a:rPr lang="ja-JP" altLang="en-US" sz="2400" dirty="0"/>
              <a:t>花被片は </a:t>
            </a:r>
            <a:r>
              <a:rPr lang="en-US" altLang="ja-JP" sz="2400" dirty="0"/>
              <a:t>6</a:t>
            </a:r>
            <a:r>
              <a:rPr lang="ja-JP" altLang="en-US" sz="2400" dirty="0"/>
              <a:t>個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外花被片</a:t>
            </a:r>
            <a:r>
              <a:rPr lang="ja-JP" altLang="en-US" sz="2400" dirty="0"/>
              <a:t>（がいかひへん） </a:t>
            </a:r>
            <a:r>
              <a:rPr lang="en-US" altLang="ja-JP" sz="2400" dirty="0">
                <a:solidFill>
                  <a:srgbClr val="C00000"/>
                </a:solidFill>
              </a:rPr>
              <a:t>Sepal</a:t>
            </a:r>
            <a:r>
              <a:rPr lang="ja-JP" altLang="en-US" sz="2400" dirty="0"/>
              <a:t> 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3</a:t>
            </a:r>
            <a:r>
              <a:rPr lang="ja-JP" altLang="en-US" sz="2400" dirty="0"/>
              <a:t>個（大型で下に垂れる）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内花被片</a:t>
            </a:r>
            <a:r>
              <a:rPr lang="ja-JP" altLang="en-US" sz="2400" dirty="0"/>
              <a:t>（ないかひへん） </a:t>
            </a:r>
            <a:r>
              <a:rPr lang="en-US" altLang="ja-JP" sz="2400" dirty="0">
                <a:solidFill>
                  <a:srgbClr val="C00000"/>
                </a:solidFill>
              </a:rPr>
              <a:t>Petal</a:t>
            </a:r>
          </a:p>
          <a:p>
            <a:pPr marL="0" indent="0">
              <a:buNone/>
            </a:pPr>
            <a:r>
              <a:rPr lang="en-US" altLang="ja-JP" sz="2400" dirty="0"/>
              <a:t>	3</a:t>
            </a:r>
            <a:r>
              <a:rPr lang="ja-JP" altLang="en-US" sz="2400" dirty="0"/>
              <a:t>個（直立する）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DCA150-FBCC-4EED-BD77-593698E95F3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フリーフォーム 6"/>
          <p:cNvSpPr/>
          <p:nvPr/>
        </p:nvSpPr>
        <p:spPr>
          <a:xfrm>
            <a:off x="1538154" y="2646881"/>
            <a:ext cx="87054" cy="1240033"/>
          </a:xfrm>
          <a:custGeom>
            <a:avLst/>
            <a:gdLst>
              <a:gd name="connsiteX0" fmla="*/ 73696 w 87054"/>
              <a:gd name="connsiteY0" fmla="*/ 0 h 1240033"/>
              <a:gd name="connsiteX1" fmla="*/ 68086 w 87054"/>
              <a:gd name="connsiteY1" fmla="*/ 28049 h 1240033"/>
              <a:gd name="connsiteX2" fmla="*/ 62476 w 87054"/>
              <a:gd name="connsiteY2" fmla="*/ 201953 h 1240033"/>
              <a:gd name="connsiteX3" fmla="*/ 73696 w 87054"/>
              <a:gd name="connsiteY3" fmla="*/ 241222 h 1240033"/>
              <a:gd name="connsiteX4" fmla="*/ 79306 w 87054"/>
              <a:gd name="connsiteY4" fmla="*/ 448785 h 1240033"/>
              <a:gd name="connsiteX5" fmla="*/ 79306 w 87054"/>
              <a:gd name="connsiteY5" fmla="*/ 751715 h 1240033"/>
              <a:gd name="connsiteX6" fmla="*/ 56867 w 87054"/>
              <a:gd name="connsiteY6" fmla="*/ 807814 h 1240033"/>
              <a:gd name="connsiteX7" fmla="*/ 51257 w 87054"/>
              <a:gd name="connsiteY7" fmla="*/ 830253 h 1240033"/>
              <a:gd name="connsiteX8" fmla="*/ 45647 w 87054"/>
              <a:gd name="connsiteY8" fmla="*/ 976108 h 1240033"/>
              <a:gd name="connsiteX9" fmla="*/ 34427 w 87054"/>
              <a:gd name="connsiteY9" fmla="*/ 1099524 h 1240033"/>
              <a:gd name="connsiteX10" fmla="*/ 11988 w 87054"/>
              <a:gd name="connsiteY10" fmla="*/ 1155622 h 1240033"/>
              <a:gd name="connsiteX11" fmla="*/ 6378 w 87054"/>
              <a:gd name="connsiteY11" fmla="*/ 1178061 h 1240033"/>
              <a:gd name="connsiteX12" fmla="*/ 769 w 87054"/>
              <a:gd name="connsiteY12" fmla="*/ 1228550 h 1240033"/>
              <a:gd name="connsiteX13" fmla="*/ 17598 w 87054"/>
              <a:gd name="connsiteY13" fmla="*/ 1239769 h 1240033"/>
              <a:gd name="connsiteX14" fmla="*/ 23208 w 87054"/>
              <a:gd name="connsiteY14" fmla="*/ 1222940 h 1240033"/>
              <a:gd name="connsiteX15" fmla="*/ 28818 w 87054"/>
              <a:gd name="connsiteY15" fmla="*/ 1200501 h 124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7054" h="1240033">
                <a:moveTo>
                  <a:pt x="73696" y="0"/>
                </a:moveTo>
                <a:cubicBezTo>
                  <a:pt x="71826" y="9350"/>
                  <a:pt x="69139" y="18572"/>
                  <a:pt x="68086" y="28049"/>
                </a:cubicBezTo>
                <a:cubicBezTo>
                  <a:pt x="59903" y="101698"/>
                  <a:pt x="50433" y="137722"/>
                  <a:pt x="62476" y="201953"/>
                </a:cubicBezTo>
                <a:cubicBezTo>
                  <a:pt x="64985" y="215333"/>
                  <a:pt x="69956" y="228132"/>
                  <a:pt x="73696" y="241222"/>
                </a:cubicBezTo>
                <a:cubicBezTo>
                  <a:pt x="75566" y="310410"/>
                  <a:pt x="76791" y="379618"/>
                  <a:pt x="79306" y="448785"/>
                </a:cubicBezTo>
                <a:cubicBezTo>
                  <a:pt x="84775" y="599183"/>
                  <a:pt x="93596" y="551661"/>
                  <a:pt x="79306" y="751715"/>
                </a:cubicBezTo>
                <a:cubicBezTo>
                  <a:pt x="77525" y="776644"/>
                  <a:pt x="64830" y="786579"/>
                  <a:pt x="56867" y="807814"/>
                </a:cubicBezTo>
                <a:cubicBezTo>
                  <a:pt x="54160" y="815033"/>
                  <a:pt x="53127" y="822773"/>
                  <a:pt x="51257" y="830253"/>
                </a:cubicBezTo>
                <a:cubicBezTo>
                  <a:pt x="49387" y="878871"/>
                  <a:pt x="48077" y="927514"/>
                  <a:pt x="45647" y="976108"/>
                </a:cubicBezTo>
                <a:cubicBezTo>
                  <a:pt x="45549" y="978067"/>
                  <a:pt x="39509" y="1081228"/>
                  <a:pt x="34427" y="1099524"/>
                </a:cubicBezTo>
                <a:cubicBezTo>
                  <a:pt x="29037" y="1118929"/>
                  <a:pt x="16873" y="1136084"/>
                  <a:pt x="11988" y="1155622"/>
                </a:cubicBezTo>
                <a:lnTo>
                  <a:pt x="6378" y="1178061"/>
                </a:lnTo>
                <a:cubicBezTo>
                  <a:pt x="4508" y="1194891"/>
                  <a:pt x="-2260" y="1211890"/>
                  <a:pt x="769" y="1228550"/>
                </a:cubicBezTo>
                <a:cubicBezTo>
                  <a:pt x="1975" y="1235183"/>
                  <a:pt x="11057" y="1241404"/>
                  <a:pt x="17598" y="1239769"/>
                </a:cubicBezTo>
                <a:cubicBezTo>
                  <a:pt x="23335" y="1238335"/>
                  <a:pt x="21583" y="1228626"/>
                  <a:pt x="23208" y="1222940"/>
                </a:cubicBezTo>
                <a:cubicBezTo>
                  <a:pt x="25326" y="1215527"/>
                  <a:pt x="28818" y="1200501"/>
                  <a:pt x="28818" y="120050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1611850" y="2646881"/>
            <a:ext cx="61708" cy="1250989"/>
          </a:xfrm>
          <a:custGeom>
            <a:avLst/>
            <a:gdLst>
              <a:gd name="connsiteX0" fmla="*/ 61708 w 61708"/>
              <a:gd name="connsiteY0" fmla="*/ 0 h 1250989"/>
              <a:gd name="connsiteX1" fmla="*/ 50488 w 61708"/>
              <a:gd name="connsiteY1" fmla="*/ 375858 h 1250989"/>
              <a:gd name="connsiteX2" fmla="*/ 44879 w 61708"/>
              <a:gd name="connsiteY2" fmla="*/ 785374 h 1250989"/>
              <a:gd name="connsiteX3" fmla="*/ 28049 w 61708"/>
              <a:gd name="connsiteY3" fmla="*/ 936839 h 1250989"/>
              <a:gd name="connsiteX4" fmla="*/ 16830 w 61708"/>
              <a:gd name="connsiteY4" fmla="*/ 1105134 h 1250989"/>
              <a:gd name="connsiteX5" fmla="*/ 5610 w 61708"/>
              <a:gd name="connsiteY5" fmla="*/ 1172452 h 1250989"/>
              <a:gd name="connsiteX6" fmla="*/ 0 w 61708"/>
              <a:gd name="connsiteY6" fmla="*/ 1250989 h 125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08" h="1250989">
                <a:moveTo>
                  <a:pt x="61708" y="0"/>
                </a:moveTo>
                <a:cubicBezTo>
                  <a:pt x="57968" y="125286"/>
                  <a:pt x="53173" y="250545"/>
                  <a:pt x="50488" y="375858"/>
                </a:cubicBezTo>
                <a:cubicBezTo>
                  <a:pt x="47563" y="512345"/>
                  <a:pt x="48090" y="648894"/>
                  <a:pt x="44879" y="785374"/>
                </a:cubicBezTo>
                <a:cubicBezTo>
                  <a:pt x="43856" y="828868"/>
                  <a:pt x="33528" y="895750"/>
                  <a:pt x="28049" y="936839"/>
                </a:cubicBezTo>
                <a:cubicBezTo>
                  <a:pt x="25829" y="979018"/>
                  <a:pt x="23061" y="1057358"/>
                  <a:pt x="16830" y="1105134"/>
                </a:cubicBezTo>
                <a:cubicBezTo>
                  <a:pt x="13888" y="1127692"/>
                  <a:pt x="9350" y="1150013"/>
                  <a:pt x="5610" y="1172452"/>
                </a:cubicBezTo>
                <a:lnTo>
                  <a:pt x="0" y="125098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428179" y="2551514"/>
            <a:ext cx="1153025" cy="869522"/>
          </a:xfrm>
          <a:custGeom>
            <a:avLst/>
            <a:gdLst>
              <a:gd name="connsiteX0" fmla="*/ 1150012 w 1153025"/>
              <a:gd name="connsiteY0" fmla="*/ 72928 h 869522"/>
              <a:gd name="connsiteX1" fmla="*/ 1144402 w 1153025"/>
              <a:gd name="connsiteY1" fmla="*/ 22439 h 869522"/>
              <a:gd name="connsiteX2" fmla="*/ 1099524 w 1153025"/>
              <a:gd name="connsiteY2" fmla="*/ 5610 h 869522"/>
              <a:gd name="connsiteX3" fmla="*/ 1020986 w 1153025"/>
              <a:gd name="connsiteY3" fmla="*/ 0 h 869522"/>
              <a:gd name="connsiteX4" fmla="*/ 908790 w 1153025"/>
              <a:gd name="connsiteY4" fmla="*/ 5610 h 869522"/>
              <a:gd name="connsiteX5" fmla="*/ 891961 w 1153025"/>
              <a:gd name="connsiteY5" fmla="*/ 16830 h 869522"/>
              <a:gd name="connsiteX6" fmla="*/ 869521 w 1153025"/>
              <a:gd name="connsiteY6" fmla="*/ 22439 h 869522"/>
              <a:gd name="connsiteX7" fmla="*/ 852692 w 1153025"/>
              <a:gd name="connsiteY7" fmla="*/ 28049 h 869522"/>
              <a:gd name="connsiteX8" fmla="*/ 785374 w 1153025"/>
              <a:gd name="connsiteY8" fmla="*/ 50488 h 869522"/>
              <a:gd name="connsiteX9" fmla="*/ 740496 w 1153025"/>
              <a:gd name="connsiteY9" fmla="*/ 78538 h 869522"/>
              <a:gd name="connsiteX10" fmla="*/ 706837 w 1153025"/>
              <a:gd name="connsiteY10" fmla="*/ 95367 h 869522"/>
              <a:gd name="connsiteX11" fmla="*/ 690007 w 1153025"/>
              <a:gd name="connsiteY11" fmla="*/ 129026 h 869522"/>
              <a:gd name="connsiteX12" fmla="*/ 678788 w 1153025"/>
              <a:gd name="connsiteY12" fmla="*/ 145855 h 869522"/>
              <a:gd name="connsiteX13" fmla="*/ 667568 w 1153025"/>
              <a:gd name="connsiteY13" fmla="*/ 173904 h 869522"/>
              <a:gd name="connsiteX14" fmla="*/ 650739 w 1153025"/>
              <a:gd name="connsiteY14" fmla="*/ 190734 h 869522"/>
              <a:gd name="connsiteX15" fmla="*/ 633909 w 1153025"/>
              <a:gd name="connsiteY15" fmla="*/ 235612 h 869522"/>
              <a:gd name="connsiteX16" fmla="*/ 622690 w 1153025"/>
              <a:gd name="connsiteY16" fmla="*/ 280491 h 869522"/>
              <a:gd name="connsiteX17" fmla="*/ 605860 w 1153025"/>
              <a:gd name="connsiteY17" fmla="*/ 308540 h 869522"/>
              <a:gd name="connsiteX18" fmla="*/ 600250 w 1153025"/>
              <a:gd name="connsiteY18" fmla="*/ 325369 h 869522"/>
              <a:gd name="connsiteX19" fmla="*/ 589031 w 1153025"/>
              <a:gd name="connsiteY19" fmla="*/ 353419 h 869522"/>
              <a:gd name="connsiteX20" fmla="*/ 549762 w 1153025"/>
              <a:gd name="connsiteY20" fmla="*/ 443176 h 869522"/>
              <a:gd name="connsiteX21" fmla="*/ 516103 w 1153025"/>
              <a:gd name="connsiteY21" fmla="*/ 504884 h 869522"/>
              <a:gd name="connsiteX22" fmla="*/ 499274 w 1153025"/>
              <a:gd name="connsiteY22" fmla="*/ 560982 h 869522"/>
              <a:gd name="connsiteX23" fmla="*/ 493664 w 1153025"/>
              <a:gd name="connsiteY23" fmla="*/ 577811 h 869522"/>
              <a:gd name="connsiteX24" fmla="*/ 488054 w 1153025"/>
              <a:gd name="connsiteY24" fmla="*/ 605860 h 869522"/>
              <a:gd name="connsiteX25" fmla="*/ 465615 w 1153025"/>
              <a:gd name="connsiteY25" fmla="*/ 729276 h 869522"/>
              <a:gd name="connsiteX26" fmla="*/ 448785 w 1153025"/>
              <a:gd name="connsiteY26" fmla="*/ 768545 h 869522"/>
              <a:gd name="connsiteX27" fmla="*/ 420736 w 1153025"/>
              <a:gd name="connsiteY27" fmla="*/ 785374 h 869522"/>
              <a:gd name="connsiteX28" fmla="*/ 375858 w 1153025"/>
              <a:gd name="connsiteY28" fmla="*/ 813423 h 869522"/>
              <a:gd name="connsiteX29" fmla="*/ 359028 w 1153025"/>
              <a:gd name="connsiteY29" fmla="*/ 824643 h 869522"/>
              <a:gd name="connsiteX30" fmla="*/ 308540 w 1153025"/>
              <a:gd name="connsiteY30" fmla="*/ 841473 h 869522"/>
              <a:gd name="connsiteX31" fmla="*/ 280491 w 1153025"/>
              <a:gd name="connsiteY31" fmla="*/ 852692 h 869522"/>
              <a:gd name="connsiteX32" fmla="*/ 263661 w 1153025"/>
              <a:gd name="connsiteY32" fmla="*/ 863912 h 869522"/>
              <a:gd name="connsiteX33" fmla="*/ 218783 w 1153025"/>
              <a:gd name="connsiteY33" fmla="*/ 869522 h 869522"/>
              <a:gd name="connsiteX34" fmla="*/ 145855 w 1153025"/>
              <a:gd name="connsiteY34" fmla="*/ 863912 h 869522"/>
              <a:gd name="connsiteX35" fmla="*/ 123416 w 1153025"/>
              <a:gd name="connsiteY35" fmla="*/ 841473 h 869522"/>
              <a:gd name="connsiteX36" fmla="*/ 84147 w 1153025"/>
              <a:gd name="connsiteY36" fmla="*/ 813423 h 869522"/>
              <a:gd name="connsiteX37" fmla="*/ 72928 w 1153025"/>
              <a:gd name="connsiteY37" fmla="*/ 796594 h 869522"/>
              <a:gd name="connsiteX38" fmla="*/ 56098 w 1153025"/>
              <a:gd name="connsiteY38" fmla="*/ 785374 h 869522"/>
              <a:gd name="connsiteX39" fmla="*/ 44878 w 1153025"/>
              <a:gd name="connsiteY39" fmla="*/ 751715 h 869522"/>
              <a:gd name="connsiteX40" fmla="*/ 39269 w 1153025"/>
              <a:gd name="connsiteY40" fmla="*/ 734886 h 869522"/>
              <a:gd name="connsiteX41" fmla="*/ 28049 w 1153025"/>
              <a:gd name="connsiteY41" fmla="*/ 718057 h 869522"/>
              <a:gd name="connsiteX42" fmla="*/ 22439 w 1153025"/>
              <a:gd name="connsiteY42" fmla="*/ 690008 h 869522"/>
              <a:gd name="connsiteX43" fmla="*/ 11220 w 1153025"/>
              <a:gd name="connsiteY43" fmla="*/ 673178 h 869522"/>
              <a:gd name="connsiteX44" fmla="*/ 0 w 1153025"/>
              <a:gd name="connsiteY44" fmla="*/ 594641 h 869522"/>
              <a:gd name="connsiteX45" fmla="*/ 5610 w 1153025"/>
              <a:gd name="connsiteY45" fmla="*/ 460005 h 869522"/>
              <a:gd name="connsiteX46" fmla="*/ 16829 w 1153025"/>
              <a:gd name="connsiteY46" fmla="*/ 437566 h 869522"/>
              <a:gd name="connsiteX47" fmla="*/ 28049 w 1153025"/>
              <a:gd name="connsiteY47" fmla="*/ 403907 h 869522"/>
              <a:gd name="connsiteX48" fmla="*/ 39269 w 1153025"/>
              <a:gd name="connsiteY48" fmla="*/ 364638 h 869522"/>
              <a:gd name="connsiteX49" fmla="*/ 67318 w 1153025"/>
              <a:gd name="connsiteY49" fmla="*/ 325369 h 869522"/>
              <a:gd name="connsiteX50" fmla="*/ 84147 w 1153025"/>
              <a:gd name="connsiteY50" fmla="*/ 280491 h 869522"/>
              <a:gd name="connsiteX51" fmla="*/ 106586 w 1153025"/>
              <a:gd name="connsiteY51" fmla="*/ 258052 h 869522"/>
              <a:gd name="connsiteX52" fmla="*/ 117806 w 1153025"/>
              <a:gd name="connsiteY52" fmla="*/ 241222 h 869522"/>
              <a:gd name="connsiteX53" fmla="*/ 140245 w 1153025"/>
              <a:gd name="connsiteY53" fmla="*/ 218783 h 869522"/>
              <a:gd name="connsiteX54" fmla="*/ 173904 w 1153025"/>
              <a:gd name="connsiteY54" fmla="*/ 185124 h 869522"/>
              <a:gd name="connsiteX55" fmla="*/ 185124 w 1153025"/>
              <a:gd name="connsiteY55" fmla="*/ 168295 h 869522"/>
              <a:gd name="connsiteX56" fmla="*/ 201953 w 1153025"/>
              <a:gd name="connsiteY56" fmla="*/ 162685 h 869522"/>
              <a:gd name="connsiteX57" fmla="*/ 218783 w 1153025"/>
              <a:gd name="connsiteY57" fmla="*/ 151465 h 869522"/>
              <a:gd name="connsiteX58" fmla="*/ 246832 w 1153025"/>
              <a:gd name="connsiteY58" fmla="*/ 123416 h 869522"/>
              <a:gd name="connsiteX59" fmla="*/ 269271 w 1153025"/>
              <a:gd name="connsiteY59" fmla="*/ 117806 h 869522"/>
              <a:gd name="connsiteX60" fmla="*/ 347809 w 1153025"/>
              <a:gd name="connsiteY60" fmla="*/ 84147 h 869522"/>
              <a:gd name="connsiteX61" fmla="*/ 387077 w 1153025"/>
              <a:gd name="connsiteY61" fmla="*/ 78538 h 869522"/>
              <a:gd name="connsiteX62" fmla="*/ 403907 w 1153025"/>
              <a:gd name="connsiteY62" fmla="*/ 72928 h 869522"/>
              <a:gd name="connsiteX63" fmla="*/ 448785 w 1153025"/>
              <a:gd name="connsiteY63" fmla="*/ 67318 h 869522"/>
              <a:gd name="connsiteX64" fmla="*/ 465615 w 1153025"/>
              <a:gd name="connsiteY64" fmla="*/ 56098 h 869522"/>
              <a:gd name="connsiteX65" fmla="*/ 499274 w 1153025"/>
              <a:gd name="connsiteY65" fmla="*/ 50488 h 869522"/>
              <a:gd name="connsiteX66" fmla="*/ 521713 w 1153025"/>
              <a:gd name="connsiteY66" fmla="*/ 44879 h 869522"/>
              <a:gd name="connsiteX67" fmla="*/ 572201 w 1153025"/>
              <a:gd name="connsiteY67" fmla="*/ 28049 h 869522"/>
              <a:gd name="connsiteX68" fmla="*/ 639519 w 1153025"/>
              <a:gd name="connsiteY68" fmla="*/ 11220 h 869522"/>
              <a:gd name="connsiteX69" fmla="*/ 875131 w 1153025"/>
              <a:gd name="connsiteY69" fmla="*/ 16830 h 869522"/>
              <a:gd name="connsiteX70" fmla="*/ 897571 w 1153025"/>
              <a:gd name="connsiteY70" fmla="*/ 22439 h 869522"/>
              <a:gd name="connsiteX71" fmla="*/ 931229 w 1153025"/>
              <a:gd name="connsiteY71" fmla="*/ 28049 h 869522"/>
              <a:gd name="connsiteX72" fmla="*/ 1015377 w 1153025"/>
              <a:gd name="connsiteY72" fmla="*/ 33659 h 869522"/>
              <a:gd name="connsiteX73" fmla="*/ 1082694 w 1153025"/>
              <a:gd name="connsiteY73" fmla="*/ 44879 h 869522"/>
              <a:gd name="connsiteX74" fmla="*/ 1105134 w 1153025"/>
              <a:gd name="connsiteY74" fmla="*/ 50488 h 869522"/>
              <a:gd name="connsiteX75" fmla="*/ 1150012 w 1153025"/>
              <a:gd name="connsiteY75" fmla="*/ 72928 h 86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153025" h="869522">
                <a:moveTo>
                  <a:pt x="1150012" y="72928"/>
                </a:moveTo>
                <a:cubicBezTo>
                  <a:pt x="1156557" y="68253"/>
                  <a:pt x="1151409" y="37854"/>
                  <a:pt x="1144402" y="22439"/>
                </a:cubicBezTo>
                <a:cubicBezTo>
                  <a:pt x="1141144" y="15272"/>
                  <a:pt x="1106033" y="6333"/>
                  <a:pt x="1099524" y="5610"/>
                </a:cubicBezTo>
                <a:cubicBezTo>
                  <a:pt x="1073439" y="2712"/>
                  <a:pt x="1047165" y="1870"/>
                  <a:pt x="1020986" y="0"/>
                </a:cubicBezTo>
                <a:cubicBezTo>
                  <a:pt x="983587" y="1870"/>
                  <a:pt x="945921" y="767"/>
                  <a:pt x="908790" y="5610"/>
                </a:cubicBezTo>
                <a:cubicBezTo>
                  <a:pt x="902105" y="6482"/>
                  <a:pt x="898158" y="14174"/>
                  <a:pt x="891961" y="16830"/>
                </a:cubicBezTo>
                <a:cubicBezTo>
                  <a:pt x="884874" y="19867"/>
                  <a:pt x="876935" y="20321"/>
                  <a:pt x="869521" y="22439"/>
                </a:cubicBezTo>
                <a:cubicBezTo>
                  <a:pt x="863835" y="24063"/>
                  <a:pt x="858229" y="25973"/>
                  <a:pt x="852692" y="28049"/>
                </a:cubicBezTo>
                <a:cubicBezTo>
                  <a:pt x="800616" y="47578"/>
                  <a:pt x="849720" y="32105"/>
                  <a:pt x="785374" y="50488"/>
                </a:cubicBezTo>
                <a:cubicBezTo>
                  <a:pt x="742480" y="82660"/>
                  <a:pt x="783609" y="53902"/>
                  <a:pt x="740496" y="78538"/>
                </a:cubicBezTo>
                <a:cubicBezTo>
                  <a:pt x="710049" y="95936"/>
                  <a:pt x="737690" y="85082"/>
                  <a:pt x="706837" y="95367"/>
                </a:cubicBezTo>
                <a:cubicBezTo>
                  <a:pt x="674689" y="143586"/>
                  <a:pt x="713228" y="82583"/>
                  <a:pt x="690007" y="129026"/>
                </a:cubicBezTo>
                <a:cubicBezTo>
                  <a:pt x="686992" y="135056"/>
                  <a:pt x="681803" y="139825"/>
                  <a:pt x="678788" y="145855"/>
                </a:cubicBezTo>
                <a:cubicBezTo>
                  <a:pt x="674285" y="154862"/>
                  <a:pt x="672905" y="165365"/>
                  <a:pt x="667568" y="173904"/>
                </a:cubicBezTo>
                <a:cubicBezTo>
                  <a:pt x="663363" y="180632"/>
                  <a:pt x="656349" y="185124"/>
                  <a:pt x="650739" y="190734"/>
                </a:cubicBezTo>
                <a:cubicBezTo>
                  <a:pt x="645883" y="202873"/>
                  <a:pt x="637677" y="221796"/>
                  <a:pt x="633909" y="235612"/>
                </a:cubicBezTo>
                <a:cubicBezTo>
                  <a:pt x="629852" y="250489"/>
                  <a:pt x="630624" y="267269"/>
                  <a:pt x="622690" y="280491"/>
                </a:cubicBezTo>
                <a:cubicBezTo>
                  <a:pt x="617080" y="289841"/>
                  <a:pt x="610736" y="298788"/>
                  <a:pt x="605860" y="308540"/>
                </a:cubicBezTo>
                <a:cubicBezTo>
                  <a:pt x="603215" y="313829"/>
                  <a:pt x="602326" y="319832"/>
                  <a:pt x="600250" y="325369"/>
                </a:cubicBezTo>
                <a:cubicBezTo>
                  <a:pt x="596714" y="334798"/>
                  <a:pt x="592998" y="344163"/>
                  <a:pt x="589031" y="353419"/>
                </a:cubicBezTo>
                <a:cubicBezTo>
                  <a:pt x="576167" y="383436"/>
                  <a:pt x="562783" y="413227"/>
                  <a:pt x="549762" y="443176"/>
                </a:cubicBezTo>
                <a:cubicBezTo>
                  <a:pt x="528543" y="491979"/>
                  <a:pt x="541940" y="470433"/>
                  <a:pt x="516103" y="504884"/>
                </a:cubicBezTo>
                <a:cubicBezTo>
                  <a:pt x="489440" y="584868"/>
                  <a:pt x="516229" y="501635"/>
                  <a:pt x="499274" y="560982"/>
                </a:cubicBezTo>
                <a:cubicBezTo>
                  <a:pt x="497650" y="566668"/>
                  <a:pt x="495098" y="572074"/>
                  <a:pt x="493664" y="577811"/>
                </a:cubicBezTo>
                <a:cubicBezTo>
                  <a:pt x="491351" y="587061"/>
                  <a:pt x="489924" y="596510"/>
                  <a:pt x="488054" y="605860"/>
                </a:cubicBezTo>
                <a:cubicBezTo>
                  <a:pt x="480993" y="683528"/>
                  <a:pt x="487383" y="653085"/>
                  <a:pt x="465615" y="729276"/>
                </a:cubicBezTo>
                <a:cubicBezTo>
                  <a:pt x="462933" y="738664"/>
                  <a:pt x="454769" y="762561"/>
                  <a:pt x="448785" y="768545"/>
                </a:cubicBezTo>
                <a:cubicBezTo>
                  <a:pt x="441075" y="776255"/>
                  <a:pt x="429808" y="779326"/>
                  <a:pt x="420736" y="785374"/>
                </a:cubicBezTo>
                <a:cubicBezTo>
                  <a:pt x="340288" y="839007"/>
                  <a:pt x="452560" y="769594"/>
                  <a:pt x="375858" y="813423"/>
                </a:cubicBezTo>
                <a:cubicBezTo>
                  <a:pt x="370004" y="816768"/>
                  <a:pt x="365059" y="821628"/>
                  <a:pt x="359028" y="824643"/>
                </a:cubicBezTo>
                <a:cubicBezTo>
                  <a:pt x="323915" y="842200"/>
                  <a:pt x="340676" y="830761"/>
                  <a:pt x="308540" y="841473"/>
                </a:cubicBezTo>
                <a:cubicBezTo>
                  <a:pt x="298987" y="844657"/>
                  <a:pt x="289498" y="848189"/>
                  <a:pt x="280491" y="852692"/>
                </a:cubicBezTo>
                <a:cubicBezTo>
                  <a:pt x="274460" y="855707"/>
                  <a:pt x="270166" y="862138"/>
                  <a:pt x="263661" y="863912"/>
                </a:cubicBezTo>
                <a:cubicBezTo>
                  <a:pt x="249116" y="867879"/>
                  <a:pt x="233742" y="867652"/>
                  <a:pt x="218783" y="869522"/>
                </a:cubicBezTo>
                <a:cubicBezTo>
                  <a:pt x="194474" y="867652"/>
                  <a:pt x="169245" y="870792"/>
                  <a:pt x="145855" y="863912"/>
                </a:cubicBezTo>
                <a:cubicBezTo>
                  <a:pt x="135707" y="860927"/>
                  <a:pt x="131377" y="848439"/>
                  <a:pt x="123416" y="841473"/>
                </a:cubicBezTo>
                <a:cubicBezTo>
                  <a:pt x="112279" y="831728"/>
                  <a:pt x="96716" y="821803"/>
                  <a:pt x="84147" y="813423"/>
                </a:cubicBezTo>
                <a:cubicBezTo>
                  <a:pt x="80407" y="807813"/>
                  <a:pt x="77695" y="801361"/>
                  <a:pt x="72928" y="796594"/>
                </a:cubicBezTo>
                <a:cubicBezTo>
                  <a:pt x="68160" y="791826"/>
                  <a:pt x="59672" y="791091"/>
                  <a:pt x="56098" y="785374"/>
                </a:cubicBezTo>
                <a:cubicBezTo>
                  <a:pt x="49830" y="775345"/>
                  <a:pt x="48618" y="762935"/>
                  <a:pt x="44878" y="751715"/>
                </a:cubicBezTo>
                <a:cubicBezTo>
                  <a:pt x="43008" y="746105"/>
                  <a:pt x="42549" y="739806"/>
                  <a:pt x="39269" y="734886"/>
                </a:cubicBezTo>
                <a:lnTo>
                  <a:pt x="28049" y="718057"/>
                </a:lnTo>
                <a:cubicBezTo>
                  <a:pt x="26179" y="708707"/>
                  <a:pt x="25787" y="698936"/>
                  <a:pt x="22439" y="690008"/>
                </a:cubicBezTo>
                <a:cubicBezTo>
                  <a:pt x="20072" y="683695"/>
                  <a:pt x="12764" y="679741"/>
                  <a:pt x="11220" y="673178"/>
                </a:cubicBezTo>
                <a:cubicBezTo>
                  <a:pt x="5163" y="647436"/>
                  <a:pt x="0" y="594641"/>
                  <a:pt x="0" y="594641"/>
                </a:cubicBezTo>
                <a:cubicBezTo>
                  <a:pt x="1870" y="549762"/>
                  <a:pt x="825" y="504667"/>
                  <a:pt x="5610" y="460005"/>
                </a:cubicBezTo>
                <a:cubicBezTo>
                  <a:pt x="6501" y="451690"/>
                  <a:pt x="13723" y="445330"/>
                  <a:pt x="16829" y="437566"/>
                </a:cubicBezTo>
                <a:cubicBezTo>
                  <a:pt x="21221" y="426585"/>
                  <a:pt x="25181" y="415380"/>
                  <a:pt x="28049" y="403907"/>
                </a:cubicBezTo>
                <a:cubicBezTo>
                  <a:pt x="29846" y="396717"/>
                  <a:pt x="35245" y="372686"/>
                  <a:pt x="39269" y="364638"/>
                </a:cubicBezTo>
                <a:cubicBezTo>
                  <a:pt x="43371" y="356434"/>
                  <a:pt x="63506" y="330452"/>
                  <a:pt x="67318" y="325369"/>
                </a:cubicBezTo>
                <a:cubicBezTo>
                  <a:pt x="71575" y="308341"/>
                  <a:pt x="73148" y="295157"/>
                  <a:pt x="84147" y="280491"/>
                </a:cubicBezTo>
                <a:cubicBezTo>
                  <a:pt x="90494" y="272029"/>
                  <a:pt x="99702" y="266083"/>
                  <a:pt x="106586" y="258052"/>
                </a:cubicBezTo>
                <a:cubicBezTo>
                  <a:pt x="110974" y="252933"/>
                  <a:pt x="113418" y="246341"/>
                  <a:pt x="117806" y="241222"/>
                </a:cubicBezTo>
                <a:cubicBezTo>
                  <a:pt x="124690" y="233191"/>
                  <a:pt x="133279" y="226744"/>
                  <a:pt x="140245" y="218783"/>
                </a:cubicBezTo>
                <a:cubicBezTo>
                  <a:pt x="169470" y="185384"/>
                  <a:pt x="143275" y="205545"/>
                  <a:pt x="173904" y="185124"/>
                </a:cubicBezTo>
                <a:cubicBezTo>
                  <a:pt x="177644" y="179514"/>
                  <a:pt x="179859" y="172507"/>
                  <a:pt x="185124" y="168295"/>
                </a:cubicBezTo>
                <a:cubicBezTo>
                  <a:pt x="189741" y="164601"/>
                  <a:pt x="196664" y="165330"/>
                  <a:pt x="201953" y="162685"/>
                </a:cubicBezTo>
                <a:cubicBezTo>
                  <a:pt x="207984" y="159670"/>
                  <a:pt x="213173" y="155205"/>
                  <a:pt x="218783" y="151465"/>
                </a:cubicBezTo>
                <a:cubicBezTo>
                  <a:pt x="228756" y="136505"/>
                  <a:pt x="229379" y="130896"/>
                  <a:pt x="246832" y="123416"/>
                </a:cubicBezTo>
                <a:cubicBezTo>
                  <a:pt x="253918" y="120379"/>
                  <a:pt x="262185" y="120843"/>
                  <a:pt x="269271" y="117806"/>
                </a:cubicBezTo>
                <a:cubicBezTo>
                  <a:pt x="318486" y="96714"/>
                  <a:pt x="310168" y="90990"/>
                  <a:pt x="347809" y="84147"/>
                </a:cubicBezTo>
                <a:cubicBezTo>
                  <a:pt x="360818" y="81782"/>
                  <a:pt x="373988" y="80408"/>
                  <a:pt x="387077" y="78538"/>
                </a:cubicBezTo>
                <a:cubicBezTo>
                  <a:pt x="392687" y="76668"/>
                  <a:pt x="398089" y="73986"/>
                  <a:pt x="403907" y="72928"/>
                </a:cubicBezTo>
                <a:cubicBezTo>
                  <a:pt x="418740" y="70231"/>
                  <a:pt x="434240" y="71285"/>
                  <a:pt x="448785" y="67318"/>
                </a:cubicBezTo>
                <a:cubicBezTo>
                  <a:pt x="455290" y="65544"/>
                  <a:pt x="459219" y="58230"/>
                  <a:pt x="465615" y="56098"/>
                </a:cubicBezTo>
                <a:cubicBezTo>
                  <a:pt x="476406" y="52501"/>
                  <a:pt x="488120" y="52719"/>
                  <a:pt x="499274" y="50488"/>
                </a:cubicBezTo>
                <a:cubicBezTo>
                  <a:pt x="506834" y="48976"/>
                  <a:pt x="514344" y="47146"/>
                  <a:pt x="521713" y="44879"/>
                </a:cubicBezTo>
                <a:cubicBezTo>
                  <a:pt x="538668" y="39662"/>
                  <a:pt x="554703" y="30965"/>
                  <a:pt x="572201" y="28049"/>
                </a:cubicBezTo>
                <a:cubicBezTo>
                  <a:pt x="617526" y="20495"/>
                  <a:pt x="595069" y="26036"/>
                  <a:pt x="639519" y="11220"/>
                </a:cubicBezTo>
                <a:lnTo>
                  <a:pt x="875131" y="16830"/>
                </a:lnTo>
                <a:cubicBezTo>
                  <a:pt x="882834" y="17165"/>
                  <a:pt x="890011" y="20927"/>
                  <a:pt x="897571" y="22439"/>
                </a:cubicBezTo>
                <a:cubicBezTo>
                  <a:pt x="908724" y="24670"/>
                  <a:pt x="919906" y="26971"/>
                  <a:pt x="931229" y="28049"/>
                </a:cubicBezTo>
                <a:cubicBezTo>
                  <a:pt x="959214" y="30714"/>
                  <a:pt x="987328" y="31789"/>
                  <a:pt x="1015377" y="33659"/>
                </a:cubicBezTo>
                <a:cubicBezTo>
                  <a:pt x="1037816" y="37399"/>
                  <a:pt x="1060624" y="39363"/>
                  <a:pt x="1082694" y="44879"/>
                </a:cubicBezTo>
                <a:cubicBezTo>
                  <a:pt x="1090174" y="46749"/>
                  <a:pt x="1097436" y="50060"/>
                  <a:pt x="1105134" y="50488"/>
                </a:cubicBezTo>
                <a:cubicBezTo>
                  <a:pt x="1131273" y="51940"/>
                  <a:pt x="1143467" y="77603"/>
                  <a:pt x="1150012" y="72928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1650899" y="2534685"/>
            <a:ext cx="1033365" cy="1020986"/>
          </a:xfrm>
          <a:custGeom>
            <a:avLst/>
            <a:gdLst>
              <a:gd name="connsiteX0" fmla="*/ 11439 w 1033365"/>
              <a:gd name="connsiteY0" fmla="*/ 134635 h 1020986"/>
              <a:gd name="connsiteX1" fmla="*/ 39489 w 1033365"/>
              <a:gd name="connsiteY1" fmla="*/ 112196 h 1020986"/>
              <a:gd name="connsiteX2" fmla="*/ 50708 w 1033365"/>
              <a:gd name="connsiteY2" fmla="*/ 78537 h 1020986"/>
              <a:gd name="connsiteX3" fmla="*/ 89977 w 1033365"/>
              <a:gd name="connsiteY3" fmla="*/ 61708 h 1020986"/>
              <a:gd name="connsiteX4" fmla="*/ 129246 w 1033365"/>
              <a:gd name="connsiteY4" fmla="*/ 33659 h 1020986"/>
              <a:gd name="connsiteX5" fmla="*/ 190954 w 1033365"/>
              <a:gd name="connsiteY5" fmla="*/ 22439 h 1020986"/>
              <a:gd name="connsiteX6" fmla="*/ 353638 w 1033365"/>
              <a:gd name="connsiteY6" fmla="*/ 39268 h 1020986"/>
              <a:gd name="connsiteX7" fmla="*/ 415346 w 1033365"/>
              <a:gd name="connsiteY7" fmla="*/ 56098 h 1020986"/>
              <a:gd name="connsiteX8" fmla="*/ 437785 w 1033365"/>
              <a:gd name="connsiteY8" fmla="*/ 61708 h 1020986"/>
              <a:gd name="connsiteX9" fmla="*/ 460225 w 1033365"/>
              <a:gd name="connsiteY9" fmla="*/ 89757 h 1020986"/>
              <a:gd name="connsiteX10" fmla="*/ 471444 w 1033365"/>
              <a:gd name="connsiteY10" fmla="*/ 106586 h 1020986"/>
              <a:gd name="connsiteX11" fmla="*/ 488274 w 1033365"/>
              <a:gd name="connsiteY11" fmla="*/ 134635 h 1020986"/>
              <a:gd name="connsiteX12" fmla="*/ 499493 w 1033365"/>
              <a:gd name="connsiteY12" fmla="*/ 179514 h 1020986"/>
              <a:gd name="connsiteX13" fmla="*/ 510713 w 1033365"/>
              <a:gd name="connsiteY13" fmla="*/ 241222 h 1020986"/>
              <a:gd name="connsiteX14" fmla="*/ 505103 w 1033365"/>
              <a:gd name="connsiteY14" fmla="*/ 387077 h 1020986"/>
              <a:gd name="connsiteX15" fmla="*/ 493884 w 1033365"/>
              <a:gd name="connsiteY15" fmla="*/ 471224 h 1020986"/>
              <a:gd name="connsiteX16" fmla="*/ 488274 w 1033365"/>
              <a:gd name="connsiteY16" fmla="*/ 488054 h 1020986"/>
              <a:gd name="connsiteX17" fmla="*/ 477054 w 1033365"/>
              <a:gd name="connsiteY17" fmla="*/ 527322 h 1020986"/>
              <a:gd name="connsiteX18" fmla="*/ 471444 w 1033365"/>
              <a:gd name="connsiteY18" fmla="*/ 549762 h 1020986"/>
              <a:gd name="connsiteX19" fmla="*/ 460225 w 1033365"/>
              <a:gd name="connsiteY19" fmla="*/ 566591 h 1020986"/>
              <a:gd name="connsiteX20" fmla="*/ 449005 w 1033365"/>
              <a:gd name="connsiteY20" fmla="*/ 639519 h 1020986"/>
              <a:gd name="connsiteX21" fmla="*/ 443395 w 1033365"/>
              <a:gd name="connsiteY21" fmla="*/ 667568 h 1020986"/>
              <a:gd name="connsiteX22" fmla="*/ 432176 w 1033365"/>
              <a:gd name="connsiteY22" fmla="*/ 695617 h 1020986"/>
              <a:gd name="connsiteX23" fmla="*/ 426566 w 1033365"/>
              <a:gd name="connsiteY23" fmla="*/ 718056 h 1020986"/>
              <a:gd name="connsiteX24" fmla="*/ 437785 w 1033365"/>
              <a:gd name="connsiteY24" fmla="*/ 824643 h 1020986"/>
              <a:gd name="connsiteX25" fmla="*/ 449005 w 1033365"/>
              <a:gd name="connsiteY25" fmla="*/ 841472 h 1020986"/>
              <a:gd name="connsiteX26" fmla="*/ 465835 w 1033365"/>
              <a:gd name="connsiteY26" fmla="*/ 847082 h 1020986"/>
              <a:gd name="connsiteX27" fmla="*/ 482664 w 1033365"/>
              <a:gd name="connsiteY27" fmla="*/ 858302 h 1020986"/>
              <a:gd name="connsiteX28" fmla="*/ 499493 w 1033365"/>
              <a:gd name="connsiteY28" fmla="*/ 863911 h 1020986"/>
              <a:gd name="connsiteX29" fmla="*/ 516323 w 1033365"/>
              <a:gd name="connsiteY29" fmla="*/ 886351 h 1020986"/>
              <a:gd name="connsiteX30" fmla="*/ 538762 w 1033365"/>
              <a:gd name="connsiteY30" fmla="*/ 903180 h 1020986"/>
              <a:gd name="connsiteX31" fmla="*/ 549982 w 1033365"/>
              <a:gd name="connsiteY31" fmla="*/ 920010 h 1020986"/>
              <a:gd name="connsiteX32" fmla="*/ 566811 w 1033365"/>
              <a:gd name="connsiteY32" fmla="*/ 925619 h 1020986"/>
              <a:gd name="connsiteX33" fmla="*/ 589251 w 1033365"/>
              <a:gd name="connsiteY33" fmla="*/ 936839 h 1020986"/>
              <a:gd name="connsiteX34" fmla="*/ 606080 w 1033365"/>
              <a:gd name="connsiteY34" fmla="*/ 948059 h 1020986"/>
              <a:gd name="connsiteX35" fmla="*/ 639739 w 1033365"/>
              <a:gd name="connsiteY35" fmla="*/ 976108 h 1020986"/>
              <a:gd name="connsiteX36" fmla="*/ 656568 w 1033365"/>
              <a:gd name="connsiteY36" fmla="*/ 981717 h 1020986"/>
              <a:gd name="connsiteX37" fmla="*/ 684617 w 1033365"/>
              <a:gd name="connsiteY37" fmla="*/ 992937 h 1020986"/>
              <a:gd name="connsiteX38" fmla="*/ 718276 w 1033365"/>
              <a:gd name="connsiteY38" fmla="*/ 1009767 h 1020986"/>
              <a:gd name="connsiteX39" fmla="*/ 768765 w 1033365"/>
              <a:gd name="connsiteY39" fmla="*/ 1020986 h 1020986"/>
              <a:gd name="connsiteX40" fmla="*/ 892181 w 1033365"/>
              <a:gd name="connsiteY40" fmla="*/ 1004157 h 1020986"/>
              <a:gd name="connsiteX41" fmla="*/ 948279 w 1033365"/>
              <a:gd name="connsiteY41" fmla="*/ 959278 h 1020986"/>
              <a:gd name="connsiteX42" fmla="*/ 959498 w 1033365"/>
              <a:gd name="connsiteY42" fmla="*/ 942449 h 1020986"/>
              <a:gd name="connsiteX43" fmla="*/ 993157 w 1033365"/>
              <a:gd name="connsiteY43" fmla="*/ 903180 h 1020986"/>
              <a:gd name="connsiteX44" fmla="*/ 1015597 w 1033365"/>
              <a:gd name="connsiteY44" fmla="*/ 841472 h 1020986"/>
              <a:gd name="connsiteX45" fmla="*/ 1021206 w 1033365"/>
              <a:gd name="connsiteY45" fmla="*/ 802203 h 1020986"/>
              <a:gd name="connsiteX46" fmla="*/ 1032426 w 1033365"/>
              <a:gd name="connsiteY46" fmla="*/ 768544 h 1020986"/>
              <a:gd name="connsiteX47" fmla="*/ 1021206 w 1033365"/>
              <a:gd name="connsiteY47" fmla="*/ 544152 h 1020986"/>
              <a:gd name="connsiteX48" fmla="*/ 1009987 w 1033365"/>
              <a:gd name="connsiteY48" fmla="*/ 510493 h 1020986"/>
              <a:gd name="connsiteX49" fmla="*/ 998767 w 1033365"/>
              <a:gd name="connsiteY49" fmla="*/ 471224 h 1020986"/>
              <a:gd name="connsiteX50" fmla="*/ 965108 w 1033365"/>
              <a:gd name="connsiteY50" fmla="*/ 420736 h 1020986"/>
              <a:gd name="connsiteX51" fmla="*/ 953889 w 1033365"/>
              <a:gd name="connsiteY51" fmla="*/ 381467 h 1020986"/>
              <a:gd name="connsiteX52" fmla="*/ 925839 w 1033365"/>
              <a:gd name="connsiteY52" fmla="*/ 347808 h 1020986"/>
              <a:gd name="connsiteX53" fmla="*/ 909010 w 1033365"/>
              <a:gd name="connsiteY53" fmla="*/ 325369 h 1020986"/>
              <a:gd name="connsiteX54" fmla="*/ 875351 w 1033365"/>
              <a:gd name="connsiteY54" fmla="*/ 274881 h 1020986"/>
              <a:gd name="connsiteX55" fmla="*/ 852912 w 1033365"/>
              <a:gd name="connsiteY55" fmla="*/ 252441 h 1020986"/>
              <a:gd name="connsiteX56" fmla="*/ 847302 w 1033365"/>
              <a:gd name="connsiteY56" fmla="*/ 235612 h 1020986"/>
              <a:gd name="connsiteX57" fmla="*/ 824863 w 1033365"/>
              <a:gd name="connsiteY57" fmla="*/ 218783 h 1020986"/>
              <a:gd name="connsiteX58" fmla="*/ 819253 w 1033365"/>
              <a:gd name="connsiteY58" fmla="*/ 201953 h 1020986"/>
              <a:gd name="connsiteX59" fmla="*/ 779984 w 1033365"/>
              <a:gd name="connsiteY59" fmla="*/ 185124 h 1020986"/>
              <a:gd name="connsiteX60" fmla="*/ 768765 w 1033365"/>
              <a:gd name="connsiteY60" fmla="*/ 168294 h 1020986"/>
              <a:gd name="connsiteX61" fmla="*/ 751935 w 1033365"/>
              <a:gd name="connsiteY61" fmla="*/ 162684 h 1020986"/>
              <a:gd name="connsiteX62" fmla="*/ 735106 w 1033365"/>
              <a:gd name="connsiteY62" fmla="*/ 151465 h 1020986"/>
              <a:gd name="connsiteX63" fmla="*/ 695837 w 1033365"/>
              <a:gd name="connsiteY63" fmla="*/ 134635 h 1020986"/>
              <a:gd name="connsiteX64" fmla="*/ 679008 w 1033365"/>
              <a:gd name="connsiteY64" fmla="*/ 112196 h 1020986"/>
              <a:gd name="connsiteX65" fmla="*/ 656568 w 1033365"/>
              <a:gd name="connsiteY65" fmla="*/ 106586 h 1020986"/>
              <a:gd name="connsiteX66" fmla="*/ 617300 w 1033365"/>
              <a:gd name="connsiteY66" fmla="*/ 89757 h 1020986"/>
              <a:gd name="connsiteX67" fmla="*/ 600470 w 1033365"/>
              <a:gd name="connsiteY67" fmla="*/ 72927 h 1020986"/>
              <a:gd name="connsiteX68" fmla="*/ 572421 w 1033365"/>
              <a:gd name="connsiteY68" fmla="*/ 67317 h 1020986"/>
              <a:gd name="connsiteX69" fmla="*/ 555592 w 1033365"/>
              <a:gd name="connsiteY69" fmla="*/ 61708 h 1020986"/>
              <a:gd name="connsiteX70" fmla="*/ 527543 w 1033365"/>
              <a:gd name="connsiteY70" fmla="*/ 50488 h 1020986"/>
              <a:gd name="connsiteX71" fmla="*/ 505103 w 1033365"/>
              <a:gd name="connsiteY71" fmla="*/ 44878 h 1020986"/>
              <a:gd name="connsiteX72" fmla="*/ 454615 w 1033365"/>
              <a:gd name="connsiteY72" fmla="*/ 28049 h 1020986"/>
              <a:gd name="connsiteX73" fmla="*/ 432176 w 1033365"/>
              <a:gd name="connsiteY73" fmla="*/ 22439 h 1020986"/>
              <a:gd name="connsiteX74" fmla="*/ 415346 w 1033365"/>
              <a:gd name="connsiteY74" fmla="*/ 16829 h 1020986"/>
              <a:gd name="connsiteX75" fmla="*/ 381687 w 1033365"/>
              <a:gd name="connsiteY75" fmla="*/ 11219 h 1020986"/>
              <a:gd name="connsiteX76" fmla="*/ 359248 w 1033365"/>
              <a:gd name="connsiteY76" fmla="*/ 5610 h 1020986"/>
              <a:gd name="connsiteX77" fmla="*/ 331199 w 1033365"/>
              <a:gd name="connsiteY77" fmla="*/ 0 h 1020986"/>
              <a:gd name="connsiteX78" fmla="*/ 174124 w 1033365"/>
              <a:gd name="connsiteY78" fmla="*/ 5610 h 1020986"/>
              <a:gd name="connsiteX79" fmla="*/ 157295 w 1033365"/>
              <a:gd name="connsiteY79" fmla="*/ 11219 h 1020986"/>
              <a:gd name="connsiteX80" fmla="*/ 134855 w 1033365"/>
              <a:gd name="connsiteY80" fmla="*/ 16829 h 1020986"/>
              <a:gd name="connsiteX81" fmla="*/ 101197 w 1033365"/>
              <a:gd name="connsiteY81" fmla="*/ 28049 h 1020986"/>
              <a:gd name="connsiteX82" fmla="*/ 89977 w 1033365"/>
              <a:gd name="connsiteY82" fmla="*/ 44878 h 1020986"/>
              <a:gd name="connsiteX83" fmla="*/ 73147 w 1033365"/>
              <a:gd name="connsiteY83" fmla="*/ 50488 h 1020986"/>
              <a:gd name="connsiteX84" fmla="*/ 56318 w 1033365"/>
              <a:gd name="connsiteY84" fmla="*/ 61708 h 1020986"/>
              <a:gd name="connsiteX85" fmla="*/ 11439 w 1033365"/>
              <a:gd name="connsiteY85" fmla="*/ 95367 h 1020986"/>
              <a:gd name="connsiteX86" fmla="*/ 220 w 1033365"/>
              <a:gd name="connsiteY86" fmla="*/ 112196 h 1020986"/>
              <a:gd name="connsiteX87" fmla="*/ 5830 w 1033365"/>
              <a:gd name="connsiteY87" fmla="*/ 145855 h 1020986"/>
              <a:gd name="connsiteX88" fmla="*/ 11439 w 1033365"/>
              <a:gd name="connsiteY88" fmla="*/ 134635 h 102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033365" h="1020986">
                <a:moveTo>
                  <a:pt x="11439" y="134635"/>
                </a:moveTo>
                <a:cubicBezTo>
                  <a:pt x="17049" y="129025"/>
                  <a:pt x="32623" y="122005"/>
                  <a:pt x="39489" y="112196"/>
                </a:cubicBezTo>
                <a:cubicBezTo>
                  <a:pt x="46271" y="102507"/>
                  <a:pt x="39488" y="82277"/>
                  <a:pt x="50708" y="78537"/>
                </a:cubicBezTo>
                <a:cubicBezTo>
                  <a:pt x="67066" y="73084"/>
                  <a:pt x="74135" y="71610"/>
                  <a:pt x="89977" y="61708"/>
                </a:cubicBezTo>
                <a:cubicBezTo>
                  <a:pt x="94169" y="59088"/>
                  <a:pt x="121684" y="36900"/>
                  <a:pt x="129246" y="33659"/>
                </a:cubicBezTo>
                <a:cubicBezTo>
                  <a:pt x="142473" y="27991"/>
                  <a:pt x="181851" y="23739"/>
                  <a:pt x="190954" y="22439"/>
                </a:cubicBezTo>
                <a:cubicBezTo>
                  <a:pt x="405665" y="31028"/>
                  <a:pt x="277536" y="6654"/>
                  <a:pt x="353638" y="39268"/>
                </a:cubicBezTo>
                <a:cubicBezTo>
                  <a:pt x="368319" y="45560"/>
                  <a:pt x="408480" y="54381"/>
                  <a:pt x="415346" y="56098"/>
                </a:cubicBezTo>
                <a:lnTo>
                  <a:pt x="437785" y="61708"/>
                </a:lnTo>
                <a:cubicBezTo>
                  <a:pt x="466155" y="80619"/>
                  <a:pt x="446677" y="62661"/>
                  <a:pt x="460225" y="89757"/>
                </a:cubicBezTo>
                <a:cubicBezTo>
                  <a:pt x="463240" y="95787"/>
                  <a:pt x="467871" y="100869"/>
                  <a:pt x="471444" y="106586"/>
                </a:cubicBezTo>
                <a:cubicBezTo>
                  <a:pt x="477223" y="115832"/>
                  <a:pt x="483398" y="124883"/>
                  <a:pt x="488274" y="134635"/>
                </a:cubicBezTo>
                <a:cubicBezTo>
                  <a:pt x="493836" y="145758"/>
                  <a:pt x="497664" y="169452"/>
                  <a:pt x="499493" y="179514"/>
                </a:cubicBezTo>
                <a:cubicBezTo>
                  <a:pt x="513834" y="258394"/>
                  <a:pt x="496867" y="171996"/>
                  <a:pt x="510713" y="241222"/>
                </a:cubicBezTo>
                <a:cubicBezTo>
                  <a:pt x="508843" y="289840"/>
                  <a:pt x="507802" y="338498"/>
                  <a:pt x="505103" y="387077"/>
                </a:cubicBezTo>
                <a:cubicBezTo>
                  <a:pt x="503601" y="414106"/>
                  <a:pt x="500612" y="444309"/>
                  <a:pt x="493884" y="471224"/>
                </a:cubicBezTo>
                <a:cubicBezTo>
                  <a:pt x="492450" y="476961"/>
                  <a:pt x="489973" y="482390"/>
                  <a:pt x="488274" y="488054"/>
                </a:cubicBezTo>
                <a:cubicBezTo>
                  <a:pt x="484362" y="501093"/>
                  <a:pt x="480636" y="514189"/>
                  <a:pt x="477054" y="527322"/>
                </a:cubicBezTo>
                <a:cubicBezTo>
                  <a:pt x="475025" y="534761"/>
                  <a:pt x="474481" y="542675"/>
                  <a:pt x="471444" y="549762"/>
                </a:cubicBezTo>
                <a:cubicBezTo>
                  <a:pt x="468788" y="555959"/>
                  <a:pt x="463965" y="560981"/>
                  <a:pt x="460225" y="566591"/>
                </a:cubicBezTo>
                <a:cubicBezTo>
                  <a:pt x="456023" y="596007"/>
                  <a:pt x="454194" y="610979"/>
                  <a:pt x="449005" y="639519"/>
                </a:cubicBezTo>
                <a:cubicBezTo>
                  <a:pt x="447299" y="648900"/>
                  <a:pt x="446135" y="658435"/>
                  <a:pt x="443395" y="667568"/>
                </a:cubicBezTo>
                <a:cubicBezTo>
                  <a:pt x="440502" y="677213"/>
                  <a:pt x="435360" y="686064"/>
                  <a:pt x="432176" y="695617"/>
                </a:cubicBezTo>
                <a:cubicBezTo>
                  <a:pt x="429738" y="702931"/>
                  <a:pt x="428436" y="710576"/>
                  <a:pt x="426566" y="718056"/>
                </a:cubicBezTo>
                <a:cubicBezTo>
                  <a:pt x="430306" y="753585"/>
                  <a:pt x="431394" y="789494"/>
                  <a:pt x="437785" y="824643"/>
                </a:cubicBezTo>
                <a:cubicBezTo>
                  <a:pt x="438991" y="831276"/>
                  <a:pt x="443740" y="837260"/>
                  <a:pt x="449005" y="841472"/>
                </a:cubicBezTo>
                <a:cubicBezTo>
                  <a:pt x="453623" y="845166"/>
                  <a:pt x="460225" y="845212"/>
                  <a:pt x="465835" y="847082"/>
                </a:cubicBezTo>
                <a:cubicBezTo>
                  <a:pt x="471445" y="850822"/>
                  <a:pt x="476634" y="855287"/>
                  <a:pt x="482664" y="858302"/>
                </a:cubicBezTo>
                <a:cubicBezTo>
                  <a:pt x="487953" y="860946"/>
                  <a:pt x="494950" y="860126"/>
                  <a:pt x="499493" y="863911"/>
                </a:cubicBezTo>
                <a:cubicBezTo>
                  <a:pt x="506676" y="869897"/>
                  <a:pt x="509712" y="879740"/>
                  <a:pt x="516323" y="886351"/>
                </a:cubicBezTo>
                <a:cubicBezTo>
                  <a:pt x="522934" y="892962"/>
                  <a:pt x="531282" y="897570"/>
                  <a:pt x="538762" y="903180"/>
                </a:cubicBezTo>
                <a:cubicBezTo>
                  <a:pt x="542502" y="908790"/>
                  <a:pt x="544717" y="915798"/>
                  <a:pt x="549982" y="920010"/>
                </a:cubicBezTo>
                <a:cubicBezTo>
                  <a:pt x="554599" y="923704"/>
                  <a:pt x="561376" y="923290"/>
                  <a:pt x="566811" y="925619"/>
                </a:cubicBezTo>
                <a:cubicBezTo>
                  <a:pt x="574498" y="928913"/>
                  <a:pt x="581990" y="932690"/>
                  <a:pt x="589251" y="936839"/>
                </a:cubicBezTo>
                <a:cubicBezTo>
                  <a:pt x="595105" y="940184"/>
                  <a:pt x="600901" y="943743"/>
                  <a:pt x="606080" y="948059"/>
                </a:cubicBezTo>
                <a:cubicBezTo>
                  <a:pt x="624688" y="963566"/>
                  <a:pt x="618848" y="965663"/>
                  <a:pt x="639739" y="976108"/>
                </a:cubicBezTo>
                <a:cubicBezTo>
                  <a:pt x="645028" y="978752"/>
                  <a:pt x="651031" y="979641"/>
                  <a:pt x="656568" y="981717"/>
                </a:cubicBezTo>
                <a:cubicBezTo>
                  <a:pt x="665997" y="985253"/>
                  <a:pt x="675450" y="988770"/>
                  <a:pt x="684617" y="992937"/>
                </a:cubicBezTo>
                <a:cubicBezTo>
                  <a:pt x="696037" y="998128"/>
                  <a:pt x="706629" y="1005108"/>
                  <a:pt x="718276" y="1009767"/>
                </a:cubicBezTo>
                <a:cubicBezTo>
                  <a:pt x="726191" y="1012933"/>
                  <a:pt x="762558" y="1019744"/>
                  <a:pt x="768765" y="1020986"/>
                </a:cubicBezTo>
                <a:cubicBezTo>
                  <a:pt x="809904" y="1015376"/>
                  <a:pt x="851583" y="1012857"/>
                  <a:pt x="892181" y="1004157"/>
                </a:cubicBezTo>
                <a:cubicBezTo>
                  <a:pt x="922856" y="997584"/>
                  <a:pt x="931072" y="982220"/>
                  <a:pt x="948279" y="959278"/>
                </a:cubicBezTo>
                <a:cubicBezTo>
                  <a:pt x="952324" y="953884"/>
                  <a:pt x="955182" y="947628"/>
                  <a:pt x="959498" y="942449"/>
                </a:cubicBezTo>
                <a:cubicBezTo>
                  <a:pt x="975879" y="922791"/>
                  <a:pt x="979887" y="927507"/>
                  <a:pt x="993157" y="903180"/>
                </a:cubicBezTo>
                <a:cubicBezTo>
                  <a:pt x="1003465" y="884283"/>
                  <a:pt x="1011708" y="862862"/>
                  <a:pt x="1015597" y="841472"/>
                </a:cubicBezTo>
                <a:cubicBezTo>
                  <a:pt x="1017962" y="828463"/>
                  <a:pt x="1018233" y="815087"/>
                  <a:pt x="1021206" y="802203"/>
                </a:cubicBezTo>
                <a:cubicBezTo>
                  <a:pt x="1023865" y="790679"/>
                  <a:pt x="1032426" y="768544"/>
                  <a:pt x="1032426" y="768544"/>
                </a:cubicBezTo>
                <a:cubicBezTo>
                  <a:pt x="1031934" y="751335"/>
                  <a:pt x="1038872" y="608929"/>
                  <a:pt x="1021206" y="544152"/>
                </a:cubicBezTo>
                <a:cubicBezTo>
                  <a:pt x="1018094" y="532742"/>
                  <a:pt x="1013465" y="521797"/>
                  <a:pt x="1009987" y="510493"/>
                </a:cubicBezTo>
                <a:cubicBezTo>
                  <a:pt x="1005984" y="497481"/>
                  <a:pt x="1004003" y="483790"/>
                  <a:pt x="998767" y="471224"/>
                </a:cubicBezTo>
                <a:cubicBezTo>
                  <a:pt x="992003" y="454991"/>
                  <a:pt x="975724" y="434891"/>
                  <a:pt x="965108" y="420736"/>
                </a:cubicBezTo>
                <a:cubicBezTo>
                  <a:pt x="961368" y="407646"/>
                  <a:pt x="960343" y="393453"/>
                  <a:pt x="953889" y="381467"/>
                </a:cubicBezTo>
                <a:cubicBezTo>
                  <a:pt x="946965" y="368608"/>
                  <a:pt x="934963" y="359212"/>
                  <a:pt x="925839" y="347808"/>
                </a:cubicBezTo>
                <a:cubicBezTo>
                  <a:pt x="919998" y="340507"/>
                  <a:pt x="914332" y="333056"/>
                  <a:pt x="909010" y="325369"/>
                </a:cubicBezTo>
                <a:cubicBezTo>
                  <a:pt x="897497" y="308739"/>
                  <a:pt x="875351" y="274881"/>
                  <a:pt x="875351" y="274881"/>
                </a:cubicBezTo>
                <a:cubicBezTo>
                  <a:pt x="860391" y="230002"/>
                  <a:pt x="882830" y="282359"/>
                  <a:pt x="852912" y="252441"/>
                </a:cubicBezTo>
                <a:cubicBezTo>
                  <a:pt x="848731" y="248260"/>
                  <a:pt x="851088" y="240155"/>
                  <a:pt x="847302" y="235612"/>
                </a:cubicBezTo>
                <a:cubicBezTo>
                  <a:pt x="841316" y="228430"/>
                  <a:pt x="832343" y="224393"/>
                  <a:pt x="824863" y="218783"/>
                </a:cubicBezTo>
                <a:cubicBezTo>
                  <a:pt x="822993" y="213173"/>
                  <a:pt x="822947" y="206571"/>
                  <a:pt x="819253" y="201953"/>
                </a:cubicBezTo>
                <a:cubicBezTo>
                  <a:pt x="809567" y="189845"/>
                  <a:pt x="793460" y="188492"/>
                  <a:pt x="779984" y="185124"/>
                </a:cubicBezTo>
                <a:cubicBezTo>
                  <a:pt x="776244" y="179514"/>
                  <a:pt x="774030" y="172506"/>
                  <a:pt x="768765" y="168294"/>
                </a:cubicBezTo>
                <a:cubicBezTo>
                  <a:pt x="764147" y="164600"/>
                  <a:pt x="757224" y="165329"/>
                  <a:pt x="751935" y="162684"/>
                </a:cubicBezTo>
                <a:cubicBezTo>
                  <a:pt x="745905" y="159669"/>
                  <a:pt x="740960" y="154810"/>
                  <a:pt x="735106" y="151465"/>
                </a:cubicBezTo>
                <a:cubicBezTo>
                  <a:pt x="715696" y="140374"/>
                  <a:pt x="714718" y="140929"/>
                  <a:pt x="695837" y="134635"/>
                </a:cubicBezTo>
                <a:cubicBezTo>
                  <a:pt x="690227" y="127155"/>
                  <a:pt x="686616" y="117630"/>
                  <a:pt x="679008" y="112196"/>
                </a:cubicBezTo>
                <a:cubicBezTo>
                  <a:pt x="672734" y="107715"/>
                  <a:pt x="663982" y="108704"/>
                  <a:pt x="656568" y="106586"/>
                </a:cubicBezTo>
                <a:cubicBezTo>
                  <a:pt x="637311" y="101084"/>
                  <a:pt x="637243" y="99728"/>
                  <a:pt x="617300" y="89757"/>
                </a:cubicBezTo>
                <a:cubicBezTo>
                  <a:pt x="611690" y="84147"/>
                  <a:pt x="607566" y="76475"/>
                  <a:pt x="600470" y="72927"/>
                </a:cubicBezTo>
                <a:cubicBezTo>
                  <a:pt x="591942" y="68663"/>
                  <a:pt x="581671" y="69629"/>
                  <a:pt x="572421" y="67317"/>
                </a:cubicBezTo>
                <a:cubicBezTo>
                  <a:pt x="566684" y="65883"/>
                  <a:pt x="561129" y="63784"/>
                  <a:pt x="555592" y="61708"/>
                </a:cubicBezTo>
                <a:cubicBezTo>
                  <a:pt x="546163" y="58172"/>
                  <a:pt x="537096" y="53672"/>
                  <a:pt x="527543" y="50488"/>
                </a:cubicBezTo>
                <a:cubicBezTo>
                  <a:pt x="520228" y="48050"/>
                  <a:pt x="512472" y="47145"/>
                  <a:pt x="505103" y="44878"/>
                </a:cubicBezTo>
                <a:cubicBezTo>
                  <a:pt x="488148" y="39661"/>
                  <a:pt x="471825" y="32352"/>
                  <a:pt x="454615" y="28049"/>
                </a:cubicBezTo>
                <a:cubicBezTo>
                  <a:pt x="447135" y="26179"/>
                  <a:pt x="439589" y="24557"/>
                  <a:pt x="432176" y="22439"/>
                </a:cubicBezTo>
                <a:cubicBezTo>
                  <a:pt x="426490" y="20814"/>
                  <a:pt x="421119" y="18112"/>
                  <a:pt x="415346" y="16829"/>
                </a:cubicBezTo>
                <a:cubicBezTo>
                  <a:pt x="404242" y="14361"/>
                  <a:pt x="392841" y="13450"/>
                  <a:pt x="381687" y="11219"/>
                </a:cubicBezTo>
                <a:cubicBezTo>
                  <a:pt x="374127" y="9707"/>
                  <a:pt x="366774" y="7282"/>
                  <a:pt x="359248" y="5610"/>
                </a:cubicBezTo>
                <a:cubicBezTo>
                  <a:pt x="349940" y="3542"/>
                  <a:pt x="340549" y="1870"/>
                  <a:pt x="331199" y="0"/>
                </a:cubicBezTo>
                <a:cubicBezTo>
                  <a:pt x="278841" y="1870"/>
                  <a:pt x="226407" y="2237"/>
                  <a:pt x="174124" y="5610"/>
                </a:cubicBezTo>
                <a:cubicBezTo>
                  <a:pt x="168223" y="5991"/>
                  <a:pt x="162981" y="9595"/>
                  <a:pt x="157295" y="11219"/>
                </a:cubicBezTo>
                <a:cubicBezTo>
                  <a:pt x="149881" y="13337"/>
                  <a:pt x="142240" y="14613"/>
                  <a:pt x="134855" y="16829"/>
                </a:cubicBezTo>
                <a:cubicBezTo>
                  <a:pt x="123528" y="20227"/>
                  <a:pt x="101197" y="28049"/>
                  <a:pt x="101197" y="28049"/>
                </a:cubicBezTo>
                <a:cubicBezTo>
                  <a:pt x="97457" y="33659"/>
                  <a:pt x="95242" y="40666"/>
                  <a:pt x="89977" y="44878"/>
                </a:cubicBezTo>
                <a:cubicBezTo>
                  <a:pt x="85359" y="48572"/>
                  <a:pt x="78436" y="47843"/>
                  <a:pt x="73147" y="50488"/>
                </a:cubicBezTo>
                <a:cubicBezTo>
                  <a:pt x="67117" y="53503"/>
                  <a:pt x="61771" y="57742"/>
                  <a:pt x="56318" y="61708"/>
                </a:cubicBezTo>
                <a:cubicBezTo>
                  <a:pt x="41195" y="72707"/>
                  <a:pt x="26399" y="84147"/>
                  <a:pt x="11439" y="95367"/>
                </a:cubicBezTo>
                <a:cubicBezTo>
                  <a:pt x="7699" y="100977"/>
                  <a:pt x="964" y="105495"/>
                  <a:pt x="220" y="112196"/>
                </a:cubicBezTo>
                <a:cubicBezTo>
                  <a:pt x="-1036" y="123501"/>
                  <a:pt x="3363" y="134751"/>
                  <a:pt x="5830" y="145855"/>
                </a:cubicBezTo>
                <a:cubicBezTo>
                  <a:pt x="12030" y="173758"/>
                  <a:pt x="5829" y="140245"/>
                  <a:pt x="11439" y="134635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フリーフォーム 12"/>
          <p:cNvSpPr/>
          <p:nvPr/>
        </p:nvSpPr>
        <p:spPr>
          <a:xfrm>
            <a:off x="1323475" y="1693212"/>
            <a:ext cx="350083" cy="1194891"/>
          </a:xfrm>
          <a:custGeom>
            <a:avLst/>
            <a:gdLst>
              <a:gd name="connsiteX0" fmla="*/ 299595 w 350083"/>
              <a:gd name="connsiteY0" fmla="*/ 1121964 h 1194891"/>
              <a:gd name="connsiteX1" fmla="*/ 293985 w 350083"/>
              <a:gd name="connsiteY1" fmla="*/ 1093914 h 1194891"/>
              <a:gd name="connsiteX2" fmla="*/ 282765 w 350083"/>
              <a:gd name="connsiteY2" fmla="*/ 1071475 h 1194891"/>
              <a:gd name="connsiteX3" fmla="*/ 277155 w 350083"/>
              <a:gd name="connsiteY3" fmla="*/ 1026597 h 1194891"/>
              <a:gd name="connsiteX4" fmla="*/ 265936 w 350083"/>
              <a:gd name="connsiteY4" fmla="*/ 992938 h 1194891"/>
              <a:gd name="connsiteX5" fmla="*/ 260326 w 350083"/>
              <a:gd name="connsiteY5" fmla="*/ 970498 h 1194891"/>
              <a:gd name="connsiteX6" fmla="*/ 249106 w 350083"/>
              <a:gd name="connsiteY6" fmla="*/ 936840 h 1194891"/>
              <a:gd name="connsiteX7" fmla="*/ 232277 w 350083"/>
              <a:gd name="connsiteY7" fmla="*/ 908790 h 1194891"/>
              <a:gd name="connsiteX8" fmla="*/ 221057 w 350083"/>
              <a:gd name="connsiteY8" fmla="*/ 875132 h 1194891"/>
              <a:gd name="connsiteX9" fmla="*/ 215448 w 350083"/>
              <a:gd name="connsiteY9" fmla="*/ 858302 h 1194891"/>
              <a:gd name="connsiteX10" fmla="*/ 204228 w 350083"/>
              <a:gd name="connsiteY10" fmla="*/ 841473 h 1194891"/>
              <a:gd name="connsiteX11" fmla="*/ 193008 w 350083"/>
              <a:gd name="connsiteY11" fmla="*/ 813424 h 1194891"/>
              <a:gd name="connsiteX12" fmla="*/ 176179 w 350083"/>
              <a:gd name="connsiteY12" fmla="*/ 762935 h 1194891"/>
              <a:gd name="connsiteX13" fmla="*/ 142520 w 350083"/>
              <a:gd name="connsiteY13" fmla="*/ 706837 h 1194891"/>
              <a:gd name="connsiteX14" fmla="*/ 136910 w 350083"/>
              <a:gd name="connsiteY14" fmla="*/ 690008 h 1194891"/>
              <a:gd name="connsiteX15" fmla="*/ 120081 w 350083"/>
              <a:gd name="connsiteY15" fmla="*/ 650739 h 1194891"/>
              <a:gd name="connsiteX16" fmla="*/ 114471 w 350083"/>
              <a:gd name="connsiteY16" fmla="*/ 628300 h 1194891"/>
              <a:gd name="connsiteX17" fmla="*/ 97641 w 350083"/>
              <a:gd name="connsiteY17" fmla="*/ 617080 h 1194891"/>
              <a:gd name="connsiteX18" fmla="*/ 92032 w 350083"/>
              <a:gd name="connsiteY18" fmla="*/ 600251 h 1194891"/>
              <a:gd name="connsiteX19" fmla="*/ 86422 w 350083"/>
              <a:gd name="connsiteY19" fmla="*/ 577811 h 1194891"/>
              <a:gd name="connsiteX20" fmla="*/ 75202 w 350083"/>
              <a:gd name="connsiteY20" fmla="*/ 549762 h 1194891"/>
              <a:gd name="connsiteX21" fmla="*/ 52763 w 350083"/>
              <a:gd name="connsiteY21" fmla="*/ 504884 h 1194891"/>
              <a:gd name="connsiteX22" fmla="*/ 35933 w 350083"/>
              <a:gd name="connsiteY22" fmla="*/ 465615 h 1194891"/>
              <a:gd name="connsiteX23" fmla="*/ 24714 w 350083"/>
              <a:gd name="connsiteY23" fmla="*/ 409517 h 1194891"/>
              <a:gd name="connsiteX24" fmla="*/ 19104 w 350083"/>
              <a:gd name="connsiteY24" fmla="*/ 381468 h 1194891"/>
              <a:gd name="connsiteX25" fmla="*/ 7884 w 350083"/>
              <a:gd name="connsiteY25" fmla="*/ 364638 h 1194891"/>
              <a:gd name="connsiteX26" fmla="*/ 13494 w 350083"/>
              <a:gd name="connsiteY26" fmla="*/ 95367 h 1194891"/>
              <a:gd name="connsiteX27" fmla="*/ 24714 w 350083"/>
              <a:gd name="connsiteY27" fmla="*/ 50489 h 1194891"/>
              <a:gd name="connsiteX28" fmla="*/ 41543 w 350083"/>
              <a:gd name="connsiteY28" fmla="*/ 39269 h 1194891"/>
              <a:gd name="connsiteX29" fmla="*/ 47153 w 350083"/>
              <a:gd name="connsiteY29" fmla="*/ 22440 h 1194891"/>
              <a:gd name="connsiteX30" fmla="*/ 69592 w 350083"/>
              <a:gd name="connsiteY30" fmla="*/ 16830 h 1194891"/>
              <a:gd name="connsiteX31" fmla="*/ 108861 w 350083"/>
              <a:gd name="connsiteY31" fmla="*/ 0 h 1194891"/>
              <a:gd name="connsiteX32" fmla="*/ 204228 w 350083"/>
              <a:gd name="connsiteY32" fmla="*/ 11220 h 1194891"/>
              <a:gd name="connsiteX33" fmla="*/ 221057 w 350083"/>
              <a:gd name="connsiteY33" fmla="*/ 22440 h 1194891"/>
              <a:gd name="connsiteX34" fmla="*/ 265936 w 350083"/>
              <a:gd name="connsiteY34" fmla="*/ 61708 h 1194891"/>
              <a:gd name="connsiteX35" fmla="*/ 265936 w 350083"/>
              <a:gd name="connsiteY35" fmla="*/ 61708 h 1194891"/>
              <a:gd name="connsiteX36" fmla="*/ 305205 w 350083"/>
              <a:gd name="connsiteY36" fmla="*/ 106587 h 1194891"/>
              <a:gd name="connsiteX37" fmla="*/ 316424 w 350083"/>
              <a:gd name="connsiteY37" fmla="*/ 140246 h 1194891"/>
              <a:gd name="connsiteX38" fmla="*/ 327644 w 350083"/>
              <a:gd name="connsiteY38" fmla="*/ 185124 h 1194891"/>
              <a:gd name="connsiteX39" fmla="*/ 338863 w 350083"/>
              <a:gd name="connsiteY39" fmla="*/ 201954 h 1194891"/>
              <a:gd name="connsiteX40" fmla="*/ 333254 w 350083"/>
              <a:gd name="connsiteY40" fmla="*/ 342199 h 1194891"/>
              <a:gd name="connsiteX41" fmla="*/ 322034 w 350083"/>
              <a:gd name="connsiteY41" fmla="*/ 364638 h 1194891"/>
              <a:gd name="connsiteX42" fmla="*/ 316424 w 350083"/>
              <a:gd name="connsiteY42" fmla="*/ 381468 h 1194891"/>
              <a:gd name="connsiteX43" fmla="*/ 305205 w 350083"/>
              <a:gd name="connsiteY43" fmla="*/ 431956 h 1194891"/>
              <a:gd name="connsiteX44" fmla="*/ 282765 w 350083"/>
              <a:gd name="connsiteY44" fmla="*/ 482444 h 1194891"/>
              <a:gd name="connsiteX45" fmla="*/ 271546 w 350083"/>
              <a:gd name="connsiteY45" fmla="*/ 544152 h 1194891"/>
              <a:gd name="connsiteX46" fmla="*/ 260326 w 350083"/>
              <a:gd name="connsiteY46" fmla="*/ 572202 h 1194891"/>
              <a:gd name="connsiteX47" fmla="*/ 265936 w 350083"/>
              <a:gd name="connsiteY47" fmla="*/ 819033 h 1194891"/>
              <a:gd name="connsiteX48" fmla="*/ 293985 w 350083"/>
              <a:gd name="connsiteY48" fmla="*/ 914400 h 1194891"/>
              <a:gd name="connsiteX49" fmla="*/ 305205 w 350083"/>
              <a:gd name="connsiteY49" fmla="*/ 948059 h 1194891"/>
              <a:gd name="connsiteX50" fmla="*/ 316424 w 350083"/>
              <a:gd name="connsiteY50" fmla="*/ 981718 h 1194891"/>
              <a:gd name="connsiteX51" fmla="*/ 327644 w 350083"/>
              <a:gd name="connsiteY51" fmla="*/ 1004157 h 1194891"/>
              <a:gd name="connsiteX52" fmla="*/ 338863 w 350083"/>
              <a:gd name="connsiteY52" fmla="*/ 1020987 h 1194891"/>
              <a:gd name="connsiteX53" fmla="*/ 350083 w 350083"/>
              <a:gd name="connsiteY53" fmla="*/ 1054646 h 1194891"/>
              <a:gd name="connsiteX54" fmla="*/ 344473 w 350083"/>
              <a:gd name="connsiteY54" fmla="*/ 1088305 h 1194891"/>
              <a:gd name="connsiteX55" fmla="*/ 333254 w 350083"/>
              <a:gd name="connsiteY55" fmla="*/ 1116354 h 1194891"/>
              <a:gd name="connsiteX56" fmla="*/ 322034 w 350083"/>
              <a:gd name="connsiteY56" fmla="*/ 1150013 h 1194891"/>
              <a:gd name="connsiteX57" fmla="*/ 316424 w 350083"/>
              <a:gd name="connsiteY57" fmla="*/ 1166842 h 1194891"/>
              <a:gd name="connsiteX58" fmla="*/ 310814 w 350083"/>
              <a:gd name="connsiteY58" fmla="*/ 1194891 h 1194891"/>
              <a:gd name="connsiteX59" fmla="*/ 282765 w 350083"/>
              <a:gd name="connsiteY59" fmla="*/ 1150013 h 1194891"/>
              <a:gd name="connsiteX60" fmla="*/ 271546 w 350083"/>
              <a:gd name="connsiteY60" fmla="*/ 1116354 h 1194891"/>
              <a:gd name="connsiteX61" fmla="*/ 254716 w 350083"/>
              <a:gd name="connsiteY61" fmla="*/ 1105134 h 1194891"/>
              <a:gd name="connsiteX62" fmla="*/ 299595 w 350083"/>
              <a:gd name="connsiteY62" fmla="*/ 1121964 h 119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50083" h="1194891">
                <a:moveTo>
                  <a:pt x="299595" y="1121964"/>
                </a:moveTo>
                <a:cubicBezTo>
                  <a:pt x="306140" y="1120094"/>
                  <a:pt x="297000" y="1102960"/>
                  <a:pt x="293985" y="1093914"/>
                </a:cubicBezTo>
                <a:cubicBezTo>
                  <a:pt x="291340" y="1085981"/>
                  <a:pt x="284793" y="1079588"/>
                  <a:pt x="282765" y="1071475"/>
                </a:cubicBezTo>
                <a:cubicBezTo>
                  <a:pt x="279108" y="1056849"/>
                  <a:pt x="280314" y="1041338"/>
                  <a:pt x="277155" y="1026597"/>
                </a:cubicBezTo>
                <a:cubicBezTo>
                  <a:pt x="274677" y="1015033"/>
                  <a:pt x="268804" y="1004411"/>
                  <a:pt x="265936" y="992938"/>
                </a:cubicBezTo>
                <a:cubicBezTo>
                  <a:pt x="264066" y="985458"/>
                  <a:pt x="262542" y="977883"/>
                  <a:pt x="260326" y="970498"/>
                </a:cubicBezTo>
                <a:cubicBezTo>
                  <a:pt x="256928" y="959171"/>
                  <a:pt x="255190" y="946981"/>
                  <a:pt x="249106" y="936840"/>
                </a:cubicBezTo>
                <a:cubicBezTo>
                  <a:pt x="243496" y="927490"/>
                  <a:pt x="236789" y="918716"/>
                  <a:pt x="232277" y="908790"/>
                </a:cubicBezTo>
                <a:cubicBezTo>
                  <a:pt x="227383" y="898024"/>
                  <a:pt x="224797" y="886351"/>
                  <a:pt x="221057" y="875132"/>
                </a:cubicBezTo>
                <a:cubicBezTo>
                  <a:pt x="219187" y="869522"/>
                  <a:pt x="218728" y="863222"/>
                  <a:pt x="215448" y="858302"/>
                </a:cubicBezTo>
                <a:cubicBezTo>
                  <a:pt x="211708" y="852692"/>
                  <a:pt x="207243" y="847503"/>
                  <a:pt x="204228" y="841473"/>
                </a:cubicBezTo>
                <a:cubicBezTo>
                  <a:pt x="199724" y="832466"/>
                  <a:pt x="196395" y="822907"/>
                  <a:pt x="193008" y="813424"/>
                </a:cubicBezTo>
                <a:cubicBezTo>
                  <a:pt x="187041" y="796718"/>
                  <a:pt x="185306" y="778147"/>
                  <a:pt x="176179" y="762935"/>
                </a:cubicBezTo>
                <a:cubicBezTo>
                  <a:pt x="164959" y="744236"/>
                  <a:pt x="149416" y="727525"/>
                  <a:pt x="142520" y="706837"/>
                </a:cubicBezTo>
                <a:cubicBezTo>
                  <a:pt x="140650" y="701227"/>
                  <a:pt x="139239" y="695443"/>
                  <a:pt x="136910" y="690008"/>
                </a:cubicBezTo>
                <a:cubicBezTo>
                  <a:pt x="124085" y="660084"/>
                  <a:pt x="127599" y="677054"/>
                  <a:pt x="120081" y="650739"/>
                </a:cubicBezTo>
                <a:cubicBezTo>
                  <a:pt x="117963" y="643326"/>
                  <a:pt x="118748" y="634715"/>
                  <a:pt x="114471" y="628300"/>
                </a:cubicBezTo>
                <a:cubicBezTo>
                  <a:pt x="110731" y="622690"/>
                  <a:pt x="103251" y="620820"/>
                  <a:pt x="97641" y="617080"/>
                </a:cubicBezTo>
                <a:cubicBezTo>
                  <a:pt x="95771" y="611470"/>
                  <a:pt x="93656" y="605937"/>
                  <a:pt x="92032" y="600251"/>
                </a:cubicBezTo>
                <a:cubicBezTo>
                  <a:pt x="89914" y="592837"/>
                  <a:pt x="88860" y="585126"/>
                  <a:pt x="86422" y="577811"/>
                </a:cubicBezTo>
                <a:cubicBezTo>
                  <a:pt x="83238" y="568258"/>
                  <a:pt x="79422" y="558905"/>
                  <a:pt x="75202" y="549762"/>
                </a:cubicBezTo>
                <a:cubicBezTo>
                  <a:pt x="68193" y="534576"/>
                  <a:pt x="56819" y="521110"/>
                  <a:pt x="52763" y="504884"/>
                </a:cubicBezTo>
                <a:cubicBezTo>
                  <a:pt x="45518" y="475903"/>
                  <a:pt x="51430" y="488859"/>
                  <a:pt x="35933" y="465615"/>
                </a:cubicBezTo>
                <a:cubicBezTo>
                  <a:pt x="22193" y="369417"/>
                  <a:pt x="37768" y="461731"/>
                  <a:pt x="24714" y="409517"/>
                </a:cubicBezTo>
                <a:cubicBezTo>
                  <a:pt x="22401" y="400267"/>
                  <a:pt x="22452" y="390396"/>
                  <a:pt x="19104" y="381468"/>
                </a:cubicBezTo>
                <a:cubicBezTo>
                  <a:pt x="16737" y="375155"/>
                  <a:pt x="11624" y="370248"/>
                  <a:pt x="7884" y="364638"/>
                </a:cubicBezTo>
                <a:cubicBezTo>
                  <a:pt x="-5216" y="246725"/>
                  <a:pt x="-1061" y="308841"/>
                  <a:pt x="13494" y="95367"/>
                </a:cubicBezTo>
                <a:cubicBezTo>
                  <a:pt x="13572" y="94221"/>
                  <a:pt x="20239" y="56083"/>
                  <a:pt x="24714" y="50489"/>
                </a:cubicBezTo>
                <a:cubicBezTo>
                  <a:pt x="28926" y="45224"/>
                  <a:pt x="35933" y="43009"/>
                  <a:pt x="41543" y="39269"/>
                </a:cubicBezTo>
                <a:cubicBezTo>
                  <a:pt x="43413" y="33659"/>
                  <a:pt x="42536" y="26134"/>
                  <a:pt x="47153" y="22440"/>
                </a:cubicBezTo>
                <a:cubicBezTo>
                  <a:pt x="53173" y="17624"/>
                  <a:pt x="62506" y="19867"/>
                  <a:pt x="69592" y="16830"/>
                </a:cubicBezTo>
                <a:cubicBezTo>
                  <a:pt x="123829" y="-6415"/>
                  <a:pt x="44442" y="16106"/>
                  <a:pt x="108861" y="0"/>
                </a:cubicBezTo>
                <a:cubicBezTo>
                  <a:pt x="121268" y="886"/>
                  <a:pt x="178728" y="-1530"/>
                  <a:pt x="204228" y="11220"/>
                </a:cubicBezTo>
                <a:cubicBezTo>
                  <a:pt x="210258" y="14235"/>
                  <a:pt x="215447" y="18700"/>
                  <a:pt x="221057" y="22440"/>
                </a:cubicBezTo>
                <a:cubicBezTo>
                  <a:pt x="239757" y="50488"/>
                  <a:pt x="226667" y="35529"/>
                  <a:pt x="265936" y="61708"/>
                </a:cubicBezTo>
                <a:lnTo>
                  <a:pt x="265936" y="61708"/>
                </a:lnTo>
                <a:lnTo>
                  <a:pt x="305205" y="106587"/>
                </a:lnTo>
                <a:cubicBezTo>
                  <a:pt x="308945" y="117807"/>
                  <a:pt x="313556" y="128773"/>
                  <a:pt x="316424" y="140246"/>
                </a:cubicBezTo>
                <a:cubicBezTo>
                  <a:pt x="320164" y="155205"/>
                  <a:pt x="322374" y="170633"/>
                  <a:pt x="327644" y="185124"/>
                </a:cubicBezTo>
                <a:cubicBezTo>
                  <a:pt x="329948" y="191460"/>
                  <a:pt x="335123" y="196344"/>
                  <a:pt x="338863" y="201954"/>
                </a:cubicBezTo>
                <a:cubicBezTo>
                  <a:pt x="336993" y="248702"/>
                  <a:pt x="338068" y="295662"/>
                  <a:pt x="333254" y="342199"/>
                </a:cubicBezTo>
                <a:cubicBezTo>
                  <a:pt x="332394" y="350517"/>
                  <a:pt x="325328" y="356952"/>
                  <a:pt x="322034" y="364638"/>
                </a:cubicBezTo>
                <a:cubicBezTo>
                  <a:pt x="319705" y="370073"/>
                  <a:pt x="317858" y="375731"/>
                  <a:pt x="316424" y="381468"/>
                </a:cubicBezTo>
                <a:cubicBezTo>
                  <a:pt x="313761" y="392119"/>
                  <a:pt x="309520" y="420448"/>
                  <a:pt x="305205" y="431956"/>
                </a:cubicBezTo>
                <a:cubicBezTo>
                  <a:pt x="275871" y="510182"/>
                  <a:pt x="313481" y="390299"/>
                  <a:pt x="282765" y="482444"/>
                </a:cubicBezTo>
                <a:cubicBezTo>
                  <a:pt x="271043" y="517608"/>
                  <a:pt x="283226" y="497429"/>
                  <a:pt x="271546" y="544152"/>
                </a:cubicBezTo>
                <a:cubicBezTo>
                  <a:pt x="269104" y="553922"/>
                  <a:pt x="264066" y="562852"/>
                  <a:pt x="260326" y="572202"/>
                </a:cubicBezTo>
                <a:cubicBezTo>
                  <a:pt x="262196" y="654479"/>
                  <a:pt x="261196" y="736871"/>
                  <a:pt x="265936" y="819033"/>
                </a:cubicBezTo>
                <a:cubicBezTo>
                  <a:pt x="267019" y="837810"/>
                  <a:pt x="288889" y="899111"/>
                  <a:pt x="293985" y="914400"/>
                </a:cubicBezTo>
                <a:lnTo>
                  <a:pt x="305205" y="948059"/>
                </a:lnTo>
                <a:cubicBezTo>
                  <a:pt x="305209" y="948070"/>
                  <a:pt x="316419" y="981707"/>
                  <a:pt x="316424" y="981718"/>
                </a:cubicBezTo>
                <a:cubicBezTo>
                  <a:pt x="320164" y="989198"/>
                  <a:pt x="323495" y="996896"/>
                  <a:pt x="327644" y="1004157"/>
                </a:cubicBezTo>
                <a:cubicBezTo>
                  <a:pt x="330989" y="1010011"/>
                  <a:pt x="336125" y="1014826"/>
                  <a:pt x="338863" y="1020987"/>
                </a:cubicBezTo>
                <a:cubicBezTo>
                  <a:pt x="343666" y="1031794"/>
                  <a:pt x="350083" y="1054646"/>
                  <a:pt x="350083" y="1054646"/>
                </a:cubicBezTo>
                <a:cubicBezTo>
                  <a:pt x="348213" y="1065866"/>
                  <a:pt x="347466" y="1077331"/>
                  <a:pt x="344473" y="1088305"/>
                </a:cubicBezTo>
                <a:cubicBezTo>
                  <a:pt x="341824" y="1098020"/>
                  <a:pt x="336695" y="1106890"/>
                  <a:pt x="333254" y="1116354"/>
                </a:cubicBezTo>
                <a:cubicBezTo>
                  <a:pt x="329212" y="1127469"/>
                  <a:pt x="325774" y="1138793"/>
                  <a:pt x="322034" y="1150013"/>
                </a:cubicBezTo>
                <a:cubicBezTo>
                  <a:pt x="320164" y="1155623"/>
                  <a:pt x="317584" y="1161044"/>
                  <a:pt x="316424" y="1166842"/>
                </a:cubicBezTo>
                <a:lnTo>
                  <a:pt x="310814" y="1194891"/>
                </a:lnTo>
                <a:cubicBezTo>
                  <a:pt x="303111" y="1183337"/>
                  <a:pt x="287595" y="1160640"/>
                  <a:pt x="282765" y="1150013"/>
                </a:cubicBezTo>
                <a:cubicBezTo>
                  <a:pt x="277871" y="1139247"/>
                  <a:pt x="281386" y="1122914"/>
                  <a:pt x="271546" y="1116354"/>
                </a:cubicBezTo>
                <a:cubicBezTo>
                  <a:pt x="265936" y="1112614"/>
                  <a:pt x="249949" y="1109902"/>
                  <a:pt x="254716" y="1105134"/>
                </a:cubicBezTo>
                <a:cubicBezTo>
                  <a:pt x="278969" y="1080877"/>
                  <a:pt x="293050" y="1123834"/>
                  <a:pt x="299595" y="112196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フリーフォーム 16"/>
          <p:cNvSpPr/>
          <p:nvPr/>
        </p:nvSpPr>
        <p:spPr>
          <a:xfrm>
            <a:off x="1617429" y="1637114"/>
            <a:ext cx="639550" cy="1077504"/>
          </a:xfrm>
          <a:custGeom>
            <a:avLst/>
            <a:gdLst>
              <a:gd name="connsiteX0" fmla="*/ 5641 w 639550"/>
              <a:gd name="connsiteY0" fmla="*/ 1077085 h 1077504"/>
              <a:gd name="connsiteX1" fmla="*/ 5641 w 639550"/>
              <a:gd name="connsiteY1" fmla="*/ 959279 h 1077504"/>
              <a:gd name="connsiteX2" fmla="*/ 33690 w 639550"/>
              <a:gd name="connsiteY2" fmla="*/ 914400 h 1077504"/>
              <a:gd name="connsiteX3" fmla="*/ 50519 w 639550"/>
              <a:gd name="connsiteY3" fmla="*/ 875131 h 1077504"/>
              <a:gd name="connsiteX4" fmla="*/ 67349 w 639550"/>
              <a:gd name="connsiteY4" fmla="*/ 841473 h 1077504"/>
              <a:gd name="connsiteX5" fmla="*/ 84178 w 639550"/>
              <a:gd name="connsiteY5" fmla="*/ 830253 h 1077504"/>
              <a:gd name="connsiteX6" fmla="*/ 106617 w 639550"/>
              <a:gd name="connsiteY6" fmla="*/ 779765 h 1077504"/>
              <a:gd name="connsiteX7" fmla="*/ 134667 w 639550"/>
              <a:gd name="connsiteY7" fmla="*/ 751715 h 1077504"/>
              <a:gd name="connsiteX8" fmla="*/ 151496 w 639550"/>
              <a:gd name="connsiteY8" fmla="*/ 723666 h 1077504"/>
              <a:gd name="connsiteX9" fmla="*/ 162716 w 639550"/>
              <a:gd name="connsiteY9" fmla="*/ 706837 h 1077504"/>
              <a:gd name="connsiteX10" fmla="*/ 185155 w 639550"/>
              <a:gd name="connsiteY10" fmla="*/ 661958 h 1077504"/>
              <a:gd name="connsiteX11" fmla="*/ 190765 w 639550"/>
              <a:gd name="connsiteY11" fmla="*/ 639519 h 1077504"/>
              <a:gd name="connsiteX12" fmla="*/ 207594 w 639550"/>
              <a:gd name="connsiteY12" fmla="*/ 594641 h 1077504"/>
              <a:gd name="connsiteX13" fmla="*/ 218814 w 639550"/>
              <a:gd name="connsiteY13" fmla="*/ 572201 h 1077504"/>
              <a:gd name="connsiteX14" fmla="*/ 224424 w 639550"/>
              <a:gd name="connsiteY14" fmla="*/ 544152 h 1077504"/>
              <a:gd name="connsiteX15" fmla="*/ 235643 w 639550"/>
              <a:gd name="connsiteY15" fmla="*/ 168295 h 1077504"/>
              <a:gd name="connsiteX16" fmla="*/ 246863 w 639550"/>
              <a:gd name="connsiteY16" fmla="*/ 117806 h 1077504"/>
              <a:gd name="connsiteX17" fmla="*/ 263692 w 639550"/>
              <a:gd name="connsiteY17" fmla="*/ 100977 h 1077504"/>
              <a:gd name="connsiteX18" fmla="*/ 286132 w 639550"/>
              <a:gd name="connsiteY18" fmla="*/ 67318 h 1077504"/>
              <a:gd name="connsiteX19" fmla="*/ 319790 w 639550"/>
              <a:gd name="connsiteY19" fmla="*/ 44879 h 1077504"/>
              <a:gd name="connsiteX20" fmla="*/ 342230 w 639550"/>
              <a:gd name="connsiteY20" fmla="*/ 33659 h 1077504"/>
              <a:gd name="connsiteX21" fmla="*/ 359059 w 639550"/>
              <a:gd name="connsiteY21" fmla="*/ 28049 h 1077504"/>
              <a:gd name="connsiteX22" fmla="*/ 409547 w 639550"/>
              <a:gd name="connsiteY22" fmla="*/ 0 h 1077504"/>
              <a:gd name="connsiteX23" fmla="*/ 527354 w 639550"/>
              <a:gd name="connsiteY23" fmla="*/ 5610 h 1077504"/>
              <a:gd name="connsiteX24" fmla="*/ 561013 w 639550"/>
              <a:gd name="connsiteY24" fmla="*/ 16830 h 1077504"/>
              <a:gd name="connsiteX25" fmla="*/ 566622 w 639550"/>
              <a:gd name="connsiteY25" fmla="*/ 33659 h 1077504"/>
              <a:gd name="connsiteX26" fmla="*/ 611501 w 639550"/>
              <a:gd name="connsiteY26" fmla="*/ 72928 h 1077504"/>
              <a:gd name="connsiteX27" fmla="*/ 633940 w 639550"/>
              <a:gd name="connsiteY27" fmla="*/ 112196 h 1077504"/>
              <a:gd name="connsiteX28" fmla="*/ 639550 w 639550"/>
              <a:gd name="connsiteY28" fmla="*/ 140246 h 1077504"/>
              <a:gd name="connsiteX29" fmla="*/ 628330 w 639550"/>
              <a:gd name="connsiteY29" fmla="*/ 235612 h 1077504"/>
              <a:gd name="connsiteX30" fmla="*/ 577842 w 639550"/>
              <a:gd name="connsiteY30" fmla="*/ 314150 h 1077504"/>
              <a:gd name="connsiteX31" fmla="*/ 566622 w 639550"/>
              <a:gd name="connsiteY31" fmla="*/ 342199 h 1077504"/>
              <a:gd name="connsiteX32" fmla="*/ 538573 w 639550"/>
              <a:gd name="connsiteY32" fmla="*/ 375858 h 1077504"/>
              <a:gd name="connsiteX33" fmla="*/ 504914 w 639550"/>
              <a:gd name="connsiteY33" fmla="*/ 398297 h 1077504"/>
              <a:gd name="connsiteX34" fmla="*/ 488085 w 639550"/>
              <a:gd name="connsiteY34" fmla="*/ 420736 h 1077504"/>
              <a:gd name="connsiteX35" fmla="*/ 471255 w 639550"/>
              <a:gd name="connsiteY35" fmla="*/ 431956 h 1077504"/>
              <a:gd name="connsiteX36" fmla="*/ 443206 w 639550"/>
              <a:gd name="connsiteY36" fmla="*/ 448785 h 1077504"/>
              <a:gd name="connsiteX37" fmla="*/ 431987 w 639550"/>
              <a:gd name="connsiteY37" fmla="*/ 465615 h 1077504"/>
              <a:gd name="connsiteX38" fmla="*/ 392718 w 639550"/>
              <a:gd name="connsiteY38" fmla="*/ 493664 h 1077504"/>
              <a:gd name="connsiteX39" fmla="*/ 370279 w 639550"/>
              <a:gd name="connsiteY39" fmla="*/ 527323 h 1077504"/>
              <a:gd name="connsiteX40" fmla="*/ 336620 w 639550"/>
              <a:gd name="connsiteY40" fmla="*/ 549762 h 1077504"/>
              <a:gd name="connsiteX41" fmla="*/ 331010 w 639550"/>
              <a:gd name="connsiteY41" fmla="*/ 566592 h 1077504"/>
              <a:gd name="connsiteX42" fmla="*/ 297351 w 639550"/>
              <a:gd name="connsiteY42" fmla="*/ 594641 h 1077504"/>
              <a:gd name="connsiteX43" fmla="*/ 286132 w 639550"/>
              <a:gd name="connsiteY43" fmla="*/ 628300 h 1077504"/>
              <a:gd name="connsiteX44" fmla="*/ 274912 w 639550"/>
              <a:gd name="connsiteY44" fmla="*/ 673178 h 1077504"/>
              <a:gd name="connsiteX45" fmla="*/ 258082 w 639550"/>
              <a:gd name="connsiteY45" fmla="*/ 684398 h 1077504"/>
              <a:gd name="connsiteX46" fmla="*/ 235643 w 639550"/>
              <a:gd name="connsiteY46" fmla="*/ 712447 h 1077504"/>
              <a:gd name="connsiteX47" fmla="*/ 213204 w 639550"/>
              <a:gd name="connsiteY47" fmla="*/ 746106 h 1077504"/>
              <a:gd name="connsiteX48" fmla="*/ 179545 w 639550"/>
              <a:gd name="connsiteY48" fmla="*/ 757325 h 1077504"/>
              <a:gd name="connsiteX49" fmla="*/ 162716 w 639550"/>
              <a:gd name="connsiteY49" fmla="*/ 774155 h 1077504"/>
              <a:gd name="connsiteX50" fmla="*/ 134667 w 639550"/>
              <a:gd name="connsiteY50" fmla="*/ 813423 h 1077504"/>
              <a:gd name="connsiteX51" fmla="*/ 123447 w 639550"/>
              <a:gd name="connsiteY51" fmla="*/ 835863 h 1077504"/>
              <a:gd name="connsiteX52" fmla="*/ 117837 w 639550"/>
              <a:gd name="connsiteY52" fmla="*/ 852692 h 1077504"/>
              <a:gd name="connsiteX53" fmla="*/ 101008 w 639550"/>
              <a:gd name="connsiteY53" fmla="*/ 858302 h 1077504"/>
              <a:gd name="connsiteX54" fmla="*/ 95398 w 639550"/>
              <a:gd name="connsiteY54" fmla="*/ 880741 h 1077504"/>
              <a:gd name="connsiteX55" fmla="*/ 72959 w 639550"/>
              <a:gd name="connsiteY55" fmla="*/ 891961 h 1077504"/>
              <a:gd name="connsiteX56" fmla="*/ 61739 w 639550"/>
              <a:gd name="connsiteY56" fmla="*/ 908790 h 1077504"/>
              <a:gd name="connsiteX57" fmla="*/ 44909 w 639550"/>
              <a:gd name="connsiteY57" fmla="*/ 948059 h 1077504"/>
              <a:gd name="connsiteX58" fmla="*/ 28080 w 639550"/>
              <a:gd name="connsiteY58" fmla="*/ 959279 h 1077504"/>
              <a:gd name="connsiteX59" fmla="*/ 5641 w 639550"/>
              <a:gd name="connsiteY59" fmla="*/ 1077085 h 107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39550" h="1077504">
                <a:moveTo>
                  <a:pt x="5641" y="1077085"/>
                </a:moveTo>
                <a:cubicBezTo>
                  <a:pt x="1901" y="1077085"/>
                  <a:pt x="-4924" y="1036754"/>
                  <a:pt x="5641" y="959279"/>
                </a:cubicBezTo>
                <a:cubicBezTo>
                  <a:pt x="10314" y="925009"/>
                  <a:pt x="11967" y="928882"/>
                  <a:pt x="33690" y="914400"/>
                </a:cubicBezTo>
                <a:cubicBezTo>
                  <a:pt x="46846" y="874933"/>
                  <a:pt x="29724" y="923655"/>
                  <a:pt x="50519" y="875131"/>
                </a:cubicBezTo>
                <a:cubicBezTo>
                  <a:pt x="57363" y="859162"/>
                  <a:pt x="53873" y="854949"/>
                  <a:pt x="67349" y="841473"/>
                </a:cubicBezTo>
                <a:cubicBezTo>
                  <a:pt x="72116" y="836706"/>
                  <a:pt x="78568" y="833993"/>
                  <a:pt x="84178" y="830253"/>
                </a:cubicBezTo>
                <a:cubicBezTo>
                  <a:pt x="87365" y="822286"/>
                  <a:pt x="100145" y="788086"/>
                  <a:pt x="106617" y="779765"/>
                </a:cubicBezTo>
                <a:cubicBezTo>
                  <a:pt x="114735" y="769327"/>
                  <a:pt x="126407" y="762040"/>
                  <a:pt x="134667" y="751715"/>
                </a:cubicBezTo>
                <a:cubicBezTo>
                  <a:pt x="141478" y="743201"/>
                  <a:pt x="145717" y="732912"/>
                  <a:pt x="151496" y="723666"/>
                </a:cubicBezTo>
                <a:cubicBezTo>
                  <a:pt x="155069" y="717949"/>
                  <a:pt x="159701" y="712867"/>
                  <a:pt x="162716" y="706837"/>
                </a:cubicBezTo>
                <a:cubicBezTo>
                  <a:pt x="190166" y="651938"/>
                  <a:pt x="159158" y="700953"/>
                  <a:pt x="185155" y="661958"/>
                </a:cubicBezTo>
                <a:cubicBezTo>
                  <a:pt x="187025" y="654478"/>
                  <a:pt x="188647" y="646932"/>
                  <a:pt x="190765" y="639519"/>
                </a:cubicBezTo>
                <a:cubicBezTo>
                  <a:pt x="194468" y="626559"/>
                  <a:pt x="202847" y="605322"/>
                  <a:pt x="207594" y="594641"/>
                </a:cubicBezTo>
                <a:cubicBezTo>
                  <a:pt x="210991" y="586999"/>
                  <a:pt x="215074" y="579681"/>
                  <a:pt x="218814" y="572201"/>
                </a:cubicBezTo>
                <a:cubicBezTo>
                  <a:pt x="220684" y="562851"/>
                  <a:pt x="224148" y="553683"/>
                  <a:pt x="224424" y="544152"/>
                </a:cubicBezTo>
                <a:cubicBezTo>
                  <a:pt x="235466" y="163191"/>
                  <a:pt x="191918" y="299463"/>
                  <a:pt x="235643" y="168295"/>
                </a:cubicBezTo>
                <a:cubicBezTo>
                  <a:pt x="236322" y="164222"/>
                  <a:pt x="240725" y="127013"/>
                  <a:pt x="246863" y="117806"/>
                </a:cubicBezTo>
                <a:cubicBezTo>
                  <a:pt x="251264" y="111205"/>
                  <a:pt x="258821" y="107239"/>
                  <a:pt x="263692" y="100977"/>
                </a:cubicBezTo>
                <a:cubicBezTo>
                  <a:pt x="271971" y="90333"/>
                  <a:pt x="274912" y="74798"/>
                  <a:pt x="286132" y="67318"/>
                </a:cubicBezTo>
                <a:cubicBezTo>
                  <a:pt x="297351" y="59838"/>
                  <a:pt x="307730" y="50909"/>
                  <a:pt x="319790" y="44879"/>
                </a:cubicBezTo>
                <a:cubicBezTo>
                  <a:pt x="327270" y="41139"/>
                  <a:pt x="334543" y="36953"/>
                  <a:pt x="342230" y="33659"/>
                </a:cubicBezTo>
                <a:cubicBezTo>
                  <a:pt x="347665" y="31330"/>
                  <a:pt x="353655" y="30451"/>
                  <a:pt x="359059" y="28049"/>
                </a:cubicBezTo>
                <a:cubicBezTo>
                  <a:pt x="388830" y="14817"/>
                  <a:pt x="387612" y="14624"/>
                  <a:pt x="409547" y="0"/>
                </a:cubicBezTo>
                <a:cubicBezTo>
                  <a:pt x="448816" y="1870"/>
                  <a:pt x="488281" y="1268"/>
                  <a:pt x="527354" y="5610"/>
                </a:cubicBezTo>
                <a:cubicBezTo>
                  <a:pt x="539108" y="6916"/>
                  <a:pt x="561013" y="16830"/>
                  <a:pt x="561013" y="16830"/>
                </a:cubicBezTo>
                <a:cubicBezTo>
                  <a:pt x="562883" y="22440"/>
                  <a:pt x="563978" y="28370"/>
                  <a:pt x="566622" y="33659"/>
                </a:cubicBezTo>
                <a:cubicBezTo>
                  <a:pt x="578308" y="57031"/>
                  <a:pt x="586260" y="56100"/>
                  <a:pt x="611501" y="72928"/>
                </a:cubicBezTo>
                <a:cubicBezTo>
                  <a:pt x="629864" y="146375"/>
                  <a:pt x="600517" y="45349"/>
                  <a:pt x="633940" y="112196"/>
                </a:cubicBezTo>
                <a:cubicBezTo>
                  <a:pt x="638204" y="120725"/>
                  <a:pt x="637680" y="130896"/>
                  <a:pt x="639550" y="140246"/>
                </a:cubicBezTo>
                <a:cubicBezTo>
                  <a:pt x="635810" y="172035"/>
                  <a:pt x="635800" y="204488"/>
                  <a:pt x="628330" y="235612"/>
                </a:cubicBezTo>
                <a:cubicBezTo>
                  <a:pt x="620517" y="268165"/>
                  <a:pt x="598123" y="289812"/>
                  <a:pt x="577842" y="314150"/>
                </a:cubicBezTo>
                <a:cubicBezTo>
                  <a:pt x="574102" y="323500"/>
                  <a:pt x="571125" y="333192"/>
                  <a:pt x="566622" y="342199"/>
                </a:cubicBezTo>
                <a:cubicBezTo>
                  <a:pt x="560728" y="353986"/>
                  <a:pt x="548725" y="367962"/>
                  <a:pt x="538573" y="375858"/>
                </a:cubicBezTo>
                <a:cubicBezTo>
                  <a:pt x="527929" y="384137"/>
                  <a:pt x="504914" y="398297"/>
                  <a:pt x="504914" y="398297"/>
                </a:cubicBezTo>
                <a:cubicBezTo>
                  <a:pt x="499304" y="405777"/>
                  <a:pt x="494696" y="414125"/>
                  <a:pt x="488085" y="420736"/>
                </a:cubicBezTo>
                <a:cubicBezTo>
                  <a:pt x="483317" y="425504"/>
                  <a:pt x="476973" y="428383"/>
                  <a:pt x="471255" y="431956"/>
                </a:cubicBezTo>
                <a:cubicBezTo>
                  <a:pt x="462009" y="437735"/>
                  <a:pt x="452556" y="443175"/>
                  <a:pt x="443206" y="448785"/>
                </a:cubicBezTo>
                <a:cubicBezTo>
                  <a:pt x="439466" y="454395"/>
                  <a:pt x="436754" y="460847"/>
                  <a:pt x="431987" y="465615"/>
                </a:cubicBezTo>
                <a:cubicBezTo>
                  <a:pt x="401962" y="495641"/>
                  <a:pt x="428061" y="453903"/>
                  <a:pt x="392718" y="493664"/>
                </a:cubicBezTo>
                <a:cubicBezTo>
                  <a:pt x="383760" y="503742"/>
                  <a:pt x="381499" y="519843"/>
                  <a:pt x="370279" y="527323"/>
                </a:cubicBezTo>
                <a:lnTo>
                  <a:pt x="336620" y="549762"/>
                </a:lnTo>
                <a:cubicBezTo>
                  <a:pt x="334750" y="555372"/>
                  <a:pt x="335191" y="562411"/>
                  <a:pt x="331010" y="566592"/>
                </a:cubicBezTo>
                <a:cubicBezTo>
                  <a:pt x="302954" y="594648"/>
                  <a:pt x="312876" y="559709"/>
                  <a:pt x="297351" y="594641"/>
                </a:cubicBezTo>
                <a:cubicBezTo>
                  <a:pt x="292548" y="605448"/>
                  <a:pt x="289000" y="616827"/>
                  <a:pt x="286132" y="628300"/>
                </a:cubicBezTo>
                <a:cubicBezTo>
                  <a:pt x="282392" y="643259"/>
                  <a:pt x="287742" y="664625"/>
                  <a:pt x="274912" y="673178"/>
                </a:cubicBezTo>
                <a:lnTo>
                  <a:pt x="258082" y="684398"/>
                </a:lnTo>
                <a:cubicBezTo>
                  <a:pt x="245451" y="722295"/>
                  <a:pt x="262969" y="681217"/>
                  <a:pt x="235643" y="712447"/>
                </a:cubicBezTo>
                <a:cubicBezTo>
                  <a:pt x="226764" y="722595"/>
                  <a:pt x="225996" y="741842"/>
                  <a:pt x="213204" y="746106"/>
                </a:cubicBezTo>
                <a:lnTo>
                  <a:pt x="179545" y="757325"/>
                </a:lnTo>
                <a:cubicBezTo>
                  <a:pt x="173935" y="762935"/>
                  <a:pt x="166569" y="767220"/>
                  <a:pt x="162716" y="774155"/>
                </a:cubicBezTo>
                <a:cubicBezTo>
                  <a:pt x="138918" y="816993"/>
                  <a:pt x="168070" y="802290"/>
                  <a:pt x="134667" y="813423"/>
                </a:cubicBezTo>
                <a:cubicBezTo>
                  <a:pt x="130927" y="820903"/>
                  <a:pt x="126741" y="828176"/>
                  <a:pt x="123447" y="835863"/>
                </a:cubicBezTo>
                <a:cubicBezTo>
                  <a:pt x="121118" y="841298"/>
                  <a:pt x="122018" y="848511"/>
                  <a:pt x="117837" y="852692"/>
                </a:cubicBezTo>
                <a:cubicBezTo>
                  <a:pt x="113656" y="856873"/>
                  <a:pt x="106618" y="856432"/>
                  <a:pt x="101008" y="858302"/>
                </a:cubicBezTo>
                <a:cubicBezTo>
                  <a:pt x="99138" y="865782"/>
                  <a:pt x="100334" y="874818"/>
                  <a:pt x="95398" y="880741"/>
                </a:cubicBezTo>
                <a:cubicBezTo>
                  <a:pt x="90044" y="887165"/>
                  <a:pt x="79383" y="886607"/>
                  <a:pt x="72959" y="891961"/>
                </a:cubicBezTo>
                <a:cubicBezTo>
                  <a:pt x="67780" y="896277"/>
                  <a:pt x="65479" y="903180"/>
                  <a:pt x="61739" y="908790"/>
                </a:cubicBezTo>
                <a:cubicBezTo>
                  <a:pt x="57447" y="925958"/>
                  <a:pt x="57824" y="935144"/>
                  <a:pt x="44909" y="948059"/>
                </a:cubicBezTo>
                <a:cubicBezTo>
                  <a:pt x="40142" y="952826"/>
                  <a:pt x="33690" y="955539"/>
                  <a:pt x="28080" y="959279"/>
                </a:cubicBezTo>
                <a:cubicBezTo>
                  <a:pt x="22355" y="1090946"/>
                  <a:pt x="9381" y="1077085"/>
                  <a:pt x="5641" y="107708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1F5A8F6-DE86-4A27-859A-5FE02E4BC8DC}"/>
              </a:ext>
            </a:extLst>
          </p:cNvPr>
          <p:cNvSpPr txBox="1"/>
          <p:nvPr/>
        </p:nvSpPr>
        <p:spPr>
          <a:xfrm>
            <a:off x="1119560" y="116193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内花被片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4B4E346-40D7-42CF-BC33-82950821657D}"/>
              </a:ext>
            </a:extLst>
          </p:cNvPr>
          <p:cNvSpPr txBox="1"/>
          <p:nvPr/>
        </p:nvSpPr>
        <p:spPr>
          <a:xfrm>
            <a:off x="2444327" y="247049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外花被片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8874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E6F2A1-AC2F-B78B-793C-584994FD9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Pandas </a:t>
            </a:r>
            <a:r>
              <a:rPr kumimoji="1" lang="ja-JP" altLang="en-US" dirty="0"/>
              <a:t>データフレームの重要性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7D75A4-BD20-CAE4-4917-1893B51F8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6111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数多くの機能を持つ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【</a:t>
            </a:r>
            <a:r>
              <a:rPr lang="ja-JP" altLang="en-US" sz="2400" dirty="0"/>
              <a:t>主な機能</a:t>
            </a:r>
            <a:r>
              <a:rPr lang="en-US" altLang="ja-JP" sz="2400" dirty="0"/>
              <a:t>】</a:t>
            </a:r>
            <a:endParaRPr kumimoji="1" lang="en-US" altLang="ja-JP" sz="2400" dirty="0"/>
          </a:p>
          <a:p>
            <a:r>
              <a:rPr kumimoji="1" lang="ja-JP" altLang="en-US" sz="2400" b="1" dirty="0"/>
              <a:t>データ分析</a:t>
            </a:r>
            <a:endParaRPr kumimoji="1" lang="ja-JP" altLang="en-US" sz="2400" dirty="0"/>
          </a:p>
          <a:p>
            <a:r>
              <a:rPr kumimoji="1" lang="ja-JP" altLang="en-US" sz="2400" b="1" dirty="0"/>
              <a:t>データクリーニング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欠損データの処理や、データの変換・正規化</a:t>
            </a:r>
          </a:p>
          <a:p>
            <a:r>
              <a:rPr kumimoji="1" lang="ja-JP" altLang="en-US" sz="2400" b="1" dirty="0"/>
              <a:t>時系列データ</a:t>
            </a:r>
            <a:r>
              <a:rPr kumimoji="1" lang="en-US" altLang="ja-JP" sz="2400" b="1" dirty="0"/>
              <a:t>: </a:t>
            </a:r>
            <a:r>
              <a:rPr kumimoji="1" lang="ja-JP" altLang="en-US" sz="2400" dirty="0"/>
              <a:t>時間属性を含むデータを扱う機能</a:t>
            </a:r>
          </a:p>
          <a:p>
            <a:r>
              <a:rPr kumimoji="1" lang="ja-JP" altLang="en-US" sz="2400" b="1" dirty="0"/>
              <a:t>データの統合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データの結合、マージ、グループ化</a:t>
            </a:r>
          </a:p>
          <a:p>
            <a:pPr marL="0" indent="0">
              <a:buNone/>
            </a:pPr>
            <a:r>
              <a:rPr kumimoji="1" lang="en-US" altLang="ja-JP" sz="2400" dirty="0"/>
              <a:t>【</a:t>
            </a:r>
            <a:r>
              <a:rPr kumimoji="1" lang="ja-JP" altLang="en-US" sz="2400" dirty="0"/>
              <a:t>柔軟性</a:t>
            </a:r>
            <a:r>
              <a:rPr kumimoji="1" lang="en-US" altLang="ja-JP" sz="2400" dirty="0"/>
              <a:t>】</a:t>
            </a:r>
          </a:p>
          <a:p>
            <a:pPr marL="0" indent="0">
              <a:buNone/>
            </a:pPr>
            <a:r>
              <a:rPr lang="ja-JP" altLang="en-US" sz="2400" dirty="0"/>
              <a:t>様々な</a:t>
            </a:r>
            <a:r>
              <a:rPr kumimoji="1" lang="ja-JP" altLang="en-US" sz="2400" dirty="0"/>
              <a:t>データ形式（</a:t>
            </a:r>
            <a:r>
              <a:rPr kumimoji="1" lang="en-US" altLang="ja-JP" sz="2400" dirty="0"/>
              <a:t>CSV, Excel, </a:t>
            </a:r>
            <a:r>
              <a:rPr kumimoji="1" lang="ja-JP" altLang="en-US" sz="2400" dirty="0"/>
              <a:t>リレーショナルデータベース等）をサポート。</a:t>
            </a:r>
          </a:p>
          <a:p>
            <a:pPr marL="0" indent="0">
              <a:buNone/>
            </a:pPr>
            <a:r>
              <a:rPr kumimoji="1" lang="en-US" altLang="ja-JP" sz="2400" dirty="0"/>
              <a:t>【</a:t>
            </a:r>
            <a:r>
              <a:rPr kumimoji="1" lang="ja-JP" altLang="en-US" sz="2400" dirty="0"/>
              <a:t>性能</a:t>
            </a:r>
            <a:r>
              <a:rPr kumimoji="1" lang="en-US" altLang="ja-JP" sz="2400" dirty="0"/>
              <a:t>】</a:t>
            </a:r>
          </a:p>
          <a:p>
            <a:pPr marL="0" indent="0">
              <a:buNone/>
            </a:pPr>
            <a:r>
              <a:rPr kumimoji="1" lang="ja-JP" altLang="en-US" sz="2400" dirty="0"/>
              <a:t>大規模なデータセットも効率的に処理できる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78F7E9C-110B-D311-344F-B4CA00C4A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9555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>
                <a:latin typeface="メイリオ" panose="020B0604030504040204" pitchFamily="50" charset="-128"/>
              </a:rPr>
              <a:t>Iris </a:t>
            </a:r>
            <a:r>
              <a:rPr kumimoji="1" lang="ja-JP" altLang="en-US" dirty="0">
                <a:latin typeface="メイリオ" panose="020B0604030504040204" pitchFamily="50" charset="-128"/>
              </a:rPr>
              <a:t>データセット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4071" y="1371773"/>
            <a:ext cx="3768213" cy="335687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◆ </a:t>
            </a:r>
            <a:r>
              <a:rPr lang="en-US" altLang="ja-JP" sz="2400" b="1" dirty="0">
                <a:latin typeface="メイリオ" panose="020B0604030504040204" pitchFamily="50" charset="-128"/>
              </a:rPr>
              <a:t>3</a:t>
            </a:r>
            <a:r>
              <a:rPr lang="ja-JP" altLang="en-US" sz="2400" b="1" dirty="0">
                <a:latin typeface="メイリオ" panose="020B0604030504040204" pitchFamily="50" charset="-128"/>
              </a:rPr>
              <a:t>種</a:t>
            </a:r>
            <a:r>
              <a:rPr lang="ja-JP" altLang="en-US" sz="2400" dirty="0">
                <a:latin typeface="メイリオ" panose="020B0604030504040204" pitchFamily="50" charset="-128"/>
              </a:rPr>
              <a:t>のアヤメの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外花被辺</a:t>
            </a:r>
            <a:r>
              <a:rPr lang="ja-JP" altLang="en-US" sz="2400" dirty="0">
                <a:latin typeface="メイリオ" panose="020B0604030504040204" pitchFamily="50" charset="-128"/>
              </a:rPr>
              <a:t>、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内花被片</a:t>
            </a:r>
            <a:r>
              <a:rPr lang="ja-JP" altLang="en-US" sz="2400" dirty="0">
                <a:latin typeface="メイリオ" panose="020B0604030504040204" pitchFamily="50" charset="-128"/>
              </a:rPr>
              <a:t>を計測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 fontAlgn="base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◆ 種類も記録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 fontAlgn="base"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　　</a:t>
            </a:r>
            <a:r>
              <a:rPr lang="pt-BR" altLang="ja-JP" sz="2400" b="1" dirty="0">
                <a:latin typeface="メイリオ" panose="020B0604030504040204" pitchFamily="50" charset="-128"/>
              </a:rPr>
              <a:t>setosa</a:t>
            </a:r>
          </a:p>
          <a:p>
            <a:pPr marL="0" indent="0" fontAlgn="base"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　　</a:t>
            </a:r>
            <a:r>
              <a:rPr lang="pt-BR" altLang="ja-JP" sz="2400" b="1" dirty="0">
                <a:latin typeface="メイリオ" panose="020B0604030504040204" pitchFamily="50" charset="-128"/>
              </a:rPr>
              <a:t>versicolor</a:t>
            </a:r>
          </a:p>
          <a:p>
            <a:pPr marL="0" indent="0" fontAlgn="base"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　　</a:t>
            </a:r>
            <a:r>
              <a:rPr lang="pt-BR" altLang="ja-JP" sz="2400" b="1" dirty="0">
                <a:latin typeface="メイリオ" panose="020B0604030504040204" pitchFamily="50" charset="-128"/>
              </a:rPr>
              <a:t>virginica</a:t>
            </a:r>
          </a:p>
          <a:p>
            <a:pPr marL="0" indent="0" fontAlgn="base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◆ データ数は </a:t>
            </a:r>
            <a:r>
              <a:rPr lang="en-US" altLang="ja-JP" sz="2400" b="1" dirty="0">
                <a:latin typeface="メイリオ" panose="020B0604030504040204" pitchFamily="50" charset="-128"/>
              </a:rPr>
              <a:t>50</a:t>
            </a:r>
            <a:r>
              <a:rPr lang="en-US" altLang="ja-JP" sz="2400" dirty="0">
                <a:latin typeface="メイリオ" panose="020B0604030504040204" pitchFamily="50" charset="-128"/>
              </a:rPr>
              <a:t> × </a:t>
            </a:r>
            <a:r>
              <a:rPr lang="en-US" altLang="ja-JP" sz="2400" b="1" dirty="0">
                <a:latin typeface="メイリオ" panose="020B0604030504040204" pitchFamily="50" charset="-128"/>
              </a:rPr>
              <a:t>3</a:t>
            </a:r>
          </a:p>
          <a:p>
            <a:pPr marL="0" indent="0"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作成者：</a:t>
            </a:r>
            <a:r>
              <a:rPr lang="en-US" altLang="ja-JP" sz="2400" dirty="0">
                <a:latin typeface="メイリオ" panose="020B0604030504040204" pitchFamily="50" charset="-128"/>
              </a:rPr>
              <a:t>Ronald Fisher </a:t>
            </a: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作成年：</a:t>
            </a:r>
            <a:r>
              <a:rPr lang="en-US" altLang="ja-JP" sz="2400" dirty="0">
                <a:latin typeface="メイリオ" panose="020B0604030504040204" pitchFamily="50" charset="-128"/>
              </a:rPr>
              <a:t>1936</a:t>
            </a:r>
            <a:endParaRPr kumimoji="1" lang="ja-JP" altLang="en-US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A150-FBCC-4EED-BD77-593698E95F33}" type="slidenum">
              <a:rPr lang="ja-JP" altLang="en-US" smtClean="0">
                <a:latin typeface="メイリオ" panose="020B0604030504040204" pitchFamily="50" charset="-128"/>
              </a:rPr>
              <a:pPr/>
              <a:t>58</a:t>
            </a:fld>
            <a:endParaRPr lang="ja-JP" altLang="en-US">
              <a:latin typeface="メイリオ" panose="020B0604030504040204" pitchFamily="50" charset="-128"/>
            </a:endParaRPr>
          </a:p>
        </p:txBody>
      </p:sp>
      <p:sp>
        <p:nvSpPr>
          <p:cNvPr id="5" name="右中かっこ 4"/>
          <p:cNvSpPr/>
          <p:nvPr/>
        </p:nvSpPr>
        <p:spPr>
          <a:xfrm rot="5400000">
            <a:off x="1044145" y="3882944"/>
            <a:ext cx="226247" cy="1720953"/>
          </a:xfrm>
          <a:prstGeom prst="rightBrace">
            <a:avLst>
              <a:gd name="adj1" fmla="val 26180"/>
              <a:gd name="adj2" fmla="val 504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50" dirty="0">
              <a:ea typeface="メイリオ" panose="020B0604030504040204" pitchFamily="50" charset="-128"/>
            </a:endParaRPr>
          </a:p>
        </p:txBody>
      </p:sp>
      <p:sp>
        <p:nvSpPr>
          <p:cNvPr id="7" name="右中かっこ 6"/>
          <p:cNvSpPr/>
          <p:nvPr/>
        </p:nvSpPr>
        <p:spPr>
          <a:xfrm rot="5400000">
            <a:off x="2998988" y="3935399"/>
            <a:ext cx="226249" cy="1616046"/>
          </a:xfrm>
          <a:prstGeom prst="rightBrace">
            <a:avLst>
              <a:gd name="adj1" fmla="val 26180"/>
              <a:gd name="adj2" fmla="val 504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50" dirty="0">
              <a:ea typeface="メイリオ" panose="020B0604030504040204" pitchFamily="50" charset="-128"/>
            </a:endParaRPr>
          </a:p>
        </p:txBody>
      </p:sp>
      <p:sp>
        <p:nvSpPr>
          <p:cNvPr id="8" name="右中かっこ 7"/>
          <p:cNvSpPr/>
          <p:nvPr/>
        </p:nvSpPr>
        <p:spPr>
          <a:xfrm rot="5400000">
            <a:off x="4284772" y="4380449"/>
            <a:ext cx="249879" cy="725944"/>
          </a:xfrm>
          <a:prstGeom prst="rightBrace">
            <a:avLst>
              <a:gd name="adj1" fmla="val 26180"/>
              <a:gd name="adj2" fmla="val 504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50" dirty="0">
              <a:ea typeface="メイリオ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4679" y="4987288"/>
            <a:ext cx="21771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外花被片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en-US" altLang="ja-JP" sz="2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Sepal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の長さと幅 </a:t>
            </a:r>
            <a:endParaRPr lang="ja-JP" altLang="en-US" sz="2000" dirty="0"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9" y="1817818"/>
            <a:ext cx="5139451" cy="2704266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2124289" y="5000777"/>
            <a:ext cx="21918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内花被片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en-US" altLang="ja-JP" sz="2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Petal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の長さと幅 </a:t>
            </a:r>
            <a:endParaRPr lang="ja-JP" altLang="en-US" sz="2000" dirty="0"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144967" y="5036261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rgbClr val="C00000"/>
                </a:solidFill>
                <a:ea typeface="メイリオ" panose="020B0604030504040204" pitchFamily="50" charset="-128"/>
              </a:rPr>
              <a:t>種類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-14866" y="902871"/>
            <a:ext cx="59832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Iris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データセット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（データ数は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 × 3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fontAlgn="base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のうち、先頭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行</a:t>
            </a:r>
          </a:p>
        </p:txBody>
      </p:sp>
    </p:spTree>
    <p:extLst>
      <p:ext uri="{BB962C8B-B14F-4D97-AF65-F5344CB8AC3E}">
        <p14:creationId xmlns:p14="http://schemas.microsoft.com/office/powerpoint/2010/main" val="15336076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D7057F-71A1-4A5A-9F21-524858147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>
                <a:latin typeface="メイリオ" panose="020B0604030504040204" pitchFamily="50" charset="-128"/>
              </a:rPr>
              <a:t>Iri</a:t>
            </a:r>
            <a:r>
              <a:rPr lang="en-US" altLang="ja-JP" dirty="0">
                <a:latin typeface="メイリオ" panose="020B0604030504040204" pitchFamily="50" charset="-128"/>
              </a:rPr>
              <a:t>s </a:t>
            </a:r>
            <a:r>
              <a:rPr lang="ja-JP" altLang="en-US" dirty="0">
                <a:latin typeface="メイリオ" panose="020B0604030504040204" pitchFamily="50" charset="-128"/>
              </a:rPr>
              <a:t>データセットの散布図</a:t>
            </a:r>
            <a:endParaRPr kumimoji="1" lang="ja-JP" altLang="en-US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98FDF0-68B1-4D3C-B686-9BE5EF450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3747912-BFE6-4592-BCE7-26425BB3DCA1}"/>
              </a:ext>
            </a:extLst>
          </p:cNvPr>
          <p:cNvSpPr/>
          <p:nvPr/>
        </p:nvSpPr>
        <p:spPr>
          <a:xfrm>
            <a:off x="4700471" y="4205871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横軸：内花被片の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長さ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A4D401A-3230-4C25-A1D1-92003F7D52BA}"/>
              </a:ext>
            </a:extLst>
          </p:cNvPr>
          <p:cNvSpPr txBox="1"/>
          <p:nvPr/>
        </p:nvSpPr>
        <p:spPr>
          <a:xfrm>
            <a:off x="2913102" y="1058863"/>
            <a:ext cx="553998" cy="286232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縦軸：内花被片の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幅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7BFF21A-5A10-4837-B66D-C175791D297C}"/>
              </a:ext>
            </a:extLst>
          </p:cNvPr>
          <p:cNvSpPr txBox="1"/>
          <p:nvPr/>
        </p:nvSpPr>
        <p:spPr>
          <a:xfrm>
            <a:off x="3927475" y="4874817"/>
            <a:ext cx="449353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次の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３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種類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の分類済みのデータ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0: </a:t>
            </a:r>
            <a:r>
              <a:rPr kumimoji="0" lang="pt-BR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setosa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</a:t>
            </a:r>
            <a:r>
              <a:rPr kumimoji="0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1: </a:t>
            </a:r>
            <a:r>
              <a:rPr kumimoji="0" lang="pt-BR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versicolor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</a:t>
            </a:r>
            <a:r>
              <a:rPr kumimoji="0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2: </a:t>
            </a:r>
            <a:r>
              <a:rPr kumimoji="0" lang="pt-BR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virginica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457B22D-4AE9-4661-8C6B-9F089C614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8" y="877831"/>
            <a:ext cx="2627732" cy="332804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D030E66-3522-9854-5360-FB9F1B268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602" y="714662"/>
            <a:ext cx="4941636" cy="332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9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047750"/>
            <a:ext cx="3628390" cy="514581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altLang="ja-JP" b="1" i="0" dirty="0">
                <a:solidFill>
                  <a:srgbClr val="C00000"/>
                </a:solidFill>
                <a:effectLst/>
                <a:latin typeface="Söhne"/>
              </a:rPr>
              <a:t>Python</a:t>
            </a:r>
            <a:r>
              <a:rPr lang="en-US" altLang="ja-JP" b="0" i="0" dirty="0">
                <a:effectLst/>
                <a:latin typeface="Söhne"/>
              </a:rPr>
              <a:t> </a:t>
            </a:r>
            <a:r>
              <a:rPr lang="ja-JP" altLang="en-US" b="0" i="0" dirty="0">
                <a:effectLst/>
                <a:latin typeface="Söhne"/>
              </a:rPr>
              <a:t>は多くの人々に利用されている</a:t>
            </a:r>
            <a:r>
              <a:rPr kumimoji="1" lang="ja-JP" altLang="en-US" b="1" dirty="0"/>
              <a:t>プログラミング言語</a:t>
            </a:r>
            <a:r>
              <a:rPr kumimoji="1" lang="ja-JP" altLang="en-US" dirty="0"/>
              <a:t>の１つ</a:t>
            </a:r>
            <a:endParaRPr kumimoji="1" lang="en-US" altLang="ja-JP" dirty="0"/>
          </a:p>
          <a:p>
            <a:pPr>
              <a:spcBef>
                <a:spcPts val="1200"/>
              </a:spcBef>
            </a:pPr>
            <a:r>
              <a:rPr lang="ja-JP" altLang="en-US" b="1" i="0" dirty="0">
                <a:effectLst/>
                <a:latin typeface="Söhne"/>
              </a:rPr>
              <a:t>読みやすさ</a:t>
            </a:r>
            <a:r>
              <a:rPr lang="ja-JP" altLang="en-US" dirty="0">
                <a:latin typeface="Söhne"/>
              </a:rPr>
              <a:t>，</a:t>
            </a:r>
            <a:r>
              <a:rPr lang="ja-JP" altLang="en-US" b="1" i="0" dirty="0">
                <a:effectLst/>
                <a:latin typeface="Söhne"/>
              </a:rPr>
              <a:t>書きやすさ</a:t>
            </a:r>
            <a:r>
              <a:rPr lang="ja-JP" altLang="en-US" b="0" i="0" dirty="0">
                <a:effectLst/>
                <a:latin typeface="Söhne"/>
              </a:rPr>
              <a:t>，</a:t>
            </a:r>
            <a:r>
              <a:rPr lang="ja-JP" altLang="en-US" b="1" i="0" dirty="0">
                <a:effectLst/>
                <a:latin typeface="Söhne"/>
              </a:rPr>
              <a:t>幅広い応用範囲</a:t>
            </a:r>
            <a:r>
              <a:rPr lang="ja-JP" altLang="en-US" b="0" i="0" dirty="0">
                <a:effectLst/>
                <a:latin typeface="Söhne"/>
              </a:rPr>
              <a:t>が特徴</a:t>
            </a:r>
            <a:endParaRPr kumimoji="1" lang="en-US" altLang="ja-JP" dirty="0"/>
          </a:p>
          <a:p>
            <a:endParaRPr lang="ja-JP" altLang="en-US" sz="19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r="45655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56350"/>
            <a:ext cx="6858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52335CED-57F0-6FA7-3F1F-5BCFB9BE8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1881605" cy="469865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Python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34617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 fontScale="90000"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2-7. Google </a:t>
            </a:r>
            <a:r>
              <a:rPr lang="en-US" altLang="ja-JP" sz="4500" dirty="0" err="1">
                <a:solidFill>
                  <a:schemeClr val="tx2"/>
                </a:solidFill>
              </a:rPr>
              <a:t>Colaboratory</a:t>
            </a:r>
            <a:r>
              <a:rPr lang="ja-JP" altLang="en-US" sz="4500" dirty="0">
                <a:solidFill>
                  <a:schemeClr val="tx2"/>
                </a:solidFill>
              </a:rPr>
              <a:t>を活用してデータを取り扱う実践的な演習</a:t>
            </a: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651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P</a:t>
            </a:r>
            <a:r>
              <a:rPr kumimoji="1" lang="en-US" altLang="ja-JP" dirty="0"/>
              <a:t>andas </a:t>
            </a:r>
            <a:r>
              <a:rPr kumimoji="1" lang="ja-JP" altLang="en-US" dirty="0"/>
              <a:t>の基本的な使い方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49" y="762000"/>
            <a:ext cx="8208621" cy="6013450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sz="2400" dirty="0"/>
              <a:t>Google </a:t>
            </a:r>
            <a:r>
              <a:rPr lang="en-US" altLang="ja-JP" sz="2400" dirty="0" err="1"/>
              <a:t>Colaboratory</a:t>
            </a:r>
            <a:r>
              <a:rPr lang="ja-JP" altLang="en-US" sz="2400" dirty="0" err="1"/>
              <a:t>には</a:t>
            </a:r>
            <a:r>
              <a:rPr lang="en-US" altLang="ja-JP" sz="2400" dirty="0"/>
              <a:t>pandas</a:t>
            </a:r>
            <a:r>
              <a:rPr lang="ja-JP" altLang="en-US" sz="2400" dirty="0"/>
              <a:t>が</a:t>
            </a:r>
            <a:r>
              <a:rPr lang="ja-JP" altLang="en-US" sz="2400" b="1" dirty="0"/>
              <a:t>既にインストール</a:t>
            </a:r>
            <a:r>
              <a:rPr lang="ja-JP" altLang="en-US" sz="2400" dirty="0"/>
              <a:t>されている。</a:t>
            </a:r>
          </a:p>
          <a:p>
            <a:r>
              <a:rPr lang="ja-JP" altLang="en-US" sz="2400" b="1" dirty="0"/>
              <a:t>インポート</a:t>
            </a:r>
            <a:r>
              <a:rPr lang="en-US" altLang="ja-JP" sz="2400" dirty="0"/>
              <a:t>: pandas</a:t>
            </a:r>
            <a:r>
              <a:rPr lang="ja-JP" altLang="en-US" sz="2400" dirty="0"/>
              <a:t>を使用する前に、</a:t>
            </a:r>
            <a:r>
              <a:rPr lang="en-US" altLang="ja-JP" sz="2400" dirty="0"/>
              <a:t>import pandas as </a:t>
            </a:r>
            <a:r>
              <a:rPr lang="en-US" altLang="ja-JP" sz="2400" dirty="0" err="1"/>
              <a:t>pd</a:t>
            </a:r>
            <a:r>
              <a:rPr lang="ja-JP" altLang="en-US" sz="2400" dirty="0"/>
              <a:t>というコードでインポート。</a:t>
            </a:r>
          </a:p>
          <a:p>
            <a:pPr marL="0" indent="0">
              <a:buNone/>
            </a:pPr>
            <a:r>
              <a:rPr lang="ja-JP" altLang="en-US" sz="2400" b="1" u="sng" dirty="0"/>
              <a:t>主要なメソッド</a:t>
            </a:r>
          </a:p>
          <a:p>
            <a:r>
              <a:rPr lang="en-US" altLang="ja-JP" sz="2400" b="1" dirty="0"/>
              <a:t>CSV</a:t>
            </a:r>
            <a:r>
              <a:rPr lang="ja-JP" altLang="en-US" sz="2400" b="1" dirty="0"/>
              <a:t>ファイルの読み込み</a:t>
            </a:r>
            <a:r>
              <a:rPr lang="en-US" altLang="ja-JP" sz="2400" dirty="0"/>
              <a:t>: </a:t>
            </a:r>
            <a:r>
              <a:rPr lang="en-US" altLang="ja-JP" sz="2400" dirty="0" err="1"/>
              <a:t>read_csv</a:t>
            </a:r>
            <a:r>
              <a:rPr lang="ja-JP" altLang="en-US" sz="2400" dirty="0"/>
              <a:t>メソッド。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</a:t>
            </a:r>
            <a:r>
              <a:rPr lang="en-US" altLang="ja-JP" sz="2400" dirty="0"/>
              <a:t>: </a:t>
            </a:r>
            <a:r>
              <a:rPr lang="en-US" altLang="ja-JP" sz="2400" dirty="0" err="1"/>
              <a:t>pd.read_csv</a:t>
            </a:r>
            <a:r>
              <a:rPr lang="en-US" altLang="ja-JP" sz="2400" dirty="0"/>
              <a:t>('file.csv')</a:t>
            </a:r>
          </a:p>
          <a:p>
            <a:r>
              <a:rPr lang="en-US" altLang="ja-JP" sz="2400" b="1" dirty="0"/>
              <a:t>Excel</a:t>
            </a:r>
            <a:r>
              <a:rPr lang="ja-JP" altLang="en-US" sz="2400" b="1" dirty="0"/>
              <a:t>ファイルの読み込み</a:t>
            </a:r>
            <a:r>
              <a:rPr lang="en-US" altLang="ja-JP" sz="2400" dirty="0"/>
              <a:t>: </a:t>
            </a:r>
            <a:r>
              <a:rPr lang="en-US" altLang="ja-JP" sz="2400" dirty="0" err="1"/>
              <a:t>read_excel</a:t>
            </a:r>
            <a:r>
              <a:rPr lang="ja-JP" altLang="en-US" sz="2400" dirty="0"/>
              <a:t>メソッド。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</a:t>
            </a:r>
            <a:r>
              <a:rPr lang="en-US" altLang="ja-JP" sz="2400" dirty="0"/>
              <a:t>: </a:t>
            </a:r>
            <a:r>
              <a:rPr lang="en-US" altLang="ja-JP" sz="2400" dirty="0" err="1"/>
              <a:t>pd.read_excel</a:t>
            </a:r>
            <a:r>
              <a:rPr lang="en-US" altLang="ja-JP" sz="2400" dirty="0"/>
              <a:t>('file.xlsx')</a:t>
            </a:r>
          </a:p>
          <a:p>
            <a:r>
              <a:rPr lang="ja-JP" altLang="en-US" sz="2400" b="1" dirty="0"/>
              <a:t>データの先頭部分、末尾部分を表示</a:t>
            </a:r>
            <a:r>
              <a:rPr lang="en-US" altLang="ja-JP" sz="2400" dirty="0"/>
              <a:t>: head(), tail() </a:t>
            </a:r>
            <a:r>
              <a:rPr lang="ja-JP" altLang="en-US" sz="2400" dirty="0"/>
              <a:t>メソッド。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</a:t>
            </a:r>
            <a:r>
              <a:rPr lang="en-US" altLang="ja-JP" sz="2400" dirty="0"/>
              <a:t>: </a:t>
            </a:r>
            <a:r>
              <a:rPr lang="en-US" altLang="ja-JP" sz="2400" dirty="0" err="1"/>
              <a:t>df.head</a:t>
            </a:r>
            <a:r>
              <a:rPr lang="en-US" altLang="ja-JP" sz="2400" dirty="0"/>
              <a:t>()  </a:t>
            </a:r>
            <a:r>
              <a:rPr lang="en-US" altLang="ja-JP" sz="2400" dirty="0" err="1"/>
              <a:t>df.tail</a:t>
            </a:r>
            <a:r>
              <a:rPr lang="en-US" altLang="ja-JP" sz="2400" dirty="0"/>
              <a:t>()</a:t>
            </a:r>
          </a:p>
          <a:p>
            <a:r>
              <a:rPr lang="ja-JP" altLang="en-US" sz="2400" b="1" dirty="0"/>
              <a:t>１列の選択</a:t>
            </a:r>
            <a:r>
              <a:rPr lang="en-US" altLang="ja-JP" sz="2400" dirty="0"/>
              <a:t>: [  ]</a:t>
            </a:r>
            <a:r>
              <a:rPr lang="ja-JP" altLang="en-US" sz="2400" dirty="0"/>
              <a:t>を使用して列を選択。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</a:t>
            </a:r>
            <a:r>
              <a:rPr lang="en-US" altLang="ja-JP" sz="2400" dirty="0"/>
              <a:t>: </a:t>
            </a:r>
            <a:r>
              <a:rPr lang="en-US" altLang="ja-JP" sz="2400" dirty="0" err="1"/>
              <a:t>df</a:t>
            </a:r>
            <a:r>
              <a:rPr lang="en-US" altLang="ja-JP" sz="2400" dirty="0"/>
              <a:t>['</a:t>
            </a:r>
            <a:r>
              <a:rPr lang="en-US" altLang="ja-JP" sz="2400" dirty="0" err="1"/>
              <a:t>column_name</a:t>
            </a:r>
            <a:r>
              <a:rPr lang="en-US" altLang="ja-JP" sz="2400" dirty="0"/>
              <a:t>']</a:t>
            </a:r>
          </a:p>
          <a:p>
            <a:r>
              <a:rPr lang="ja-JP" altLang="en-US" sz="2400" b="1" dirty="0"/>
              <a:t>複数列の選択</a:t>
            </a:r>
            <a:r>
              <a:rPr lang="en-US" altLang="ja-JP" sz="2400" b="1" dirty="0"/>
              <a:t>: </a:t>
            </a:r>
            <a:r>
              <a:rPr lang="en-US" altLang="ja-JP" sz="2400" dirty="0"/>
              <a:t>[[  ]]</a:t>
            </a:r>
            <a:r>
              <a:rPr lang="ja-JP" altLang="en-US" sz="2400" dirty="0"/>
              <a:t>を使用して列を選択。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</a:t>
            </a:r>
            <a:r>
              <a:rPr lang="en-US" altLang="ja-JP" sz="2400" dirty="0"/>
              <a:t>: </a:t>
            </a:r>
            <a:r>
              <a:rPr lang="en-US" altLang="ja-JP" sz="2400" dirty="0" err="1"/>
              <a:t>df</a:t>
            </a:r>
            <a:r>
              <a:rPr lang="en-US" altLang="ja-JP" sz="2400" dirty="0"/>
              <a:t>[['a1', 'a2']]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045DD3-F54F-D8C8-C380-CBD904E21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74898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45722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データ分析の基本手順</a:t>
            </a:r>
            <a:r>
              <a:rPr lang="en-US" altLang="ja-JP" dirty="0"/>
              <a:t>: </a:t>
            </a:r>
            <a:r>
              <a:rPr lang="ja-JP" altLang="en-US" dirty="0"/>
              <a:t>読み込みから散布図の作成まで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106602"/>
            <a:ext cx="8461208" cy="575139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ja-JP" altLang="en-US" b="1" u="sng" dirty="0"/>
              <a:t>データの準備と確認</a:t>
            </a:r>
          </a:p>
          <a:p>
            <a:r>
              <a:rPr lang="ja-JP" altLang="en-US" b="1" dirty="0"/>
              <a:t>データの準備</a:t>
            </a:r>
            <a:r>
              <a:rPr lang="en-US" altLang="ja-JP" dirty="0"/>
              <a:t>: CSV</a:t>
            </a:r>
            <a:r>
              <a:rPr lang="ja-JP" altLang="en-US" dirty="0"/>
              <a:t>ファイルや</a:t>
            </a:r>
            <a:r>
              <a:rPr lang="en-US" altLang="ja-JP" dirty="0"/>
              <a:t>Excel</a:t>
            </a:r>
            <a:r>
              <a:rPr lang="ja-JP" altLang="en-US" dirty="0"/>
              <a:t>ファイルを読み込むことも可能。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例</a:t>
            </a:r>
            <a:r>
              <a:rPr lang="en-US" altLang="ja-JP" dirty="0"/>
              <a:t>: </a:t>
            </a:r>
            <a:r>
              <a:rPr lang="en-US" altLang="ja-JP" dirty="0" err="1"/>
              <a:t>df</a:t>
            </a:r>
            <a:r>
              <a:rPr lang="en-US" altLang="ja-JP" dirty="0"/>
              <a:t> = </a:t>
            </a:r>
            <a:r>
              <a:rPr lang="en-US" altLang="ja-JP" dirty="0" err="1"/>
              <a:t>pd.read_csv</a:t>
            </a:r>
            <a:r>
              <a:rPr lang="en-US" altLang="ja-JP" dirty="0"/>
              <a:t>('file.csv') </a:t>
            </a:r>
            <a:r>
              <a:rPr lang="ja-JP" altLang="en-US" dirty="0"/>
              <a:t>または </a:t>
            </a:r>
            <a:r>
              <a:rPr lang="en-US" altLang="ja-JP" dirty="0" err="1"/>
              <a:t>df</a:t>
            </a:r>
            <a:r>
              <a:rPr lang="en-US" altLang="ja-JP" dirty="0"/>
              <a:t> = </a:t>
            </a:r>
            <a:r>
              <a:rPr lang="en-US" altLang="ja-JP" dirty="0" err="1"/>
              <a:t>pd.read_excel</a:t>
            </a:r>
            <a:r>
              <a:rPr lang="en-US" altLang="ja-JP" dirty="0"/>
              <a:t>('file.xlsx')</a:t>
            </a:r>
          </a:p>
          <a:p>
            <a:r>
              <a:rPr lang="ja-JP" altLang="en-US" b="1" dirty="0"/>
              <a:t>データの先頭部分、末尾部分を表示（データが大きい場合）</a:t>
            </a:r>
            <a:r>
              <a:rPr lang="en-US" altLang="ja-JP" dirty="0"/>
              <a:t>: head(), tail() </a:t>
            </a:r>
            <a:r>
              <a:rPr lang="ja-JP" altLang="en-US" dirty="0"/>
              <a:t>メソッド。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例</a:t>
            </a:r>
            <a:r>
              <a:rPr lang="en-US" altLang="ja-JP" dirty="0"/>
              <a:t>: </a:t>
            </a:r>
            <a:r>
              <a:rPr lang="en-US" altLang="ja-JP" dirty="0" err="1"/>
              <a:t>df.head</a:t>
            </a:r>
            <a:r>
              <a:rPr lang="en-US" altLang="ja-JP" dirty="0"/>
              <a:t>()  </a:t>
            </a:r>
            <a:r>
              <a:rPr lang="en-US" altLang="ja-JP" dirty="0" err="1"/>
              <a:t>df.tail</a:t>
            </a:r>
            <a:r>
              <a:rPr lang="en-US" altLang="ja-JP" dirty="0"/>
              <a:t>()</a:t>
            </a:r>
          </a:p>
          <a:p>
            <a:pPr marL="0" indent="0">
              <a:buNone/>
            </a:pPr>
            <a:r>
              <a:rPr lang="ja-JP" altLang="en-US" b="1" u="sng" dirty="0"/>
              <a:t>列の選択（データに多数の列がある場合）</a:t>
            </a:r>
            <a:endParaRPr lang="en-US" altLang="ja-JP" b="1" u="sng" dirty="0"/>
          </a:p>
          <a:p>
            <a:r>
              <a:rPr lang="en-US" altLang="ja-JP" dirty="0"/>
              <a:t>[  ]  </a:t>
            </a:r>
            <a:r>
              <a:rPr lang="ja-JP" altLang="en-US" dirty="0"/>
              <a:t>（１列の選択）や </a:t>
            </a:r>
            <a:r>
              <a:rPr lang="en-US" altLang="ja-JP" dirty="0"/>
              <a:t>[[  ]] </a:t>
            </a:r>
            <a:r>
              <a:rPr lang="ja-JP" altLang="en-US"/>
              <a:t>（１列あるいは複</a:t>
            </a:r>
            <a:r>
              <a:rPr lang="ja-JP" altLang="en-US" dirty="0"/>
              <a:t>数列の選択）を使用して列を選択。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例</a:t>
            </a:r>
            <a:r>
              <a:rPr lang="en-US" altLang="ja-JP" dirty="0"/>
              <a:t>: </a:t>
            </a:r>
            <a:r>
              <a:rPr lang="en-US" altLang="ja-JP" dirty="0" err="1"/>
              <a:t>df</a:t>
            </a:r>
            <a:r>
              <a:rPr lang="en-US" altLang="ja-JP" dirty="0"/>
              <a:t>[‘</a:t>
            </a:r>
            <a:r>
              <a:rPr lang="en-US" altLang="ja-JP" dirty="0" err="1"/>
              <a:t>column_name</a:t>
            </a:r>
            <a:r>
              <a:rPr lang="en-US" altLang="ja-JP" dirty="0"/>
              <a:t>’]</a:t>
            </a:r>
            <a:r>
              <a:rPr lang="ja-JP" altLang="en-US" dirty="0"/>
              <a:t>    </a:t>
            </a:r>
            <a:r>
              <a:rPr lang="en-US" altLang="ja-JP" dirty="0" err="1"/>
              <a:t>df</a:t>
            </a:r>
            <a:r>
              <a:rPr lang="en-US" altLang="ja-JP" dirty="0"/>
              <a:t>[['a1', 'a2']]</a:t>
            </a:r>
            <a:endParaRPr lang="ja-JP" altLang="en-US" dirty="0"/>
          </a:p>
          <a:p>
            <a:pPr marL="0" indent="0">
              <a:buNone/>
            </a:pPr>
            <a:r>
              <a:rPr lang="ja-JP" altLang="en-US" b="1" u="sng" dirty="0"/>
              <a:t>散布図の作成</a:t>
            </a:r>
          </a:p>
          <a:p>
            <a:r>
              <a:rPr lang="en-US" altLang="ja-JP" b="1" dirty="0" err="1"/>
              <a:t>Matplotlib</a:t>
            </a:r>
            <a:r>
              <a:rPr lang="ja-JP" altLang="en-US" b="1" dirty="0"/>
              <a:t>のインポート</a:t>
            </a:r>
            <a:r>
              <a:rPr lang="en-US" altLang="ja-JP" dirty="0"/>
              <a:t>: </a:t>
            </a:r>
            <a:r>
              <a:rPr lang="ja-JP" altLang="en-US" dirty="0"/>
              <a:t>例 </a:t>
            </a:r>
            <a:r>
              <a:rPr lang="en-US" altLang="ja-JP" dirty="0"/>
              <a:t>import </a:t>
            </a:r>
            <a:r>
              <a:rPr lang="en-US" altLang="ja-JP" dirty="0" err="1"/>
              <a:t>matplotlib.pyplot</a:t>
            </a:r>
            <a:r>
              <a:rPr lang="en-US" altLang="ja-JP" dirty="0"/>
              <a:t> as </a:t>
            </a:r>
            <a:r>
              <a:rPr lang="en-US" altLang="ja-JP" dirty="0" err="1"/>
              <a:t>plt</a:t>
            </a:r>
            <a:endParaRPr lang="en-US" altLang="ja-JP" dirty="0"/>
          </a:p>
          <a:p>
            <a:r>
              <a:rPr lang="ja-JP" altLang="en-US" b="1" dirty="0"/>
              <a:t>２列から散布図を作成</a:t>
            </a:r>
            <a:r>
              <a:rPr lang="en-US" altLang="ja-JP" dirty="0"/>
              <a:t>: </a:t>
            </a:r>
            <a:r>
              <a:rPr lang="en-US" altLang="ja-JP" dirty="0" err="1"/>
              <a:t>plt.scatter</a:t>
            </a:r>
            <a:r>
              <a:rPr lang="ja-JP" altLang="en-US" dirty="0"/>
              <a:t> を使用</a:t>
            </a:r>
            <a:endParaRPr lang="en-US" altLang="ja-JP" dirty="0"/>
          </a:p>
          <a:p>
            <a:r>
              <a:rPr lang="ja-JP" altLang="en-US" b="1" dirty="0"/>
              <a:t>軸ラベルの追加</a:t>
            </a:r>
            <a:r>
              <a:rPr lang="en-US" altLang="ja-JP" b="1" dirty="0"/>
              <a:t>: </a:t>
            </a:r>
            <a:r>
              <a:rPr lang="ja-JP" altLang="en-US" dirty="0"/>
              <a:t>例 </a:t>
            </a:r>
            <a:r>
              <a:rPr lang="en-US" altLang="ja-JP" dirty="0" err="1"/>
              <a:t>plt.xlabel</a:t>
            </a:r>
            <a:r>
              <a:rPr lang="en-US" altLang="ja-JP" dirty="0"/>
              <a:t>('X-axis label') </a:t>
            </a:r>
            <a:r>
              <a:rPr lang="ja-JP" altLang="en-US" dirty="0"/>
              <a:t>と </a:t>
            </a:r>
            <a:r>
              <a:rPr lang="en-US" altLang="ja-JP" dirty="0" err="1"/>
              <a:t>plt.ylabel</a:t>
            </a:r>
            <a:r>
              <a:rPr lang="en-US" altLang="ja-JP" dirty="0"/>
              <a:t>('Y-axis label') </a:t>
            </a:r>
          </a:p>
          <a:p>
            <a:r>
              <a:rPr lang="ja-JP" altLang="en-US" b="1" dirty="0"/>
              <a:t>タイトルの追加</a:t>
            </a:r>
            <a:r>
              <a:rPr lang="en-US" altLang="ja-JP" dirty="0"/>
              <a:t>: </a:t>
            </a:r>
            <a:r>
              <a:rPr lang="ja-JP" altLang="en-US" dirty="0"/>
              <a:t>例 </a:t>
            </a:r>
            <a:r>
              <a:rPr lang="en-US" altLang="ja-JP" dirty="0" err="1"/>
              <a:t>plt.title</a:t>
            </a:r>
            <a:r>
              <a:rPr lang="en-US" altLang="ja-JP" dirty="0"/>
              <a:t>('Scatter Plot Title') </a:t>
            </a:r>
          </a:p>
          <a:p>
            <a:r>
              <a:rPr lang="ja-JP" altLang="en-US" b="1" dirty="0"/>
              <a:t>最後にグラフを表示</a:t>
            </a:r>
            <a:r>
              <a:rPr lang="en-US" altLang="ja-JP" dirty="0"/>
              <a:t>: </a:t>
            </a:r>
            <a:r>
              <a:rPr lang="en-US" altLang="ja-JP" dirty="0" err="1"/>
              <a:t>plt.show</a:t>
            </a:r>
            <a:r>
              <a:rPr lang="en-US" altLang="ja-JP" dirty="0"/>
              <a:t>()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04113C-77C9-A4C3-1076-851650417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13134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①簡単な散布図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29" y="710777"/>
            <a:ext cx="4543021" cy="597219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163" y="2288484"/>
            <a:ext cx="3695890" cy="2860822"/>
          </a:xfrm>
          <a:prstGeom prst="rect">
            <a:avLst/>
          </a:prstGeo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F8177C-1A03-FB4C-7E90-5B1D7BD37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52452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98067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② </a:t>
            </a:r>
            <a:r>
              <a:rPr kumimoji="1" lang="en-US" altLang="ja-JP" dirty="0"/>
              <a:t>Iris </a:t>
            </a:r>
            <a:r>
              <a:rPr kumimoji="1" lang="ja-JP" altLang="en-US" dirty="0"/>
              <a:t>データセットのロードと散布図</a:t>
            </a:r>
            <a:br>
              <a:rPr kumimoji="1" lang="en-US" altLang="ja-JP" dirty="0"/>
            </a:br>
            <a:r>
              <a:rPr kumimoji="1" lang="ja-JP" altLang="en-US" dirty="0"/>
              <a:t>（</a:t>
            </a:r>
            <a:r>
              <a:rPr kumimoji="1" lang="en-US" altLang="ja-JP" dirty="0"/>
              <a:t>Pandas </a:t>
            </a:r>
            <a:r>
              <a:rPr kumimoji="1" lang="ja-JP" altLang="en-US" dirty="0"/>
              <a:t>データフレームを使用）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718" y="2108780"/>
            <a:ext cx="4078577" cy="319982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1264929"/>
            <a:ext cx="4076700" cy="5523904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7C69A6-DAB5-2E0F-9AA7-269A87B2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8540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③ 機械学習の例（回帰）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機械学習のうち１つ「</a:t>
            </a:r>
            <a:r>
              <a:rPr lang="ja-JP" altLang="en-US" b="1" dirty="0"/>
              <a:t>回帰</a:t>
            </a:r>
            <a:r>
              <a:rPr lang="ja-JP" altLang="en-US" dirty="0"/>
              <a:t>」を行う。ここでは、</a:t>
            </a:r>
            <a:r>
              <a:rPr lang="ja-JP" altLang="en-US" b="1" dirty="0"/>
              <a:t>データに最もよく適合する線を求めている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32" y="1910119"/>
            <a:ext cx="2841317" cy="493919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240" y="2098035"/>
            <a:ext cx="5363915" cy="4312791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D16AE8-CD6F-57E2-AA0F-84C747607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7497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演習４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/>
              <a:t>ページ６</a:t>
            </a:r>
            <a:r>
              <a:rPr lang="ja-JP" altLang="en-US" sz="2400" b="1" dirty="0"/>
              <a:t>４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データ分析の基本手順</a:t>
            </a:r>
            <a:r>
              <a:rPr lang="en-US" altLang="ja-JP" b="1" dirty="0"/>
              <a:t>: </a:t>
            </a:r>
            <a:r>
              <a:rPr lang="ja-JP" altLang="en-US" b="1" dirty="0"/>
              <a:t>読み込みから散布図の作成まで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Google </a:t>
            </a:r>
            <a:r>
              <a:rPr lang="en-US" altLang="ja-JP" b="1" dirty="0" err="1"/>
              <a:t>Colaboratory</a:t>
            </a:r>
            <a:r>
              <a:rPr lang="ja-JP" altLang="en-US" b="1" dirty="0"/>
              <a:t> の本格的な機能</a:t>
            </a: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3743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6863FC-BAC9-42A0-9B20-467A27D35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23213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Google </a:t>
            </a:r>
            <a:r>
              <a:rPr lang="en-US" altLang="ja-JP" sz="2400" dirty="0" err="1"/>
              <a:t>Colaboratory</a:t>
            </a:r>
            <a:r>
              <a:rPr lang="en-US" altLang="ja-JP" sz="2400" dirty="0"/>
              <a:t> </a:t>
            </a:r>
            <a:r>
              <a:rPr lang="ja-JP" altLang="en-US" sz="2400" dirty="0"/>
              <a:t>のページを開く（演習３と同じ）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プログラムと説明をよく読み、掲載されている実行結果をよく確認して、データ分析の基本手順を、各自で読み取る</a:t>
            </a:r>
            <a:endParaRPr lang="en-US" altLang="ja-JP" sz="2400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14CFF6-D90C-4FC2-933B-FAA5C78D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28DFD95-2894-4663-15D5-7A77A86EA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47" y="3267726"/>
            <a:ext cx="7369483" cy="33365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814066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自習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１つ目の「</a:t>
            </a:r>
            <a:r>
              <a:rPr lang="ja-JP" altLang="en-US" b="1" dirty="0"/>
              <a:t>簡単な散布図」関する自習</a:t>
            </a:r>
            <a:endParaRPr lang="en-US" altLang="ja-JP" b="1" dirty="0"/>
          </a:p>
          <a:p>
            <a:r>
              <a:rPr lang="ja-JP" altLang="en-US" dirty="0"/>
              <a:t>点の色を赤に変更してください。</a:t>
            </a:r>
          </a:p>
          <a:p>
            <a:pPr marL="0" indent="0">
              <a:buNone/>
            </a:pPr>
            <a:r>
              <a:rPr lang="ja-JP" altLang="en-US" dirty="0"/>
              <a:t>ヒント</a:t>
            </a:r>
            <a:r>
              <a:rPr lang="en-US" altLang="ja-JP" dirty="0"/>
              <a:t>: </a:t>
            </a:r>
            <a:r>
              <a:rPr lang="ja-JP" altLang="en-US" dirty="0"/>
              <a:t>１つ目のコードセルについて、</a:t>
            </a:r>
            <a:r>
              <a:rPr lang="en-US" altLang="ja-JP" dirty="0" err="1"/>
              <a:t>plt.scatter</a:t>
            </a:r>
            <a:r>
              <a:rPr lang="en-US" altLang="ja-JP" dirty="0"/>
              <a:t>()</a:t>
            </a:r>
            <a:r>
              <a:rPr lang="ja-JP" altLang="en-US" dirty="0"/>
              <a:t>の</a:t>
            </a:r>
            <a:r>
              <a:rPr lang="en-US" altLang="ja-JP" dirty="0"/>
              <a:t>color</a:t>
            </a:r>
            <a:r>
              <a:rPr lang="ja-JP" altLang="en-US" dirty="0"/>
              <a:t>引数を </a:t>
            </a:r>
            <a:r>
              <a:rPr lang="en-US" altLang="ja-JP" dirty="0"/>
              <a:t>‘blue‘</a:t>
            </a:r>
            <a:r>
              <a:rPr lang="ja-JP" altLang="en-US" dirty="0"/>
              <a:t> から </a:t>
            </a:r>
            <a:r>
              <a:rPr lang="en-US" altLang="ja-JP" b="1" dirty="0"/>
              <a:t>’red’</a:t>
            </a:r>
            <a:r>
              <a:rPr lang="ja-JP" altLang="en-US" b="1" dirty="0"/>
              <a:t>に変更</a:t>
            </a:r>
            <a:r>
              <a:rPr lang="ja-JP" altLang="en-US" dirty="0"/>
              <a:t>してみてください。そして実行して確認してください。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（提出する必要はありません）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BAFC50-3AC7-546F-74E4-8DD4165CA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88222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自習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b="1" dirty="0"/>
              <a:t>２つ目の「</a:t>
            </a:r>
            <a:r>
              <a:rPr lang="en-US" altLang="ja-JP" b="1" dirty="0"/>
              <a:t>Iris </a:t>
            </a:r>
            <a:r>
              <a:rPr lang="ja-JP" altLang="en-US" b="1" dirty="0"/>
              <a:t>データセットのロードと散布図」関する自習</a:t>
            </a:r>
            <a:endParaRPr lang="en-US" altLang="ja-JP" b="1" dirty="0"/>
          </a:p>
          <a:p>
            <a:r>
              <a:rPr lang="en-US" altLang="ja-JP" dirty="0"/>
              <a:t>Iris </a:t>
            </a:r>
            <a:r>
              <a:rPr lang="ja-JP" altLang="en-US" dirty="0"/>
              <a:t>データセットで、今回使わなかった次の２つの列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petal length (cm)</a:t>
            </a:r>
          </a:p>
          <a:p>
            <a:pPr marL="0" indent="0">
              <a:buNone/>
            </a:pPr>
            <a:r>
              <a:rPr lang="en-US" altLang="ja-JP" dirty="0"/>
              <a:t>	petal width (cm)</a:t>
            </a:r>
          </a:p>
          <a:p>
            <a:pPr marL="0" indent="0">
              <a:buNone/>
            </a:pPr>
            <a:r>
              <a:rPr lang="ja-JP" altLang="en-US" dirty="0"/>
              <a:t>　を使うようにプログラムを書き換えてください</a:t>
            </a:r>
            <a:endParaRPr lang="en-US" altLang="ja-JP" dirty="0"/>
          </a:p>
          <a:p>
            <a:r>
              <a:rPr lang="ja-JP" altLang="en-US" dirty="0"/>
              <a:t>ヒント</a:t>
            </a:r>
            <a:r>
              <a:rPr lang="en-US" altLang="ja-JP" dirty="0"/>
              <a:t>:</a:t>
            </a:r>
            <a:r>
              <a:rPr lang="ja-JP" altLang="en-US" dirty="0"/>
              <a:t>２つ目のコードセルについて、次の変更を行って再実行してください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 X = </a:t>
            </a:r>
            <a:r>
              <a:rPr lang="en-US" altLang="ja-JP" dirty="0" err="1"/>
              <a:t>df</a:t>
            </a:r>
            <a:r>
              <a:rPr lang="en-US" altLang="ja-JP" dirty="0"/>
              <a:t>[['petal length (cm)']]</a:t>
            </a:r>
          </a:p>
          <a:p>
            <a:pPr marL="0" indent="0">
              <a:buNone/>
            </a:pPr>
            <a:r>
              <a:rPr lang="en-US" altLang="ja-JP" dirty="0"/>
              <a:t>	y = </a:t>
            </a:r>
            <a:r>
              <a:rPr lang="en-US" altLang="ja-JP" dirty="0" err="1"/>
              <a:t>df</a:t>
            </a:r>
            <a:r>
              <a:rPr lang="en-US" altLang="ja-JP" dirty="0"/>
              <a:t>['petal width (cm)']</a:t>
            </a:r>
          </a:p>
          <a:p>
            <a:pPr marL="0" indent="0">
              <a:buNone/>
            </a:pPr>
            <a:r>
              <a:rPr kumimoji="1" lang="ja-JP" altLang="en-US" dirty="0"/>
              <a:t>（提出する必要はありません）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62D22D-5412-BF7F-86E2-1D649388F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1089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9C26CC-2923-4B74-91EC-5D382DBF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2900" dirty="0"/>
              <a:t>Python </a:t>
            </a:r>
            <a:r>
              <a:rPr kumimoji="1" lang="ja-JP" altLang="en-US" sz="2900" dirty="0"/>
              <a:t>言語</a:t>
            </a:r>
            <a:r>
              <a:rPr lang="ja-JP" altLang="en-US" sz="2900" dirty="0"/>
              <a:t>が広く使用されている理由</a:t>
            </a:r>
            <a:endParaRPr kumimoji="1" lang="ja-JP" altLang="en-US" sz="29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B652BE-5F26-4C93-8AFD-04588E463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699492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000" b="1" i="0" u="sng" dirty="0">
                <a:effectLst/>
                <a:latin typeface="メイリオ" panose="020B0604030504040204" pitchFamily="50" charset="-128"/>
              </a:rPr>
              <a:t>文法のシンプルさ</a:t>
            </a:r>
            <a:endParaRPr lang="en-US" altLang="ja-JP" sz="2000" b="1" i="0" u="sng" dirty="0">
              <a:effectLst/>
              <a:latin typeface="メイリオ" panose="020B0604030504040204" pitchFamily="50" charset="-128"/>
            </a:endParaRPr>
          </a:p>
          <a:p>
            <a:r>
              <a:rPr lang="en-US" altLang="ja-JP" sz="2000" b="1" i="0" dirty="0">
                <a:effectLst/>
                <a:latin typeface="メイリオ" panose="020B0604030504040204" pitchFamily="50" charset="-128"/>
              </a:rPr>
              <a:t>Python</a:t>
            </a:r>
            <a:r>
              <a:rPr lang="en-US" altLang="ja-JP" sz="2000" b="0" i="0" dirty="0">
                <a:effectLst/>
                <a:latin typeface="メイリオ" panose="020B0604030504040204" pitchFamily="50" charset="-128"/>
              </a:rPr>
              <a:t> </a:t>
            </a:r>
            <a:r>
              <a:rPr lang="ja-JP" altLang="en-US" sz="2000" b="0" i="0" dirty="0">
                <a:effectLst/>
                <a:latin typeface="メイリオ" panose="020B0604030504040204" pitchFamily="50" charset="-128"/>
              </a:rPr>
              <a:t>は</a:t>
            </a:r>
            <a:r>
              <a:rPr lang="ja-JP" altLang="en-US" sz="2000" dirty="0">
                <a:latin typeface="メイリオ" panose="020B0604030504040204" pitchFamily="50" charset="-128"/>
              </a:rPr>
              <a:t>，</a:t>
            </a:r>
            <a:r>
              <a:rPr lang="ja-JP" altLang="en-US" sz="2000" b="1" dirty="0">
                <a:latin typeface="メイリオ" panose="020B0604030504040204" pitchFamily="50" charset="-128"/>
              </a:rPr>
              <a:t>直感的で読みやすい</a:t>
            </a:r>
            <a:r>
              <a:rPr lang="ja-JP" altLang="en-US" sz="2000" dirty="0">
                <a:latin typeface="メイリオ" panose="020B0604030504040204" pitchFamily="50" charset="-128"/>
              </a:rPr>
              <a:t>文法</a:t>
            </a:r>
            <a:endParaRPr lang="en-US" altLang="ja-JP" sz="2000" b="1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b="1" u="sng" dirty="0">
                <a:latin typeface="メイリオ" panose="020B0604030504040204" pitchFamily="50" charset="-128"/>
              </a:rPr>
              <a:t>拡張性</a:t>
            </a:r>
            <a:endParaRPr lang="en-US" altLang="ja-JP" sz="2000" b="1" u="sng" dirty="0">
              <a:latin typeface="メイリオ" panose="020B0604030504040204" pitchFamily="50" charset="-128"/>
            </a:endParaRPr>
          </a:p>
          <a:p>
            <a:r>
              <a:rPr lang="ja-JP" altLang="en-US" sz="2000" b="1" dirty="0">
                <a:latin typeface="メイリオ" panose="020B0604030504040204" pitchFamily="50" charset="-128"/>
              </a:rPr>
              <a:t>豊富なライブラリとモジュール</a:t>
            </a:r>
            <a:r>
              <a:rPr lang="ja-JP" altLang="en-US" sz="2000" dirty="0">
                <a:latin typeface="メイリオ" panose="020B0604030504040204" pitchFamily="50" charset="-128"/>
              </a:rPr>
              <a:t>を持ち、</a:t>
            </a:r>
            <a:r>
              <a:rPr lang="ja-JP" altLang="en-US" sz="2000" b="1" dirty="0">
                <a:latin typeface="メイリオ" panose="020B0604030504040204" pitchFamily="50" charset="-128"/>
              </a:rPr>
              <a:t>多岐にわたる分野で利用</a:t>
            </a:r>
            <a:r>
              <a:rPr lang="ja-JP" altLang="en-US" sz="2000" dirty="0">
                <a:latin typeface="メイリオ" panose="020B0604030504040204" pitchFamily="50" charset="-128"/>
              </a:rPr>
              <a:t>が可能</a:t>
            </a:r>
            <a:endParaRPr lang="en-US" altLang="ja-JP" sz="20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b="1" u="sng" dirty="0">
                <a:latin typeface="メイリオ" panose="020B0604030504040204" pitchFamily="50" charset="-128"/>
              </a:rPr>
              <a:t>柔軟性</a:t>
            </a:r>
            <a:endParaRPr lang="en-US" altLang="ja-JP" sz="2000" b="1" u="sng" dirty="0">
              <a:latin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</a:rPr>
              <a:t>シンプルなスクリプトも、高度なプログラムも作成可能</a:t>
            </a:r>
            <a:endParaRPr lang="en-US" altLang="ja-JP" sz="2000" b="1" dirty="0"/>
          </a:p>
          <a:p>
            <a:pPr marL="0" indent="0">
              <a:buNone/>
            </a:pPr>
            <a:r>
              <a:rPr lang="ja-JP" altLang="en-US" sz="2000" b="1" u="sng" dirty="0"/>
              <a:t>主な機能</a:t>
            </a:r>
            <a:endParaRPr lang="en-US" altLang="ja-JP" sz="2000" b="1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000" b="1" dirty="0"/>
              <a:t>基本的な機能</a:t>
            </a:r>
            <a:r>
              <a:rPr lang="en-US" altLang="ja-JP" sz="2000" dirty="0"/>
              <a:t>: </a:t>
            </a:r>
            <a:r>
              <a:rPr lang="ja-JP" altLang="en-US" sz="2000" dirty="0"/>
              <a:t>変数、データ型、条件分岐（</a:t>
            </a:r>
            <a:r>
              <a:rPr lang="en-US" altLang="ja-JP" sz="2000" dirty="0"/>
              <a:t>if</a:t>
            </a:r>
            <a:r>
              <a:rPr lang="ja-JP" altLang="en-US" sz="2000" dirty="0"/>
              <a:t>）、繰り返し（</a:t>
            </a:r>
            <a:r>
              <a:rPr lang="en-US" altLang="ja-JP" sz="2000" dirty="0"/>
              <a:t>for</a:t>
            </a:r>
            <a:r>
              <a:rPr lang="ja-JP" altLang="en-US" sz="2000" dirty="0"/>
              <a:t>、</a:t>
            </a:r>
            <a:r>
              <a:rPr lang="en-US" altLang="ja-JP" sz="2000" dirty="0"/>
              <a:t>while</a:t>
            </a:r>
            <a:r>
              <a:rPr lang="ja-JP" altLang="en-US" sz="2000" dirty="0"/>
              <a:t>）、関数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000" b="1" dirty="0"/>
              <a:t>オブジェクト指向</a:t>
            </a:r>
            <a:r>
              <a:rPr lang="en-US" altLang="ja-JP" sz="2000" dirty="0"/>
              <a:t>: </a:t>
            </a:r>
            <a:r>
              <a:rPr lang="ja-JP" altLang="en-US" sz="2000" dirty="0"/>
              <a:t>クラス、スーパークラス、サブクラス、継承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000" b="1" dirty="0"/>
              <a:t>モジュールとパッケージ</a:t>
            </a:r>
            <a:r>
              <a:rPr lang="en-US" altLang="ja-JP" sz="2000" dirty="0"/>
              <a:t>: </a:t>
            </a:r>
            <a:r>
              <a:rPr lang="ja-JP" altLang="en-US" sz="2000" dirty="0"/>
              <a:t>再利用可能なコード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000" b="1" dirty="0"/>
              <a:t>例外処理</a:t>
            </a:r>
            <a:r>
              <a:rPr lang="en-US" altLang="ja-JP" sz="2000" dirty="0"/>
              <a:t>: </a:t>
            </a:r>
            <a:r>
              <a:rPr lang="ja-JP" altLang="en-US" sz="2000" dirty="0"/>
              <a:t>エラーを効果的に処理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000" b="1" dirty="0"/>
              <a:t>ファイル操作</a:t>
            </a:r>
            <a:r>
              <a:rPr lang="en-US" altLang="ja-JP" sz="2000" dirty="0"/>
              <a:t>: </a:t>
            </a:r>
            <a:r>
              <a:rPr lang="ja-JP" altLang="en-US" sz="2000" dirty="0"/>
              <a:t>ファイルの作成、読み出し、書き込み</a:t>
            </a:r>
            <a:endParaRPr lang="en-US" altLang="ja-JP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000" b="1" dirty="0"/>
              <a:t>表示</a:t>
            </a:r>
            <a:r>
              <a:rPr lang="en-US" altLang="ja-JP" sz="2000" dirty="0"/>
              <a:t>: </a:t>
            </a:r>
            <a:r>
              <a:rPr lang="ja-JP" altLang="en-US" sz="2000" dirty="0"/>
              <a:t>テキストでの表示、ビジュアルな表示</a:t>
            </a:r>
          </a:p>
          <a:p>
            <a:endParaRPr kumimoji="1" lang="ja-JP" altLang="en-US" sz="20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39AE8AB-6036-4C17-8B4C-807CAC07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5867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自習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/>
              <a:t>３つ目の「機械学習の例（回帰）」関する自習</a:t>
            </a:r>
            <a:endParaRPr lang="en-US" altLang="ja-JP" b="1" dirty="0"/>
          </a:p>
          <a:p>
            <a:r>
              <a:rPr lang="en-US" altLang="ja-JP" dirty="0"/>
              <a:t>Python </a:t>
            </a:r>
            <a:r>
              <a:rPr lang="ja-JP" altLang="en-US" dirty="0"/>
              <a:t>の </a:t>
            </a:r>
            <a:r>
              <a:rPr lang="en-US" altLang="ja-JP" dirty="0" err="1"/>
              <a:t>Matplotlib</a:t>
            </a:r>
            <a:r>
              <a:rPr lang="en-US" altLang="ja-JP" dirty="0"/>
              <a:t> </a:t>
            </a:r>
            <a:r>
              <a:rPr lang="ja-JP" altLang="en-US" dirty="0"/>
              <a:t>を用いたグラフ作成について、授業では教えなかった「凡例」について、自習。青い点が実際のデータ、緑の線が予測線であることを示してください。</a:t>
            </a:r>
            <a:endParaRPr lang="en-US" altLang="ja-JP" dirty="0"/>
          </a:p>
          <a:p>
            <a:r>
              <a:rPr lang="ja-JP" altLang="en-US" dirty="0"/>
              <a:t>ヒント</a:t>
            </a:r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87" y="4445738"/>
            <a:ext cx="4773732" cy="218125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788" y="4001294"/>
            <a:ext cx="3635562" cy="282589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945331" y="4682691"/>
            <a:ext cx="1068404" cy="3063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025542" y="4970796"/>
            <a:ext cx="1546458" cy="3182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51650" y="6112042"/>
            <a:ext cx="1546458" cy="2358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3B8B0D4-1F7D-3624-FAE1-2521E50F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92652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15D433-80C9-6084-6D83-BE7D7F6C8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96" y="91465"/>
            <a:ext cx="8461208" cy="469865"/>
          </a:xfrm>
        </p:spPr>
        <p:txBody>
          <a:bodyPr>
            <a:noAutofit/>
          </a:bodyPr>
          <a:lstStyle/>
          <a:p>
            <a:r>
              <a:rPr kumimoji="1" lang="ja-JP" altLang="en-US" sz="2400" dirty="0"/>
              <a:t>全体まとめ①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C9F0AA-9717-23A0-DC4B-8CC872F3A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28" y="532038"/>
            <a:ext cx="8893775" cy="593716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altLang="ja-JP" sz="1800" b="1" i="0" dirty="0">
                <a:solidFill>
                  <a:srgbClr val="374151"/>
                </a:solidFill>
                <a:effectLst/>
                <a:latin typeface="Söhne"/>
              </a:rPr>
              <a:t>Python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の特徴</a:t>
            </a:r>
            <a:endParaRPr lang="en-US" altLang="ja-JP" sz="1800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ja-JP" sz="1800" b="0" i="0" dirty="0">
                <a:solidFill>
                  <a:srgbClr val="374151"/>
                </a:solidFill>
                <a:effectLst/>
                <a:latin typeface="Söhne"/>
              </a:rPr>
              <a:t>Python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広く利用されているプログラミング言語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の</a:t>
            </a:r>
            <a:r>
              <a:rPr lang="en-US" altLang="ja-JP" sz="1800" b="0" i="0" dirty="0">
                <a:solidFill>
                  <a:srgbClr val="374151"/>
                </a:solidFill>
                <a:effectLst/>
                <a:latin typeface="Söhne"/>
              </a:rPr>
              <a:t>1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つ。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特徴として、読みやすさ、書きやすさ、幅広い応用範囲。</a:t>
            </a:r>
          </a:p>
          <a:p>
            <a:pPr marL="0" indent="0" algn="l">
              <a:buNone/>
            </a:pP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プログラミングの良さ</a:t>
            </a:r>
            <a:endParaRPr lang="en-US" altLang="ja-JP" sz="1800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プログラミングは人間の力を増幅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し、多くの活動で役立つ。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シミュレーション、データ処理、</a:t>
            </a:r>
            <a:r>
              <a:rPr lang="en-US" altLang="ja-JP" sz="1800" b="0" i="0" dirty="0">
                <a:solidFill>
                  <a:srgbClr val="374151"/>
                </a:solidFill>
                <a:effectLst/>
                <a:latin typeface="Söhne"/>
              </a:rPr>
              <a:t>AI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、</a:t>
            </a:r>
            <a:r>
              <a:rPr lang="en-US" altLang="ja-JP" sz="1800" b="0" i="0" dirty="0">
                <a:solidFill>
                  <a:srgbClr val="374151"/>
                </a:solidFill>
                <a:effectLst/>
                <a:latin typeface="Söhne"/>
              </a:rPr>
              <a:t>IT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システム制作などで利用。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プログラミングは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クリエイティブな行為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。</a:t>
            </a:r>
          </a:p>
          <a:p>
            <a:pPr marL="0" indent="0" algn="l">
              <a:buNone/>
            </a:pP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変数、代入、オブジェクト、メソッド</a:t>
            </a:r>
            <a:endParaRPr lang="en-US" altLang="ja-JP" sz="1800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変数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オブジェクトに名前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を付けたもの。値を保存し、後から参照できる。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代入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操作を通じて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変数に値を保存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オブジェクトは操作の対象であり、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メソッドはそのオブジェクトが持つ機能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を表す。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メソッドは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引数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を指定して呼び出す。</a:t>
            </a:r>
            <a:endParaRPr lang="en-US" altLang="ja-JP" sz="18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en-US" altLang="ja-JP" sz="1800" b="1" i="0" dirty="0">
                <a:solidFill>
                  <a:srgbClr val="374151"/>
                </a:solidFill>
                <a:effectLst/>
                <a:latin typeface="Söhne"/>
              </a:rPr>
              <a:t>Python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の文法と基本的な機能</a:t>
            </a:r>
            <a:endParaRPr lang="en-US" altLang="ja-JP" sz="18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ja-JP" sz="1800" b="0" i="0" dirty="0">
                <a:solidFill>
                  <a:srgbClr val="374151"/>
                </a:solidFill>
                <a:effectLst/>
                <a:latin typeface="Söhne"/>
              </a:rPr>
              <a:t>Python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はシンプルで読みやすい文法。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機能として変数、データ型、条件分岐、繰り返し、関数、オブジェクト指向プログラミング、モジュール、例外処理などがある。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ja-JP" altLang="en-US" sz="18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spcBef>
                <a:spcPts val="0"/>
              </a:spcBef>
              <a:buNone/>
            </a:pPr>
            <a:endParaRPr kumimoji="1" lang="ja-JP" altLang="en-US" sz="1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58A42B-AB70-E2B0-91B3-B744E95F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1885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15D433-80C9-6084-6D83-BE7D7F6C8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29" y="62173"/>
            <a:ext cx="8461208" cy="469865"/>
          </a:xfrm>
        </p:spPr>
        <p:txBody>
          <a:bodyPr>
            <a:noAutofit/>
          </a:bodyPr>
          <a:lstStyle/>
          <a:p>
            <a:r>
              <a:rPr kumimoji="1" lang="ja-JP" altLang="en-US" sz="2400" dirty="0"/>
              <a:t>全体まとめ②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C9F0AA-9717-23A0-DC4B-8CC872F3A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29" y="532038"/>
            <a:ext cx="8461208" cy="593716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altLang="ja-JP" sz="1800" b="1" i="0" dirty="0">
                <a:solidFill>
                  <a:srgbClr val="374151"/>
                </a:solidFill>
                <a:effectLst/>
                <a:latin typeface="Söhne"/>
              </a:rPr>
              <a:t>Python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のコーディングスタイル</a:t>
            </a:r>
            <a:endParaRPr lang="en-US" altLang="ja-JP" sz="1800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字下げ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を使用して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ブロックの範囲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を示す。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空白行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や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コメント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を使い、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コードを読みやすく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する。</a:t>
            </a:r>
          </a:p>
          <a:p>
            <a:pPr marL="0" indent="0" algn="l">
              <a:buNone/>
            </a:pPr>
            <a:r>
              <a:rPr lang="en-US" altLang="ja-JP" sz="1800" b="1" i="0" dirty="0">
                <a:solidFill>
                  <a:srgbClr val="374151"/>
                </a:solidFill>
                <a:effectLst/>
                <a:latin typeface="Söhne"/>
              </a:rPr>
              <a:t>Google </a:t>
            </a:r>
            <a:r>
              <a:rPr lang="en-US" altLang="ja-JP" sz="1800" b="1" i="0" dirty="0" err="1">
                <a:solidFill>
                  <a:srgbClr val="374151"/>
                </a:solidFill>
                <a:effectLst/>
                <a:latin typeface="Söhne"/>
              </a:rPr>
              <a:t>Colaboratory</a:t>
            </a:r>
            <a:endParaRPr lang="en-US" altLang="ja-JP" sz="1800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オンラインで動作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し、</a:t>
            </a:r>
            <a:r>
              <a:rPr lang="en-US" altLang="ja-JP" sz="1800" b="0" i="0" dirty="0">
                <a:solidFill>
                  <a:srgbClr val="374151"/>
                </a:solidFill>
                <a:effectLst/>
                <a:latin typeface="Söhne"/>
              </a:rPr>
              <a:t>Python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の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ノートブック機能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を提供する。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ja-JP" sz="1800" b="1" i="0" dirty="0">
                <a:solidFill>
                  <a:srgbClr val="374151"/>
                </a:solidFill>
                <a:effectLst/>
                <a:latin typeface="Söhne"/>
              </a:rPr>
              <a:t>Google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アカウント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により、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コードセル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や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テキストセル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で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プログラムを編集・実行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できる。</a:t>
            </a:r>
          </a:p>
          <a:p>
            <a:pPr marL="0" indent="0" algn="l">
              <a:buNone/>
            </a:pPr>
            <a:r>
              <a:rPr lang="en-US" altLang="ja-JP" sz="1800" b="1" i="0" dirty="0">
                <a:solidFill>
                  <a:srgbClr val="374151"/>
                </a:solidFill>
                <a:effectLst/>
                <a:latin typeface="Söhne"/>
              </a:rPr>
              <a:t>Python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の</a:t>
            </a:r>
            <a:r>
              <a:rPr lang="en-US" altLang="ja-JP" sz="1800" b="1" i="0" dirty="0">
                <a:solidFill>
                  <a:srgbClr val="374151"/>
                </a:solidFill>
                <a:effectLst/>
                <a:latin typeface="Söhne"/>
              </a:rPr>
              <a:t>Pandas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データフレーム</a:t>
            </a:r>
            <a:endParaRPr lang="en-US" altLang="ja-JP" sz="1800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ja-JP" sz="1800" b="1" i="0" dirty="0">
                <a:solidFill>
                  <a:srgbClr val="374151"/>
                </a:solidFill>
                <a:effectLst/>
                <a:latin typeface="Söhne"/>
              </a:rPr>
              <a:t>Python 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で表形式のデータを扱う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ためのライブラリ。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ja-JP" sz="1800" b="0" i="0" dirty="0">
                <a:solidFill>
                  <a:srgbClr val="374151"/>
                </a:solidFill>
                <a:effectLst/>
                <a:latin typeface="Söhne"/>
              </a:rPr>
              <a:t>CSV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や</a:t>
            </a:r>
            <a:r>
              <a:rPr lang="en-US" altLang="ja-JP" sz="1800" b="0" i="0" dirty="0">
                <a:solidFill>
                  <a:srgbClr val="374151"/>
                </a:solidFill>
                <a:effectLst/>
                <a:latin typeface="Söhne"/>
              </a:rPr>
              <a:t>Excel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ファイルの読み込み、データ選択、散布図の作成に利用。</a:t>
            </a:r>
          </a:p>
          <a:p>
            <a:pPr marL="0" indent="0" algn="l">
              <a:buNone/>
            </a:pP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データ分析の基本手順</a:t>
            </a:r>
            <a:endParaRPr lang="en-US" altLang="ja-JP" sz="1800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データの</a:t>
            </a: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準備と確認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列の選択（データに多数の列がある場合）。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散布図の作成。</a:t>
            </a:r>
          </a:p>
          <a:p>
            <a:pPr marL="0" indent="0">
              <a:spcBef>
                <a:spcPts val="0"/>
              </a:spcBef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58A42B-AB70-E2B0-91B3-B744E95F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41634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2-8. </a:t>
            </a:r>
            <a:r>
              <a:rPr lang="ja-JP" altLang="en-US" sz="4500" dirty="0">
                <a:solidFill>
                  <a:schemeClr val="tx2"/>
                </a:solidFill>
              </a:rPr>
              <a:t>追加の自習</a:t>
            </a:r>
            <a:br>
              <a:rPr lang="en-US" altLang="ja-JP" sz="4500" dirty="0">
                <a:solidFill>
                  <a:schemeClr val="tx2"/>
                </a:solidFill>
              </a:rPr>
            </a:br>
            <a:r>
              <a:rPr lang="ja-JP" altLang="en-US" sz="4500">
                <a:solidFill>
                  <a:schemeClr val="tx2"/>
                </a:solidFill>
              </a:rPr>
              <a:t>（提出の必要なし）</a:t>
            </a: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882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自習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これは、</a:t>
            </a:r>
            <a:r>
              <a:rPr lang="en-US" altLang="ja-JP" sz="2400" b="1" dirty="0"/>
              <a:t>Google </a:t>
            </a:r>
            <a:r>
              <a:rPr lang="en-US" altLang="ja-JP" sz="2400" b="1" dirty="0" err="1"/>
              <a:t>Colaboratory</a:t>
            </a:r>
            <a:r>
              <a:rPr lang="en-US" altLang="ja-JP" sz="2400" b="1" dirty="0"/>
              <a:t> </a:t>
            </a:r>
            <a:r>
              <a:rPr lang="ja-JP" altLang="en-US" sz="2400" b="1" dirty="0"/>
              <a:t>のノートブックを作成する演習です。自習とします。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Google </a:t>
            </a:r>
            <a:r>
              <a:rPr lang="en-US" altLang="ja-JP" b="1" dirty="0" err="1"/>
              <a:t>Colaboratory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コードセルの作成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Python </a:t>
            </a:r>
            <a:r>
              <a:rPr lang="ja-JP" altLang="en-US" b="1" dirty="0"/>
              <a:t>プログラムの実行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83359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6863FC-BAC9-42A0-9B20-467A27D35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23213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Google </a:t>
            </a:r>
            <a:r>
              <a:rPr lang="en-US" altLang="ja-JP" sz="2400" dirty="0" err="1"/>
              <a:t>Colaboratory</a:t>
            </a:r>
            <a:r>
              <a:rPr lang="en-US" altLang="ja-JP" sz="2400" dirty="0"/>
              <a:t> </a:t>
            </a:r>
            <a:r>
              <a:rPr lang="ja-JP" altLang="en-US" sz="2400" dirty="0"/>
              <a:t>の</a:t>
            </a:r>
            <a:r>
              <a:rPr lang="en-US" altLang="ja-JP" sz="2400" dirty="0"/>
              <a:t>Web</a:t>
            </a:r>
            <a:r>
              <a:rPr lang="ja-JP" altLang="en-US" sz="2400" dirty="0"/>
              <a:t>ページを開く </a:t>
            </a:r>
            <a:r>
              <a:rPr lang="en-US" altLang="ja-JP" sz="2400" dirty="0">
                <a:hlinkClick r:id="rId2"/>
              </a:rPr>
              <a:t>https://colab.research.google.com</a:t>
            </a:r>
            <a:r>
              <a:rPr lang="en-US" altLang="ja-JP" sz="2400" dirty="0"/>
              <a:t> 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14CFF6-D90C-4FC2-933B-FAA5C78D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90CE8FA-713F-4B54-892D-2C813458F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04" y="1877076"/>
            <a:ext cx="7369483" cy="33365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64327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6863FC-BAC9-42A0-9B20-467A27D35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② 「</a:t>
            </a:r>
            <a:r>
              <a:rPr lang="ja-JP" altLang="en-US" sz="2400" b="1" dirty="0"/>
              <a:t>ファイル</a:t>
            </a:r>
            <a:r>
              <a:rPr lang="ja-JP" altLang="en-US" sz="2400" dirty="0"/>
              <a:t>」で，「</a:t>
            </a:r>
            <a:r>
              <a:rPr lang="ja-JP" altLang="en-US" sz="2400" b="1" dirty="0"/>
              <a:t>ノートブックを新規作成</a:t>
            </a:r>
            <a:r>
              <a:rPr lang="ja-JP" altLang="en-US" sz="2400" dirty="0"/>
              <a:t>」を選ぶ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en-US" altLang="ja-JP" sz="2400" b="1" dirty="0"/>
              <a:t>Google </a:t>
            </a:r>
            <a:r>
              <a:rPr lang="ja-JP" altLang="en-US" sz="2400" b="1" dirty="0"/>
              <a:t>アカウント</a:t>
            </a:r>
            <a:r>
              <a:rPr lang="ja-JP" altLang="en-US" sz="2400" dirty="0"/>
              <a:t>でのログインが求められたときは</a:t>
            </a:r>
            <a:r>
              <a:rPr lang="ja-JP" altLang="en-US" sz="2400" b="1" dirty="0"/>
              <a:t>ログイン</a:t>
            </a:r>
            <a:r>
              <a:rPr lang="ja-JP" altLang="en-US" sz="2400" dirty="0"/>
              <a:t>する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14CFF6-D90C-4FC2-933B-FAA5C78D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06CB91E-B50A-4356-9C08-D9C96FB8D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844" y="1445805"/>
            <a:ext cx="4505557" cy="206703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254C925-14DB-4245-B2F9-187B042FD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273" y="4843477"/>
            <a:ext cx="5167829" cy="1779489"/>
          </a:xfrm>
          <a:prstGeom prst="rect">
            <a:avLst/>
          </a:prstGeom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64414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</a:t>
            </a:r>
            <a:r>
              <a:rPr kumimoji="1" lang="ja-JP" altLang="en-US" sz="2400" dirty="0"/>
              <a:t> コードセルの新規作成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 コードセルに </a:t>
            </a:r>
            <a:r>
              <a:rPr lang="en-US" altLang="ja-JP" sz="2400" dirty="0"/>
              <a:t>Python </a:t>
            </a:r>
            <a:r>
              <a:rPr lang="ja-JP" altLang="en-US" sz="2400" dirty="0"/>
              <a:t>プログラムを入れる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b="1" dirty="0"/>
              <a:t>x = 100</a:t>
            </a:r>
            <a:endParaRPr kumimoji="1" lang="ja-JP" altLang="en-US" sz="2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85" y="1350708"/>
            <a:ext cx="4622880" cy="801791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309036" y="1650733"/>
            <a:ext cx="861461" cy="428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8185" y="1449396"/>
            <a:ext cx="3485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メニューの「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コード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をクリック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84" y="3457897"/>
            <a:ext cx="6256047" cy="134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5662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⑥</a:t>
            </a:r>
            <a:r>
              <a:rPr kumimoji="1" lang="ja-JP" altLang="en-US" sz="2400" dirty="0"/>
              <a:t> コードセルの新規作成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⑦ コードセルに </a:t>
            </a:r>
            <a:r>
              <a:rPr lang="en-US" altLang="ja-JP" sz="2400" dirty="0"/>
              <a:t>Python </a:t>
            </a:r>
            <a:r>
              <a:rPr lang="ja-JP" altLang="en-US" sz="2400" dirty="0"/>
              <a:t>プログラムを入れる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if x &gt; 20:</a:t>
            </a:r>
          </a:p>
          <a:p>
            <a:pPr marL="0" indent="0">
              <a:buNone/>
            </a:pPr>
            <a:r>
              <a:rPr kumimoji="1" lang="en-US" altLang="ja-JP" sz="2400" b="1" dirty="0"/>
              <a:t>  print("big")</a:t>
            </a:r>
          </a:p>
          <a:p>
            <a:pPr marL="0" indent="0">
              <a:buNone/>
            </a:pPr>
            <a:r>
              <a:rPr lang="en-US" altLang="ja-JP" sz="2400" b="1" dirty="0"/>
              <a:t>else:</a:t>
            </a:r>
          </a:p>
          <a:p>
            <a:pPr marL="0" indent="0">
              <a:buNone/>
            </a:pPr>
            <a:r>
              <a:rPr kumimoji="1" lang="en-US" altLang="ja-JP" sz="2400" b="1" dirty="0"/>
              <a:t>  print("small")</a:t>
            </a:r>
            <a:endParaRPr kumimoji="1" lang="ja-JP" altLang="en-US" sz="2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85" y="1350708"/>
            <a:ext cx="4622880" cy="801791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309036" y="1650733"/>
            <a:ext cx="861461" cy="428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8185" y="1449396"/>
            <a:ext cx="3485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メニューの「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コード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をクリック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F8CF80E-09A1-4DC5-AA14-4BC1223E400A}"/>
              </a:ext>
            </a:extLst>
          </p:cNvPr>
          <p:cNvSpPr txBox="1"/>
          <p:nvPr/>
        </p:nvSpPr>
        <p:spPr>
          <a:xfrm>
            <a:off x="4074298" y="3027423"/>
            <a:ext cx="4014240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if x &gt; 20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の直後に「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: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else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の直後に「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: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（どちらも，コロン）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2A0409AC-0AF7-4F0E-81CE-8D9B272C9BFD}"/>
              </a:ext>
            </a:extLst>
          </p:cNvPr>
          <p:cNvCxnSpPr>
            <a:cxnSpLocks/>
          </p:cNvCxnSpPr>
          <p:nvPr/>
        </p:nvCxnSpPr>
        <p:spPr>
          <a:xfrm flipH="1" flipV="1">
            <a:off x="2415035" y="3119767"/>
            <a:ext cx="1659264" cy="1208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A6E95B3C-ECEF-4E9E-A03F-C00E711F06D2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1359556" y="3627588"/>
            <a:ext cx="2714742" cy="4692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0E20F75-C3C2-4EF4-8338-13069607666D}"/>
              </a:ext>
            </a:extLst>
          </p:cNvPr>
          <p:cNvSpPr txBox="1"/>
          <p:nvPr/>
        </p:nvSpPr>
        <p:spPr>
          <a:xfrm>
            <a:off x="3160826" y="4180716"/>
            <a:ext cx="4169983" cy="7460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字下げ．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（ここでは，半角の空白を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つ）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54538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⑧</a:t>
            </a:r>
            <a:r>
              <a:rPr kumimoji="1" lang="ja-JP" altLang="en-US" sz="2400" dirty="0"/>
              <a:t> コードセルの新規作成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⑨ コードセルに </a:t>
            </a:r>
            <a:r>
              <a:rPr lang="en-US" altLang="ja-JP" sz="2400" dirty="0"/>
              <a:t>Python </a:t>
            </a:r>
            <a:r>
              <a:rPr lang="ja-JP" altLang="en-US" sz="2400" dirty="0"/>
              <a:t>プログラムを入れる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s = 0</a:t>
            </a:r>
          </a:p>
          <a:p>
            <a:pPr marL="0" indent="0">
              <a:buNone/>
            </a:pPr>
            <a:r>
              <a:rPr kumimoji="1" lang="en-US" altLang="ja-JP" sz="2400" b="1" dirty="0"/>
              <a:t>for </a:t>
            </a:r>
            <a:r>
              <a:rPr kumimoji="1" lang="en-US" altLang="ja-JP" sz="2400" b="1" dirty="0" err="1"/>
              <a:t>i</a:t>
            </a:r>
            <a:r>
              <a:rPr kumimoji="1" lang="en-US" altLang="ja-JP" sz="2400" b="1" dirty="0"/>
              <a:t> in [1, 2, 3, 4, 5]: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en-US" altLang="ja-JP" sz="2400" b="1" dirty="0"/>
              <a:t>  s = s + </a:t>
            </a:r>
            <a:r>
              <a:rPr kumimoji="1" lang="en-US" altLang="ja-JP" sz="2400" b="1" dirty="0" err="1"/>
              <a:t>i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en-US" altLang="ja-JP" sz="2400" b="1" dirty="0"/>
              <a:t>print(s)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85" y="1350708"/>
            <a:ext cx="4622880" cy="801791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309036" y="1650733"/>
            <a:ext cx="861461" cy="428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8185" y="1449396"/>
            <a:ext cx="3485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メニューの「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コード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をクリック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46" y="4987791"/>
            <a:ext cx="5641744" cy="1834626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0E20F75-C3C2-4EF4-8338-13069607666D}"/>
              </a:ext>
            </a:extLst>
          </p:cNvPr>
          <p:cNvSpPr txBox="1"/>
          <p:nvPr/>
        </p:nvSpPr>
        <p:spPr>
          <a:xfrm>
            <a:off x="3666736" y="3945326"/>
            <a:ext cx="4169983" cy="7460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字下げ．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（ここでは，半角の空白を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つ）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F8CF80E-09A1-4DC5-AA14-4BC1223E400A}"/>
              </a:ext>
            </a:extLst>
          </p:cNvPr>
          <p:cNvSpPr txBox="1"/>
          <p:nvPr/>
        </p:nvSpPr>
        <p:spPr>
          <a:xfrm>
            <a:off x="3666736" y="3333559"/>
            <a:ext cx="4868173" cy="57127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for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i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in [1, 2, 3, 4, 5]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の直後に「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: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256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E97AEA-70FB-11BB-72BE-F9976333E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プログラミング</a:t>
            </a:r>
            <a:r>
              <a:rPr lang="ja-JP" altLang="en-US" dirty="0"/>
              <a:t>が役に立つ理由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00932F-6D81-E28C-B789-0B8B2FCF4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15" y="1033434"/>
            <a:ext cx="8359848" cy="5824566"/>
          </a:xfrm>
        </p:spPr>
        <p:txBody>
          <a:bodyPr>
            <a:norm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プログラミング</a:t>
            </a:r>
            <a:r>
              <a:rPr kumimoji="1" lang="ja-JP" altLang="en-US" sz="2400" dirty="0"/>
              <a:t>は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人間の力を増幅</a:t>
            </a:r>
            <a:r>
              <a:rPr kumimoji="1" lang="ja-JP" altLang="en-US" sz="2400" dirty="0"/>
              <a:t>し、私たちができることを大幅に広げる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シミュレーション</a:t>
            </a:r>
            <a:r>
              <a:rPr kumimoji="1" lang="ja-JP" altLang="en-US" sz="2400" dirty="0">
                <a:solidFill>
                  <a:srgbClr val="FF0000"/>
                </a:solidFill>
              </a:rPr>
              <a:t>、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大量データ処理</a:t>
            </a:r>
            <a:r>
              <a:rPr kumimoji="1" lang="ja-JP" altLang="en-US" sz="2400" dirty="0">
                <a:solidFill>
                  <a:srgbClr val="FF0000"/>
                </a:solidFill>
              </a:rPr>
              <a:t>、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AI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連携</a:t>
            </a:r>
            <a:r>
              <a:rPr kumimoji="1" lang="ja-JP" altLang="en-US" sz="2400" dirty="0">
                <a:solidFill>
                  <a:srgbClr val="FF0000"/>
                </a:solidFill>
              </a:rPr>
              <a:t>、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IT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システム制作</a:t>
            </a:r>
            <a:r>
              <a:rPr lang="ja-JP" altLang="en-US" sz="2400" dirty="0"/>
              <a:t>など、さまざまな活動で、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プログラミング</a:t>
            </a:r>
            <a:r>
              <a:rPr kumimoji="1" lang="ja-JP" altLang="en-US" sz="2400" dirty="0"/>
              <a:t>は役立つ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プログラミングはクリエイティブな行為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endParaRPr lang="en-US" altLang="ja-JP" sz="2400" dirty="0"/>
          </a:p>
          <a:p>
            <a:r>
              <a:rPr kumimoji="1" lang="ja-JP" altLang="en-US" sz="2400" dirty="0"/>
              <a:t>さまざまな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作業を自動化</a:t>
            </a:r>
            <a:r>
              <a:rPr kumimoji="1" lang="ja-JP" altLang="en-US" sz="2400" dirty="0"/>
              <a:t>したいとき、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問題解決</a:t>
            </a:r>
            <a:r>
              <a:rPr kumimoji="1" lang="ja-JP" altLang="en-US" sz="2400" dirty="0"/>
              <a:t>したいときにも役立つ</a:t>
            </a:r>
            <a:endParaRPr kumimoji="1" lang="en-US" altLang="ja-JP" sz="2400" dirty="0"/>
          </a:p>
          <a:p>
            <a:endParaRPr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DF594-28FA-452F-54B7-CAB229A50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105652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⑩</a:t>
            </a:r>
            <a:r>
              <a:rPr kumimoji="1" lang="ja-JP" altLang="en-US" sz="2400" dirty="0"/>
              <a:t> コードセルを上から順に実行し，結果を確認</a:t>
            </a:r>
            <a:endParaRPr kumimoji="1"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562" y="1763479"/>
            <a:ext cx="3871086" cy="4832991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396212" y="1763479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コードセルの実行ボタン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をクリック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96212" y="2804668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コードセルの実行ボタン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をクリック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96212" y="5021390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コードセルの実行ボタン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をクリック</a:t>
            </a:r>
          </a:p>
        </p:txBody>
      </p:sp>
    </p:spTree>
    <p:extLst>
      <p:ext uri="{BB962C8B-B14F-4D97-AF65-F5344CB8AC3E}">
        <p14:creationId xmlns:p14="http://schemas.microsoft.com/office/powerpoint/2010/main" val="3219706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132ED0-DF85-4BA1-8BDC-2F71B2B9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49" y="198702"/>
            <a:ext cx="8461208" cy="469865"/>
          </a:xfrm>
        </p:spPr>
        <p:txBody>
          <a:bodyPr>
            <a:noAutofit/>
          </a:bodyPr>
          <a:lstStyle/>
          <a:p>
            <a:r>
              <a:rPr kumimoji="1" lang="ja-JP" altLang="en-US" sz="2900" dirty="0"/>
              <a:t>変数，代入，オブジェクト生成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8400BA-D1FA-4C88-99DD-99B9EFF61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43" y="845876"/>
            <a:ext cx="7978936" cy="6012124"/>
          </a:xfrm>
        </p:spPr>
        <p:txBody>
          <a:bodyPr>
            <a:no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変数</a:t>
            </a:r>
            <a:r>
              <a:rPr lang="ja-JP" altLang="en-US" sz="2400" dirty="0"/>
              <a:t>：プログラム内で名前を付けて利用する</a:t>
            </a:r>
            <a:r>
              <a:rPr lang="ja-JP" altLang="en-US" sz="2400" b="1" u="sng" dirty="0">
                <a:solidFill>
                  <a:srgbClr val="FF0000"/>
                </a:solidFill>
              </a:rPr>
              <a:t>オブジェクト</a:t>
            </a:r>
            <a:r>
              <a:rPr lang="ja-JP" altLang="en-US" sz="2400" dirty="0"/>
              <a:t>で，</a:t>
            </a:r>
            <a:r>
              <a:rPr lang="ja-JP" altLang="en-US" sz="2400" b="1" u="sng" dirty="0">
                <a:solidFill>
                  <a:srgbClr val="FF0000"/>
                </a:solidFill>
              </a:rPr>
              <a:t>値を保存</a:t>
            </a:r>
            <a:r>
              <a:rPr lang="ja-JP" altLang="en-US" sz="2400" dirty="0"/>
              <a:t>し，後から</a:t>
            </a:r>
            <a:r>
              <a:rPr lang="ja-JP" altLang="en-US" sz="2400" b="1" u="sng" dirty="0">
                <a:solidFill>
                  <a:srgbClr val="FF0000"/>
                </a:solidFill>
              </a:rPr>
              <a:t>参照</a:t>
            </a:r>
            <a:r>
              <a:rPr lang="ja-JP" altLang="en-US" sz="2400" dirty="0"/>
              <a:t>できる（「変数」は，数学の変数とは違う意味）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代入</a:t>
            </a:r>
            <a:r>
              <a:rPr lang="ja-JP" altLang="en-US" sz="2400" dirty="0"/>
              <a:t>：プログラムで，「</a:t>
            </a:r>
            <a:r>
              <a:rPr lang="en-US" altLang="ja-JP" sz="2400" b="1" u="sng" dirty="0"/>
              <a:t>x = 100</a:t>
            </a:r>
            <a:r>
              <a:rPr lang="ja-JP" altLang="en-US" sz="2400" dirty="0"/>
              <a:t>」のように書くことで，</a:t>
            </a:r>
            <a:r>
              <a:rPr lang="en-US" altLang="ja-JP" sz="2400" b="1" u="sng" dirty="0">
                <a:solidFill>
                  <a:srgbClr val="FF0000"/>
                </a:solidFill>
              </a:rPr>
              <a:t>x </a:t>
            </a:r>
            <a:r>
              <a:rPr lang="ja-JP" altLang="en-US" sz="2400" b="1" u="sng" dirty="0">
                <a:solidFill>
                  <a:srgbClr val="FF0000"/>
                </a:solidFill>
              </a:rPr>
              <a:t>という名前の変数に、値 </a:t>
            </a:r>
            <a:r>
              <a:rPr lang="en-US" altLang="ja-JP" sz="2400" b="1" u="sng" dirty="0">
                <a:solidFill>
                  <a:srgbClr val="FF0000"/>
                </a:solidFill>
              </a:rPr>
              <a:t>100 </a:t>
            </a:r>
            <a:r>
              <a:rPr lang="ja-JP" altLang="en-US" sz="2400" b="1" u="sng" dirty="0">
                <a:solidFill>
                  <a:srgbClr val="FF0000"/>
                </a:solidFill>
              </a:rPr>
              <a:t>が保存</a:t>
            </a:r>
            <a:r>
              <a:rPr lang="ja-JP" altLang="en-US" sz="2400" dirty="0"/>
              <a:t>される</a:t>
            </a:r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オブジェクト生成と代入の例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</a:p>
          <a:p>
            <a:endParaRPr lang="en-US" altLang="ja-JP" sz="2400" dirty="0"/>
          </a:p>
          <a:p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D4A4FB-CA78-4DC9-B60F-2F7EB373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0C6124D-4DE1-26E1-2C85-5CD593F4071F}"/>
              </a:ext>
            </a:extLst>
          </p:cNvPr>
          <p:cNvSpPr txBox="1"/>
          <p:nvPr/>
        </p:nvSpPr>
        <p:spPr>
          <a:xfrm>
            <a:off x="3269256" y="4408532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8EA2AFC-AFB4-6B49-31A5-7668A16BEE6B}"/>
              </a:ext>
            </a:extLst>
          </p:cNvPr>
          <p:cNvSpPr txBox="1"/>
          <p:nvPr/>
        </p:nvSpPr>
        <p:spPr>
          <a:xfrm>
            <a:off x="2174556" y="3683952"/>
            <a:ext cx="398735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800" b="1" dirty="0"/>
              <a:t>x = 100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5FCD4F-18E1-85EE-9DF1-9885A8F05ADF}"/>
              </a:ext>
            </a:extLst>
          </p:cNvPr>
          <p:cNvSpPr txBox="1"/>
          <p:nvPr/>
        </p:nvSpPr>
        <p:spPr>
          <a:xfrm>
            <a:off x="3218456" y="6361370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F18EBCF-0A38-80C4-734A-89E41F968065}"/>
              </a:ext>
            </a:extLst>
          </p:cNvPr>
          <p:cNvSpPr txBox="1"/>
          <p:nvPr/>
        </p:nvSpPr>
        <p:spPr>
          <a:xfrm>
            <a:off x="2123756" y="5636790"/>
            <a:ext cx="398735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800" b="1" dirty="0"/>
              <a:t>x = </a:t>
            </a:r>
            <a:r>
              <a:rPr lang="en-US" altLang="ja-JP" sz="2800" b="1" dirty="0" err="1"/>
              <a:t>turtle.Turtle</a:t>
            </a:r>
            <a:r>
              <a:rPr lang="en-US" altLang="ja-JP" sz="2800" b="1" dirty="0"/>
              <a:t>()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BB8A38D-8B37-A840-1D47-A30CFC88F07C}"/>
              </a:ext>
            </a:extLst>
          </p:cNvPr>
          <p:cNvSpPr txBox="1"/>
          <p:nvPr/>
        </p:nvSpPr>
        <p:spPr>
          <a:xfrm>
            <a:off x="6161915" y="5298235"/>
            <a:ext cx="30910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Turtle.Turtle</a:t>
            </a:r>
            <a:r>
              <a:rPr kumimoji="1" lang="en-US" altLang="ja-JP" dirty="0"/>
              <a:t>()</a:t>
            </a:r>
          </a:p>
          <a:p>
            <a:r>
              <a:rPr kumimoji="1" lang="en-US" altLang="ja-JP" dirty="0"/>
              <a:t>turtle </a:t>
            </a:r>
            <a:r>
              <a:rPr kumimoji="1" lang="ja-JP" altLang="en-US" dirty="0"/>
              <a:t>パッケージ内の</a:t>
            </a:r>
            <a:endParaRPr kumimoji="1" lang="en-US" altLang="ja-JP" dirty="0"/>
          </a:p>
          <a:p>
            <a:r>
              <a:rPr kumimoji="1" lang="en-US" altLang="ja-JP" dirty="0"/>
              <a:t>Turtle </a:t>
            </a:r>
            <a:r>
              <a:rPr kumimoji="1" lang="ja-JP" altLang="en-US" dirty="0"/>
              <a:t>クラスのオブジェクト</a:t>
            </a:r>
            <a:endParaRPr kumimoji="1" lang="en-US" altLang="ja-JP" dirty="0"/>
          </a:p>
          <a:p>
            <a:r>
              <a:rPr kumimoji="1" lang="ja-JP" altLang="en-US" dirty="0"/>
              <a:t>を生成．</a:t>
            </a:r>
            <a:r>
              <a:rPr kumimoji="1" lang="en-US" altLang="ja-JP" dirty="0"/>
              <a:t>x </a:t>
            </a:r>
            <a:r>
              <a:rPr kumimoji="1" lang="ja-JP" altLang="en-US" dirty="0"/>
              <a:t>に代入．</a:t>
            </a:r>
          </a:p>
        </p:txBody>
      </p:sp>
    </p:spTree>
    <p:extLst>
      <p:ext uri="{BB962C8B-B14F-4D97-AF65-F5344CB8AC3E}">
        <p14:creationId xmlns:p14="http://schemas.microsoft.com/office/powerpoint/2010/main" val="3480864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9070</TotalTime>
  <Words>4808</Words>
  <Application>Microsoft Office PowerPoint</Application>
  <PresentationFormat>画面に合わせる (4:3)</PresentationFormat>
  <Paragraphs>756</Paragraphs>
  <Slides>80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80</vt:i4>
      </vt:variant>
    </vt:vector>
  </HeadingPairs>
  <TitlesOfParts>
    <vt:vector size="92" baseType="lpstr">
      <vt:lpstr>ＭＳ ゴシック</vt:lpstr>
      <vt:lpstr>Söhne</vt:lpstr>
      <vt:lpstr>ヒラギノ角ゴ Pro W3</vt:lpstr>
      <vt:lpstr>メイリオ</vt:lpstr>
      <vt:lpstr>游ゴシック</vt:lpstr>
      <vt:lpstr>Abadi</vt:lpstr>
      <vt:lpstr>Arial</vt:lpstr>
      <vt:lpstr>Calibri</vt:lpstr>
      <vt:lpstr>Merriweather</vt:lpstr>
      <vt:lpstr>Office テーマ</vt:lpstr>
      <vt:lpstr>1_Office テーマ</vt:lpstr>
      <vt:lpstr>3_Office テーマ</vt:lpstr>
      <vt:lpstr>ae-2. Python プログラムの実行、Python でのデータマネジメント</vt:lpstr>
      <vt:lpstr>アドバイス</vt:lpstr>
      <vt:lpstr>PowerPoint プレゼンテーション</vt:lpstr>
      <vt:lpstr>アウトライン</vt:lpstr>
      <vt:lpstr>2-1. Python の基本的な文法 </vt:lpstr>
      <vt:lpstr>Python</vt:lpstr>
      <vt:lpstr>Python 言語が広く使用されている理由</vt:lpstr>
      <vt:lpstr>プログラミングが役に立つ理由</vt:lpstr>
      <vt:lpstr>変数，代入，オブジェクト生成</vt:lpstr>
      <vt:lpstr>オブジェクトとメソッド</vt:lpstr>
      <vt:lpstr>オブジェクトとメソッド</vt:lpstr>
      <vt:lpstr>オブジェクトとメソッド</vt:lpstr>
      <vt:lpstr>タートルグラフィックス</vt:lpstr>
      <vt:lpstr>Python プログラムの実行（Trinket を使用）</vt:lpstr>
      <vt:lpstr>演習１ </vt:lpstr>
      <vt:lpstr>PowerPoint プレゼンテーション</vt:lpstr>
      <vt:lpstr>PowerPoint プレゼンテーション</vt:lpstr>
      <vt:lpstr>PowerPoint プレゼンテーション</vt:lpstr>
      <vt:lpstr>ここまでのまとめ</vt:lpstr>
      <vt:lpstr>2-2. Python の基本的な機能とコーディングスタイル </vt:lpstr>
      <vt:lpstr>Python 言語が広く使用されている理由</vt:lpstr>
      <vt:lpstr>Python の主なキーワード</vt:lpstr>
      <vt:lpstr>Python の特性</vt:lpstr>
      <vt:lpstr>Python のコーディングスタイル</vt:lpstr>
      <vt:lpstr>演習２ </vt:lpstr>
      <vt:lpstr>PowerPoint プレゼンテーション</vt:lpstr>
      <vt:lpstr>PowerPoint プレゼンテーション</vt:lpstr>
      <vt:lpstr>Python プログラムの基本構造</vt:lpstr>
      <vt:lpstr>2-3. Google Colaboratory の活用 </vt:lpstr>
      <vt:lpstr>Google Colaboratory</vt:lpstr>
      <vt:lpstr>Google Colaboratory の全体画面</vt:lpstr>
      <vt:lpstr>Google Colaboratory のノートブック</vt:lpstr>
      <vt:lpstr>演習３</vt:lpstr>
      <vt:lpstr>PowerPoint プレゼンテーション</vt:lpstr>
      <vt:lpstr>2-4. Google アカウント </vt:lpstr>
      <vt:lpstr>PowerPoint プレゼンテーション</vt:lpstr>
      <vt:lpstr>Google アカウント</vt:lpstr>
      <vt:lpstr>Google Colabotaroy と Google アカウント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全体まとめ</vt:lpstr>
      <vt:lpstr>2-5. Google Colaboratory の本格的な機能 （Google アカウントが必要）</vt:lpstr>
      <vt:lpstr>Google Colaboratory の本格的な機能 （使用には Google アカウントが必要）</vt:lpstr>
      <vt:lpstr>コードセルは編集、実行可能</vt:lpstr>
      <vt:lpstr>コードセルとプログラム実行</vt:lpstr>
      <vt:lpstr>Google Colaboratory でうまく実行できない場合</vt:lpstr>
      <vt:lpstr>Google Colaboratoryの要点</vt:lpstr>
      <vt:lpstr>Google アカウントでのログイン</vt:lpstr>
      <vt:lpstr>まとめ①</vt:lpstr>
      <vt:lpstr>まとめ②</vt:lpstr>
      <vt:lpstr>2-6. Python の Pandas データフレーム </vt:lpstr>
      <vt:lpstr>Python の Pandas データフレーム</vt:lpstr>
      <vt:lpstr>Python の Pandas データフレームを組み立てるプログラム</vt:lpstr>
      <vt:lpstr>アヤメ属 (Iris)</vt:lpstr>
      <vt:lpstr>Pandas データフレームの重要性</vt:lpstr>
      <vt:lpstr>Iris データセット</vt:lpstr>
      <vt:lpstr>Iris データセットの散布図</vt:lpstr>
      <vt:lpstr>2-7. Google Colaboratoryを活用してデータを取り扱う実践的な演習 </vt:lpstr>
      <vt:lpstr>Pandas の基本的な使い方</vt:lpstr>
      <vt:lpstr>データ分析の基本手順: 読み込みから散布図の作成まで</vt:lpstr>
      <vt:lpstr>①簡単な散布図</vt:lpstr>
      <vt:lpstr>② Iris データセットのロードと散布図 （Pandas データフレームを使用）</vt:lpstr>
      <vt:lpstr>③ 機械学習の例（回帰）</vt:lpstr>
      <vt:lpstr>演習４</vt:lpstr>
      <vt:lpstr>PowerPoint プレゼンテーション</vt:lpstr>
      <vt:lpstr>自習</vt:lpstr>
      <vt:lpstr>自習</vt:lpstr>
      <vt:lpstr>自習</vt:lpstr>
      <vt:lpstr>全体まとめ①</vt:lpstr>
      <vt:lpstr>全体まとめ②</vt:lpstr>
      <vt:lpstr>2-8. 追加の自習 （提出の必要なし）</vt:lpstr>
      <vt:lpstr>自習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AI演習</dc:title>
  <dc:creator>kaneko kunihiko</dc:creator>
  <cp:lastModifiedBy>金子　邦彦</cp:lastModifiedBy>
  <cp:revision>754</cp:revision>
  <dcterms:created xsi:type="dcterms:W3CDTF">2019-11-02T00:06:04Z</dcterms:created>
  <dcterms:modified xsi:type="dcterms:W3CDTF">2023-12-16T03:25:01Z</dcterms:modified>
</cp:coreProperties>
</file>